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4.xml.rels" ContentType="application/vnd.openxmlformats-package.relationships+xml"/>
  <Override PartName="/ppt/slideMasters/_rels/slideMaster1.xml.rels" ContentType="application/vnd.openxmlformats-package.relationships+xml"/>
  <Override PartName="/ppt/slideMasters/_rels/slideMaster3.xml.rels" ContentType="application/vnd.openxmlformats-package.relationships+xml"/>
  <Override PartName="/ppt/slideMasters/_rels/slideMaster2.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_rels/presentation.xml.rels" ContentType="application/vnd.openxmlformats-package.relationships+xml"/>
  <Override PartName="/ppt/slideLayouts/_rels/slideLayout5.xml.rels" ContentType="application/vnd.openxmlformats-package.relationships+xml"/>
  <Override PartName="/ppt/slideLayouts/_rels/slideLayout25.xml.rels" ContentType="application/vnd.openxmlformats-package.relationships+xml"/>
  <Override PartName="/ppt/slideLayouts/_rels/slideLayout10.xml.rels" ContentType="application/vnd.openxmlformats-package.relationships+xml"/>
  <Override PartName="/ppt/slideLayouts/_rels/slideLayout32.xml.rels" ContentType="application/vnd.openxmlformats-package.relationships+xml"/>
  <Override PartName="/ppt/slideLayouts/_rels/slideLayout16.xml.rels" ContentType="application/vnd.openxmlformats-package.relationships+xml"/>
  <Override PartName="/ppt/slideLayouts/_rels/slideLayout47.xml.rels" ContentType="application/vnd.openxmlformats-package.relationships+xml"/>
  <Override PartName="/ppt/slideLayouts/_rels/slideLayout26.xml.rels" ContentType="application/vnd.openxmlformats-package.relationships+xml"/>
  <Override PartName="/ppt/slideLayouts/_rels/slideLayout11.xml.rels" ContentType="application/vnd.openxmlformats-package.relationships+xml"/>
  <Override PartName="/ppt/slideLayouts/_rels/slideLayout17.xml.rels" ContentType="application/vnd.openxmlformats-package.relationships+xml"/>
  <Override PartName="/ppt/slideLayouts/_rels/slideLayout12.xml.rels" ContentType="application/vnd.openxmlformats-package.relationships+xml"/>
  <Override PartName="/ppt/slideLayouts/_rels/slideLayout18.xml.rels" ContentType="application/vnd.openxmlformats-package.relationships+xml"/>
  <Override PartName="/ppt/slideLayouts/_rels/slideLayout13.xml.rels" ContentType="application/vnd.openxmlformats-package.relationships+xml"/>
  <Override PartName="/ppt/slideLayouts/_rels/slideLayout19.xml.rels" ContentType="application/vnd.openxmlformats-package.relationships+xml"/>
  <Override PartName="/ppt/slideLayouts/_rels/slideLayout31.xml.rels" ContentType="application/vnd.openxmlformats-package.relationships+xml"/>
  <Override PartName="/ppt/slideLayouts/_rels/slideLayout24.xml.rels" ContentType="application/vnd.openxmlformats-package.relationships+xml"/>
  <Override PartName="/ppt/slideLayouts/_rels/slideLayout15.xml.rels" ContentType="application/vnd.openxmlformats-package.relationships+xml"/>
  <Override PartName="/ppt/slideLayouts/_rels/slideLayout6.xml.rels" ContentType="application/vnd.openxmlformats-package.relationships+xml"/>
  <Override PartName="/ppt/slideLayouts/_rels/slideLayout42.xml.rels" ContentType="application/vnd.openxmlformats-package.relationships+xml"/>
  <Override PartName="/ppt/slideLayouts/_rels/slideLayout35.xml.rels" ContentType="application/vnd.openxmlformats-package.relationships+xml"/>
  <Override PartName="/ppt/slideLayouts/_rels/slideLayout20.xml.rels" ContentType="application/vnd.openxmlformats-package.relationships+xml"/>
  <Override PartName="/ppt/slideLayouts/_rels/slideLayout41.xml.rels" ContentType="application/vnd.openxmlformats-package.relationships+xml"/>
  <Override PartName="/ppt/slideLayouts/_rels/slideLayout34.xml.rels" ContentType="application/vnd.openxmlformats-package.relationships+xml"/>
  <Override PartName="/ppt/slideLayouts/_rels/slideLayout4.xml.rels" ContentType="application/vnd.openxmlformats-package.relationships+xml"/>
  <Override PartName="/ppt/slideLayouts/_rels/slideLayout3.xml.rels" ContentType="application/vnd.openxmlformats-package.relationships+xml"/>
  <Override PartName="/ppt/slideLayouts/_rels/slideLayout9.xml.rels" ContentType="application/vnd.openxmlformats-package.relationships+xml"/>
  <Override PartName="/ppt/slideLayouts/_rels/slideLayout2.xml.rels" ContentType="application/vnd.openxmlformats-package.relationships+xml"/>
  <Override PartName="/ppt/slideLayouts/_rels/slideLayout8.xml.rels" ContentType="application/vnd.openxmlformats-package.relationships+xml"/>
  <Override PartName="/ppt/slideLayouts/_rels/slideLayout36.xml.rels" ContentType="application/vnd.openxmlformats-package.relationships+xml"/>
  <Override PartName="/ppt/slideLayouts/_rels/slideLayout21.xml.rels" ContentType="application/vnd.openxmlformats-package.relationships+xml"/>
  <Override PartName="/ppt/slideLayouts/_rels/slideLayout43.xml.rels" ContentType="application/vnd.openxmlformats-package.relationships+xml"/>
  <Override PartName="/ppt/slideLayouts/_rels/slideLayout27.xml.rels" ContentType="application/vnd.openxmlformats-package.relationships+xml"/>
  <Override PartName="/ppt/slideLayouts/_rels/slideLayout23.xml.rels" ContentType="application/vnd.openxmlformats-package.relationships+xml"/>
  <Override PartName="/ppt/slideLayouts/_rels/slideLayout38.xml.rels" ContentType="application/vnd.openxmlformats-package.relationships+xml"/>
  <Override PartName="/ppt/slideLayouts/_rels/slideLayout29.xml.rels" ContentType="application/vnd.openxmlformats-package.relationships+xml"/>
  <Override PartName="/ppt/slideLayouts/_rels/slideLayout14.xml.rels" ContentType="application/vnd.openxmlformats-package.relationships+xml"/>
  <Override PartName="/ppt/slideLayouts/_rels/slideLayout45.xml.rels" ContentType="application/vnd.openxmlformats-package.relationships+xml"/>
  <Override PartName="/ppt/slideLayouts/_rels/slideLayout30.xml.rels" ContentType="application/vnd.openxmlformats-package.relationships+xml"/>
  <Override PartName="/ppt/slideLayouts/_rels/slideLayout1.xml.rels" ContentType="application/vnd.openxmlformats-package.relationships+xml"/>
  <Override PartName="/ppt/slideLayouts/_rels/slideLayout7.xml.rels" ContentType="application/vnd.openxmlformats-package.relationships+xml"/>
  <Override PartName="/ppt/slideLayouts/_rels/slideLayout22.xml.rels" ContentType="application/vnd.openxmlformats-package.relationships+xml"/>
  <Override PartName="/ppt/slideLayouts/_rels/slideLayout37.xml.rels" ContentType="application/vnd.openxmlformats-package.relationships+xml"/>
  <Override PartName="/ppt/slideLayouts/_rels/slideLayout28.xml.rels" ContentType="application/vnd.openxmlformats-package.relationships+xml"/>
  <Override PartName="/ppt/slideLayouts/_rels/slideLayout44.xml.rels" ContentType="application/vnd.openxmlformats-package.relationships+xml"/>
  <Override PartName="/ppt/slideLayouts/_rels/slideLayout46.xml.rels" ContentType="application/vnd.openxmlformats-package.relationships+xml"/>
  <Override PartName="/ppt/slideLayouts/_rels/slideLayout48.xml.rels" ContentType="application/vnd.openxmlformats-package.relationships+xml"/>
  <Override PartName="/ppt/slideLayouts/_rels/slideLayout33.xml.rels" ContentType="application/vnd.openxmlformats-package.relationships+xml"/>
  <Override PartName="/ppt/slideLayouts/_rels/slideLayout40.xml.rels" ContentType="application/vnd.openxmlformats-package.relationships+xml"/>
  <Override PartName="/ppt/slideLayouts/_rels/slideLayout39.xml.rels" ContentType="application/vnd.openxmlformats-package.relationships+xml"/>
  <Override PartName="/ppt/slideLayouts/slideLayout29.xml" ContentType="application/vnd.openxmlformats-officedocument.presentationml.slideLayout+xml"/>
  <Override PartName="/ppt/slideLayouts/slideLayout9.xml" ContentType="application/vnd.openxmlformats-officedocument.presentationml.slideLayout+xml"/>
  <Override PartName="/ppt/slideLayouts/slideLayout28.xml" ContentType="application/vnd.openxmlformats-officedocument.presentationml.slideLayout+xml"/>
  <Override PartName="/ppt/slideLayouts/slideLayout8.xml" ContentType="application/vnd.openxmlformats-officedocument.presentationml.slideLayout+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7.xml" ContentType="application/vnd.openxmlformats-officedocument.presentationml.slideLayout+xml"/>
  <Override PartName="/ppt/slideLayouts/slideLayout1.xml" ContentType="application/vnd.openxmlformats-officedocument.presentationml.slideLayout+xml"/>
  <Override PartName="/ppt/slideLayouts/slideLayout21.xml" ContentType="application/vnd.openxmlformats-officedocument.presentationml.slideLayout+xml"/>
  <Override PartName="/ppt/slideLayouts/slideLayout20.xml" ContentType="application/vnd.openxmlformats-officedocument.presentationml.slideLayout+xml"/>
  <Override PartName="/ppt/slideLayouts/slideLayout18.xml" ContentType="application/vnd.openxmlformats-officedocument.presentationml.slideLayout+xml"/>
  <Override PartName="/ppt/slideLayouts/slideLayout2.xml" ContentType="application/vnd.openxmlformats-officedocument.presentationml.slideLayout+xml"/>
  <Override PartName="/ppt/slideLayouts/slideLayout22.xml" ContentType="application/vnd.openxmlformats-officedocument.presentationml.slideLayout+xml"/>
  <Override PartName="/ppt/slideLayouts/slideLayout19.xml" ContentType="application/vnd.openxmlformats-officedocument.presentationml.slideLayout+xml"/>
  <Override PartName="/ppt/slideLayouts/slideLayout3.xml" ContentType="application/vnd.openxmlformats-officedocument.presentationml.slideLayout+xml"/>
  <Override PartName="/ppt/slideLayouts/slideLayout23.xml" ContentType="application/vnd.openxmlformats-officedocument.presentationml.slideLayout+xml"/>
  <Override PartName="/ppt/slideLayouts/slideLayout4.xml" ContentType="application/vnd.openxmlformats-officedocument.presentationml.slideLayout+xml"/>
  <Override PartName="/ppt/slideLayouts/slideLayout2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40.xml" ContentType="application/vnd.openxmlformats-officedocument.presentationml.slideLayout+xml"/>
  <Override PartName="/ppt/slideLayouts/slideLayout39.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34.xml" ContentType="application/vnd.openxmlformats-officedocument.presentationml.slideLayout+xml"/>
  <Override PartName="/ppt/slideLayouts/slideLayout46.xml" ContentType="application/vnd.openxmlformats-officedocument.presentationml.slideLayout+xml"/>
  <Override PartName="/ppt/slideLayouts/slideLayout33.xml" ContentType="application/vnd.openxmlformats-officedocument.presentationml.slideLayout+xml"/>
  <Override PartName="/ppt/slideLayouts/slideLayout32.xml" ContentType="application/vnd.openxmlformats-officedocument.presentationml.slideLayout+xml"/>
  <Override PartName="/ppt/slideLayouts/slideLayout31.xml" ContentType="application/vnd.openxmlformats-officedocument.presentationml.slideLayout+xml"/>
  <Override PartName="/ppt/slideLayouts/slideLayout30.xml" ContentType="application/vnd.openxmlformats-officedocument.presentationml.slideLayout+xml"/>
  <Override PartName="/ppt/slideLayouts/slideLayout13.xml" ContentType="application/vnd.openxmlformats-officedocument.presentationml.slideLayout+xml"/>
  <Override PartName="/ppt/slideLayouts/slideLayout11.xml" ContentType="application/vnd.openxmlformats-officedocument.presentationml.slideLayout+xml"/>
  <Override PartName="/ppt/slideLayouts/slideLayout48.xml" ContentType="application/vnd.openxmlformats-officedocument.presentationml.slideLayout+xml"/>
  <Override PartName="/ppt/slideLayouts/slideLayout12.xml" ContentType="application/vnd.openxmlformats-officedocument.presentationml.slideLayout+xml"/>
  <Override PartName="/ppt/slideLayouts/slideLayout10.xml" ContentType="application/vnd.openxmlformats-officedocument.presentationml.slideLayout+xml"/>
  <Override PartName="/ppt/slideLayouts/slideLayout47.xml" ContentType="application/vnd.openxmlformats-officedocument.presentationml.slideLayout+xml"/>
  <Override PartName="/ppt/slideLayouts/slideLayout27.xml" ContentType="application/vnd.openxmlformats-officedocument.presentationml.slideLayout+xml"/>
  <Override PartName="/ppt/slideLayouts/slideLayout7.xml" ContentType="application/vnd.openxmlformats-officedocument.presentationml.slideLayout+xml"/>
  <Override PartName="/ppt/slideLayouts/slideLayout26.xml" ContentType="application/vnd.openxmlformats-officedocument.presentationml.slideLayout+xml"/>
  <Override PartName="/ppt/slideLayouts/slideLayout6.xml" ContentType="application/vnd.openxmlformats-officedocument.presentationml.slideLayout+xml"/>
  <Override PartName="/ppt/slideLayouts/slideLayout25.xml" ContentType="application/vnd.openxmlformats-officedocument.presentationml.slideLayout+xml"/>
  <Override PartName="/ppt/slideLayouts/slideLayout5.xml" ContentType="application/vnd.openxmlformats-officedocument.presentationml.slideLayout+xml"/>
  <Override PartName="/ppt/media/image56.png" ContentType="image/png"/>
  <Override PartName="/ppt/media/image55.png" ContentType="image/png"/>
  <Override PartName="/ppt/media/image54.png" ContentType="image/png"/>
  <Override PartName="/ppt/media/image53.png" ContentType="image/png"/>
  <Override PartName="/ppt/media/image52.png" ContentType="image/png"/>
  <Override PartName="/ppt/media/image51.png" ContentType="image/png"/>
  <Override PartName="/ppt/media/image50.png" ContentType="image/png"/>
  <Override PartName="/ppt/media/image46.png" ContentType="image/png"/>
  <Override PartName="/ppt/media/image45.png" ContentType="image/png"/>
  <Override PartName="/ppt/media/image44.png" ContentType="image/png"/>
  <Override PartName="/ppt/media/image43.png" ContentType="image/png"/>
  <Override PartName="/ppt/media/image42.png" ContentType="image/png"/>
  <Override PartName="/ppt/media/image41.png" ContentType="image/png"/>
  <Override PartName="/ppt/media/image40.png" ContentType="image/png"/>
  <Override PartName="/ppt/media/image30.png" ContentType="image/png"/>
  <Override PartName="/ppt/media/image127.png" ContentType="image/png"/>
  <Override PartName="/ppt/media/image39.png" ContentType="image/png"/>
  <Override PartName="/ppt/media/image9.png" ContentType="image/png"/>
  <Override PartName="/ppt/media/image86.png" ContentType="image/png"/>
  <Override PartName="/ppt/media/image13.png" ContentType="image/png"/>
  <Override PartName="/ppt/media/image1.png" ContentType="image/png"/>
  <Override PartName="/ppt/media/image38.png" ContentType="image/png"/>
  <Override PartName="/ppt/media/image8.png" ContentType="image/png"/>
  <Override PartName="/ppt/media/image85.png" ContentType="image/png"/>
  <Override PartName="/ppt/media/image49.png" ContentType="image/png"/>
  <Override PartName="/ppt/media/image100.png" ContentType="image/png"/>
  <Override PartName="/ppt/media/image12.png" ContentType="image/png"/>
  <Override PartName="/ppt/media/image109.png" ContentType="image/png"/>
  <Override PartName="/ppt/media/image37.png" ContentType="image/png"/>
  <Override PartName="/ppt/media/image7.png" ContentType="image/png"/>
  <Override PartName="/ppt/media/image19.png" ContentType="image/png"/>
  <Override PartName="/ppt/media/image84.png" ContentType="image/png"/>
  <Override PartName="/ppt/media/image48.png" ContentType="image/png"/>
  <Override PartName="/ppt/media/image11.png" ContentType="image/png"/>
  <Override PartName="/ppt/media/image108.png" ContentType="image/png"/>
  <Override PartName="/ppt/media/image36.png" ContentType="image/png"/>
  <Override PartName="/ppt/media/image6.png" ContentType="image/png"/>
  <Override PartName="/ppt/media/image18.png" ContentType="image/png"/>
  <Override PartName="/ppt/media/image83.png" ContentType="image/png"/>
  <Override PartName="/ppt/media/image29.png" ContentType="image/png"/>
  <Override PartName="/ppt/media/image94.png" ContentType="image/png"/>
  <Override PartName="/ppt/media/image47.png" ContentType="image/png"/>
  <Override PartName="/ppt/media/image10.png" ContentType="image/png"/>
  <Override PartName="/ppt/media/image107.png" ContentType="image/png"/>
  <Override PartName="/ppt/media/image35.png" ContentType="image/png"/>
  <Override PartName="/ppt/media/image5.png" ContentType="image/png"/>
  <Override PartName="/ppt/media/image17.png" ContentType="image/png"/>
  <Override PartName="/ppt/media/image82.png" ContentType="image/png"/>
  <Override PartName="/ppt/media/image28.png" ContentType="image/png"/>
  <Override PartName="/ppt/media/image93.png" ContentType="image/png"/>
  <Override PartName="/ppt/media/image34.png" ContentType="image/png"/>
  <Override PartName="/ppt/media/image4.png" ContentType="image/png"/>
  <Override PartName="/ppt/media/image16.png" ContentType="image/png"/>
  <Override PartName="/ppt/media/image81.png" ContentType="image/png"/>
  <Override PartName="/ppt/media/image27.png" ContentType="image/png"/>
  <Override PartName="/ppt/media/image92.png" ContentType="image/png"/>
  <Override PartName="/ppt/media/image33.png" ContentType="image/png"/>
  <Override PartName="/ppt/media/image3.png" ContentType="image/png"/>
  <Override PartName="/ppt/media/image15.png" ContentType="image/png"/>
  <Override PartName="/ppt/media/image80.png" ContentType="image/png"/>
  <Override PartName="/ppt/media/image26.png" ContentType="image/png"/>
  <Override PartName="/ppt/media/image91.png" ContentType="image/png"/>
  <Override PartName="/ppt/media/image32.png" ContentType="image/png"/>
  <Override PartName="/ppt/media/image2.png" ContentType="image/png"/>
  <Override PartName="/ppt/media/image14.png" ContentType="image/png"/>
  <Override PartName="/ppt/media/image25.png" ContentType="image/png"/>
  <Override PartName="/ppt/media/image90.png" ContentType="image/png"/>
  <Override PartName="/ppt/media/image31.png" ContentType="image/png"/>
  <Override PartName="/ppt/media/image77.png" ContentType="image/png"/>
  <Override PartName="/ppt/media/image78.png" ContentType="image/png"/>
  <Override PartName="/ppt/media/image87.png" ContentType="image/png"/>
  <Override PartName="/ppt/media/image88.png" ContentType="image/png"/>
  <Override PartName="/ppt/media/image97.png" ContentType="image/png"/>
  <Override PartName="/ppt/media/image104.png" ContentType="image/png"/>
  <Override PartName="/ppt/media/image60.png" ContentType="image/png"/>
  <Override PartName="/ppt/media/image98.png" ContentType="image/png"/>
  <Override PartName="/ppt/media/image105.png" ContentType="image/png"/>
  <Override PartName="/ppt/media/image61.png" ContentType="image/png"/>
  <Override PartName="/ppt/media/image79.png" ContentType="image/png"/>
  <Override PartName="/ppt/media/image101.png" ContentType="image/png"/>
  <Override PartName="/ppt/media/image102.png" ContentType="image/png"/>
  <Override PartName="/ppt/media/image95.png" ContentType="image/png"/>
  <Override PartName="/ppt/media/image103.png" ContentType="image/png"/>
  <Override PartName="/ppt/media/image96.png" ContentType="image/png"/>
  <Override PartName="/ppt/media/image126.png" ContentType="image/png"/>
  <Override PartName="/ppt/media/image114.png" ContentType="image/png"/>
  <Override PartName="/ppt/media/image70.png" ContentType="image/png"/>
  <Override PartName="/ppt/media/image125.png" ContentType="image/png"/>
  <Override PartName="/ppt/media/image113.png" ContentType="image/png"/>
  <Override PartName="/ppt/media/image124.jpeg" ContentType="image/jpeg"/>
  <Override PartName="/ppt/media/image57.png" ContentType="image/png"/>
  <Override PartName="/ppt/media/image123.png" ContentType="image/png"/>
  <Override PartName="/ppt/media/image89.png" ContentType="image/png"/>
  <Override PartName="/ppt/media/image111.png" ContentType="image/png"/>
  <Override PartName="/ppt/media/image122.png" ContentType="image/png"/>
  <Override PartName="/ppt/media/image99.png" ContentType="image/png"/>
  <Override PartName="/ppt/media/image106.png" ContentType="image/png"/>
  <Override PartName="/ppt/media/image62.png" ContentType="image/png"/>
  <Override PartName="/ppt/media/image121.png" ContentType="image/png"/>
  <Override PartName="/ppt/media/image116.png" ContentType="image/png"/>
  <Override PartName="/ppt/media/image72.png" ContentType="image/png"/>
  <Override PartName="/ppt/media/image115.png" ContentType="image/png"/>
  <Override PartName="/ppt/media/image71.png" ContentType="image/png"/>
  <Override PartName="/ppt/media/image112.png" ContentType="image/png"/>
  <Override PartName="/ppt/media/image76.png" ContentType="image/png"/>
  <Override PartName="/ppt/media/image75.png" ContentType="image/png"/>
  <Override PartName="/ppt/media/image74.png" ContentType="image/png"/>
  <Override PartName="/ppt/media/image73.png" ContentType="image/png"/>
  <Override PartName="/ppt/media/image20.png" ContentType="image/png"/>
  <Override PartName="/ppt/media/image117.png" ContentType="image/png"/>
  <Override PartName="/ppt/media/image120.png" ContentType="image/png"/>
  <Override PartName="/ppt/media/image69.png" ContentType="image/png"/>
  <Override PartName="/ppt/media/image68.png" ContentType="image/png"/>
  <Override PartName="/ppt/media/image67.png" ContentType="image/png"/>
  <Override PartName="/ppt/media/image66.png" ContentType="image/png"/>
  <Override PartName="/ppt/media/image65.png" ContentType="image/png"/>
  <Override PartName="/ppt/media/image64.png" ContentType="image/png"/>
  <Override PartName="/ppt/media/image63.png" ContentType="image/png"/>
  <Override PartName="/ppt/media/image23.png" ContentType="image/png"/>
  <Override PartName="/ppt/media/image119.png" ContentType="image/png"/>
  <Override PartName="/ppt/media/image22.png" ContentType="image/png"/>
  <Override PartName="/ppt/media/image59.png" ContentType="image/png"/>
  <Override PartName="/ppt/media/image110.png" ContentType="image/png"/>
  <Override PartName="/ppt/media/image24.png" ContentType="image/png"/>
  <Override PartName="/ppt/media/image118.png" ContentType="image/png"/>
  <Override PartName="/ppt/media/image21.png" ContentType="image/png"/>
  <Override PartName="/ppt/media/image58.png" ContentType="image/png"/>
  <Override PartName="/ppt/slides/_rels/slide114.xml.rels" ContentType="application/vnd.openxmlformats-package.relationships+xml"/>
  <Override PartName="/ppt/slides/_rels/slide37.xml.rels" ContentType="application/vnd.openxmlformats-package.relationships+xml"/>
  <Override PartName="/ppt/slides/_rels/slide81.xml.rels" ContentType="application/vnd.openxmlformats-package.relationships+xml"/>
  <Override PartName="/ppt/slides/_rels/slide113.xml.rels" ContentType="application/vnd.openxmlformats-package.relationships+xml"/>
  <Override PartName="/ppt/slides/_rels/slide36.xml.rels" ContentType="application/vnd.openxmlformats-package.relationships+xml"/>
  <Override PartName="/ppt/slides/_rels/slide80.xml.rels" ContentType="application/vnd.openxmlformats-package.relationships+xml"/>
  <Override PartName="/ppt/slides/_rels/slide106.xml.rels" ContentType="application/vnd.openxmlformats-package.relationships+xml"/>
  <Override PartName="/ppt/slides/_rels/slide73.xml.rels" ContentType="application/vnd.openxmlformats-package.relationships+xml"/>
  <Override PartName="/ppt/slides/_rels/slide76.xml.rels" ContentType="application/vnd.openxmlformats-package.relationships+xml"/>
  <Override PartName="/ppt/slides/_rels/slide109.xml.rels" ContentType="application/vnd.openxmlformats-package.relationships+xml"/>
  <Override PartName="/ppt/slides/_rels/slide103.xml.rels" ContentType="application/vnd.openxmlformats-package.relationships+xml"/>
  <Override PartName="/ppt/slides/_rels/slide70.xml.rels" ContentType="application/vnd.openxmlformats-package.relationships+xml"/>
  <Override PartName="/ppt/slides/_rels/slide26.xml.rels" ContentType="application/vnd.openxmlformats-package.relationships+xml"/>
  <Override PartName="/ppt/slides/_rels/slide105.xml.rels" ContentType="application/vnd.openxmlformats-package.relationships+xml"/>
  <Override PartName="/ppt/slides/_rels/slide72.xml.rels" ContentType="application/vnd.openxmlformats-package.relationships+xml"/>
  <Override PartName="/ppt/slides/_rels/slide75.xml.rels" ContentType="application/vnd.openxmlformats-package.relationships+xml"/>
  <Override PartName="/ppt/slides/_rels/slide108.xml.rels" ContentType="application/vnd.openxmlformats-package.relationships+xml"/>
  <Override PartName="/ppt/slides/_rels/slide107.xml.rels" ContentType="application/vnd.openxmlformats-package.relationships+xml"/>
  <Override PartName="/ppt/slides/_rels/slide74.xml.rels" ContentType="application/vnd.openxmlformats-package.relationships+xml"/>
  <Override PartName="/ppt/slides/_rels/slide31.xml.rels" ContentType="application/vnd.openxmlformats-package.relationships+xml"/>
  <Override PartName="/ppt/slides/_rels/slide142.xml.rels" ContentType="application/vnd.openxmlformats-package.relationships+xml"/>
  <Override PartName="/ppt/slides/_rels/slide138.xml.rels" ContentType="application/vnd.openxmlformats-package.relationships+xml"/>
  <Override PartName="/ppt/slides/_rels/slide120.xml.rels" ContentType="application/vnd.openxmlformats-package.relationships+xml"/>
  <Override PartName="/ppt/slides/_rels/slide78.xml.rels" ContentType="application/vnd.openxmlformats-package.relationships+xml"/>
  <Override PartName="/ppt/slides/_rels/slide60.xml.rels" ContentType="application/vnd.openxmlformats-package.relationships+xml"/>
  <Override PartName="/ppt/slides/_rels/slide56.xml.rels" ContentType="application/vnd.openxmlformats-package.relationships+xml"/>
  <Override PartName="/ppt/slides/_rels/slide50.xml.rels" ContentType="application/vnd.openxmlformats-package.relationships+xml"/>
  <Override PartName="/ppt/slides/_rels/slide99.xml.rels" ContentType="application/vnd.openxmlformats-package.relationships+xml"/>
  <Override PartName="/ppt/slides/_rels/slide6.xml.rels" ContentType="application/vnd.openxmlformats-package.relationships+xml"/>
  <Override PartName="/ppt/slides/_rels/slide41.xml.rels" ContentType="application/vnd.openxmlformats-package.relationships+xml"/>
  <Override PartName="/ppt/slides/_rels/slide146.xml.rels" ContentType="application/vnd.openxmlformats-package.relationships+xml"/>
  <Override PartName="/ppt/slides/_rels/slide131.xml.rels" ContentType="application/vnd.openxmlformats-package.relationships+xml"/>
  <Override PartName="/ppt/slides/_rels/slide137.xml.rels" ContentType="application/vnd.openxmlformats-package.relationships+xml"/>
  <Override PartName="/ppt/slides/_rels/slide53.xml.rels" ContentType="application/vnd.openxmlformats-package.relationships+xml"/>
  <Override PartName="/ppt/slides/_rels/slide77.xml.rels" ContentType="application/vnd.openxmlformats-package.relationships+xml"/>
  <Override PartName="/ppt/slides/_rels/slide133.xml.rels" ContentType="application/vnd.openxmlformats-package.relationships+xml"/>
  <Override PartName="/ppt/slides/_rels/slide134.xml.rels" ContentType="application/vnd.openxmlformats-package.relationships+xml"/>
  <Override PartName="/ppt/slides/_rels/slide4.xml.rels" ContentType="application/vnd.openxmlformats-package.relationships+xml"/>
  <Override PartName="/ppt/slides/_rels/slide144.xml.rels" ContentType="application/vnd.openxmlformats-package.relationships+xml"/>
  <Override PartName="/ppt/slides/_rels/slide54.xml.rels" ContentType="application/vnd.openxmlformats-package.relationships+xml"/>
  <Override PartName="/ppt/slides/_rels/slide84.xml.rels" ContentType="application/vnd.openxmlformats-package.relationships+xml"/>
  <Override PartName="/ppt/slides/_rels/slide117.xml.rels" ContentType="application/vnd.openxmlformats-package.relationships+xml"/>
  <Override PartName="/ppt/slides/_rels/slide3.xml.rels" ContentType="application/vnd.openxmlformats-package.relationships+xml"/>
  <Override PartName="/ppt/slides/_rels/slide87.xml.rels" ContentType="application/vnd.openxmlformats-package.relationships+xml"/>
  <Override PartName="/ppt/slides/_rels/slide139.xml.rels" ContentType="application/vnd.openxmlformats-package.relationships+xml"/>
  <Override PartName="/ppt/slides/_rels/slide143.xml.rels" ContentType="application/vnd.openxmlformats-package.relationships+xml"/>
  <Override PartName="/ppt/slides/_rels/slide89.xml.rels" ContentType="application/vnd.openxmlformats-package.relationships+xml"/>
  <Override PartName="/ppt/slides/_rels/slide14.xml.rels" ContentType="application/vnd.openxmlformats-package.relationships+xml"/>
  <Override PartName="/ppt/slides/_rels/slide27.xml.rels" ContentType="application/vnd.openxmlformats-package.relationships+xml"/>
  <Override PartName="/ppt/slides/_rels/slide12.xml.rels" ContentType="application/vnd.openxmlformats-package.relationships+xml"/>
  <Override PartName="/ppt/slides/_rels/slide28.xml.rels" ContentType="application/vnd.openxmlformats-package.relationships+xml"/>
  <Override PartName="/ppt/slides/_rels/slide30.xml.rels" ContentType="application/vnd.openxmlformats-package.relationships+xml"/>
  <Override PartName="/ppt/slides/_rels/slide79.xml.rels" ContentType="application/vnd.openxmlformats-package.relationships+xml"/>
  <Override PartName="/ppt/slides/_rels/slide98.xml.rels" ContentType="application/vnd.openxmlformats-package.relationships+xml"/>
  <Override PartName="/ppt/slides/_rels/slide45.xml.rels" ContentType="application/vnd.openxmlformats-package.relationships+xml"/>
  <Override PartName="/ppt/slides/_rels/slide13.xml.rels" ContentType="application/vnd.openxmlformats-package.relationships+xml"/>
  <Override PartName="/ppt/slides/_rels/slide132.xml.rels" ContentType="application/vnd.openxmlformats-package.relationships+xml"/>
  <Override PartName="/ppt/slides/_rels/slide29.xml.rels" ContentType="application/vnd.openxmlformats-package.relationships+xml"/>
  <Override PartName="/ppt/slides/_rels/slide32.xml.rels" ContentType="application/vnd.openxmlformats-package.relationships+xml"/>
  <Override PartName="/ppt/slides/_rels/slide1.xml.rels" ContentType="application/vnd.openxmlformats-package.relationships+xml"/>
  <Override PartName="/ppt/slides/_rels/slide51.xml.rels" ContentType="application/vnd.openxmlformats-package.relationships+xml"/>
  <Override PartName="/ppt/slides/_rels/slide42.xml.rels" ContentType="application/vnd.openxmlformats-package.relationships+xml"/>
  <Override PartName="/ppt/slides/_rels/slide7.xml.rels" ContentType="application/vnd.openxmlformats-package.relationships+xml"/>
  <Override PartName="/ppt/slides/_rels/slide52.xml.rels" ContentType="application/vnd.openxmlformats-package.relationships+xml"/>
  <Override PartName="/ppt/slides/_rels/slide145.xml.rels" ContentType="application/vnd.openxmlformats-package.relationships+xml"/>
  <Override PartName="/ppt/slides/_rels/slide40.xml.rels" ContentType="application/vnd.openxmlformats-package.relationships+xml"/>
  <Override PartName="/ppt/slides/_rels/slide135.xml.rels" ContentType="application/vnd.openxmlformats-package.relationships+xml"/>
  <Override PartName="/ppt/slides/_rels/slide5.xml.rels" ContentType="application/vnd.openxmlformats-package.relationships+xml"/>
  <Override PartName="/ppt/slides/_rels/slide129.xml.rels" ContentType="application/vnd.openxmlformats-package.relationships+xml"/>
  <Override PartName="/ppt/slides/_rels/slide96.xml.rels" ContentType="application/vnd.openxmlformats-package.relationships+xml"/>
  <Override PartName="/ppt/slides/_rels/slide43.xml.rels" ContentType="application/vnd.openxmlformats-package.relationships+xml"/>
  <Override PartName="/ppt/slides/_rels/slide85.xml.rels" ContentType="application/vnd.openxmlformats-package.relationships+xml"/>
  <Override PartName="/ppt/slides/_rels/slide118.xml.rels" ContentType="application/vnd.openxmlformats-package.relationships+xml"/>
  <Override PartName="/ppt/slides/_rels/slide88.xml.rels" ContentType="application/vnd.openxmlformats-package.relationships+xml"/>
  <Override PartName="/ppt/slides/_rels/slide33.xml.rels" ContentType="application/vnd.openxmlformats-package.relationships+xml"/>
  <Override PartName="/ppt/slides/_rels/slide110.xml.rels" ContentType="application/vnd.openxmlformats-package.relationships+xml"/>
  <Override PartName="/ppt/slides/_rels/slide128.xml.rels" ContentType="application/vnd.openxmlformats-package.relationships+xml"/>
  <Override PartName="/ppt/slides/_rels/slide95.xml.rels" ContentType="application/vnd.openxmlformats-package.relationships+xml"/>
  <Override PartName="/ppt/slides/_rels/slide55.xml.rels" ContentType="application/vnd.openxmlformats-package.relationships+xml"/>
  <Override PartName="/ppt/slides/_rels/slide34.xml.rels" ContentType="application/vnd.openxmlformats-package.relationships+xml"/>
  <Override PartName="/ppt/slides/_rels/slide111.xml.rels" ContentType="application/vnd.openxmlformats-package.relationships+xml"/>
  <Override PartName="/ppt/slides/_rels/slide97.xml.rels" ContentType="application/vnd.openxmlformats-package.relationships+xml"/>
  <Override PartName="/ppt/slides/_rels/slide44.xml.rels" ContentType="application/vnd.openxmlformats-package.relationships+xml"/>
  <Override PartName="/ppt/slides/_rels/slide116.xml.rels" ContentType="application/vnd.openxmlformats-package.relationships+xml"/>
  <Override PartName="/ppt/slides/_rels/slide83.xml.rels" ContentType="application/vnd.openxmlformats-package.relationships+xml"/>
  <Override PartName="/ppt/slides/_rels/slide39.xml.rels" ContentType="application/vnd.openxmlformats-package.relationships+xml"/>
  <Override PartName="/ppt/slides/_rels/slide9.xml.rels" ContentType="application/vnd.openxmlformats-package.relationships+xml"/>
  <Override PartName="/ppt/slides/_rels/slide11.xml.rels" ContentType="application/vnd.openxmlformats-package.relationships+xml"/>
  <Override PartName="/ppt/slides/_rels/slide8.xml.rels" ContentType="application/vnd.openxmlformats-package.relationships+xml"/>
  <Override PartName="/ppt/slides/_rels/slide10.xml.rels" ContentType="application/vnd.openxmlformats-package.relationships+xml"/>
  <Override PartName="/ppt/slides/_rels/slide59.xml.rels" ContentType="application/vnd.openxmlformats-package.relationships+xml"/>
  <Override PartName="/ppt/slides/_rels/slide136.xml.rels" ContentType="application/vnd.openxmlformats-package.relationships+xml"/>
  <Override PartName="/ppt/slides/_rels/slide130.xml.rels" ContentType="application/vnd.openxmlformats-package.relationships+xml"/>
  <Override PartName="/ppt/slides/_rels/slide2.xml.rels" ContentType="application/vnd.openxmlformats-package.relationships+xml"/>
  <Override PartName="/ppt/slides/_rels/slide119.xml.rels" ContentType="application/vnd.openxmlformats-package.relationships+xml"/>
  <Override PartName="/ppt/slides/_rels/slide86.xml.rels" ContentType="application/vnd.openxmlformats-package.relationships+xml"/>
  <Override PartName="/ppt/slides/_rels/slide57.xml.rels" ContentType="application/vnd.openxmlformats-package.relationships+xml"/>
  <Override PartName="/ppt/slides/_rels/slide61.xml.rels" ContentType="application/vnd.openxmlformats-package.relationships+xml"/>
  <Override PartName="/ppt/slides/_rels/slide115.xml.rels" ContentType="application/vnd.openxmlformats-package.relationships+xml"/>
  <Override PartName="/ppt/slides/_rels/slide38.xml.rels" ContentType="application/vnd.openxmlformats-package.relationships+xml"/>
  <Override PartName="/ppt/slides/_rels/slide82.xml.rels" ContentType="application/vnd.openxmlformats-package.relationships+xml"/>
  <Override PartName="/ppt/slides/_rels/slide112.xml.rels" ContentType="application/vnd.openxmlformats-package.relationships+xml"/>
  <Override PartName="/ppt/slides/_rels/slide35.xml.rels" ContentType="application/vnd.openxmlformats-package.relationships+xml"/>
  <Override PartName="/ppt/slides/_rels/slide20.xml.rels" ContentType="application/vnd.openxmlformats-package.relationships+xml"/>
  <Override PartName="/ppt/slides/_rels/slide16.xml.rels" ContentType="application/vnd.openxmlformats-package.relationships+xml"/>
  <Override PartName="/ppt/slides/_rels/slide58.xml.rels" ContentType="application/vnd.openxmlformats-package.relationships+xml"/>
  <Override PartName="/ppt/slides/_rels/slide15.xml.rels" ContentType="application/vnd.openxmlformats-package.relationships+xml"/>
  <Override PartName="/ppt/slides/_rels/slide21.xml.rels" ContentType="application/vnd.openxmlformats-package.relationships+xml"/>
  <Override PartName="/ppt/slides/_rels/slide17.xml.rels" ContentType="application/vnd.openxmlformats-package.relationships+xml"/>
  <Override PartName="/ppt/slides/_rels/slide22.xml.rels" ContentType="application/vnd.openxmlformats-package.relationships+xml"/>
  <Override PartName="/ppt/slides/_rels/slide18.xml.rels" ContentType="application/vnd.openxmlformats-package.relationships+xml"/>
  <Override PartName="/ppt/slides/_rels/slide123.xml.rels" ContentType="application/vnd.openxmlformats-package.relationships+xml"/>
  <Override PartName="/ppt/slides/_rels/slide46.xml.rels" ContentType="application/vnd.openxmlformats-package.relationships+xml"/>
  <Override PartName="/ppt/slides/_rels/slide90.xml.rels" ContentType="application/vnd.openxmlformats-package.relationships+xml"/>
  <Override PartName="/ppt/slides/_rels/slide19.xml.rels" ContentType="application/vnd.openxmlformats-package.relationships+xml"/>
  <Override PartName="/ppt/slides/_rels/slide127.xml.rels" ContentType="application/vnd.openxmlformats-package.relationships+xml"/>
  <Override PartName="/ppt/slides/_rels/slide94.xml.rels" ContentType="application/vnd.openxmlformats-package.relationships+xml"/>
  <Override PartName="/ppt/slides/_rels/slide124.xml.rels" ContentType="application/vnd.openxmlformats-package.relationships+xml"/>
  <Override PartName="/ppt/slides/_rels/slide47.xml.rels" ContentType="application/vnd.openxmlformats-package.relationships+xml"/>
  <Override PartName="/ppt/slides/_rels/slide91.xml.rels" ContentType="application/vnd.openxmlformats-package.relationships+xml"/>
  <Override PartName="/ppt/slides/_rels/slide62.xml.rels" ContentType="application/vnd.openxmlformats-package.relationships+xml"/>
  <Override PartName="/ppt/slides/_rels/slide140.xml.rels" ContentType="application/vnd.openxmlformats-package.relationships+xml"/>
  <Override PartName="/ppt/slides/_rels/slide63.xml.rels" ContentType="application/vnd.openxmlformats-package.relationships+xml"/>
  <Override PartName="/ppt/slides/_rels/slide141.xml.rels" ContentType="application/vnd.openxmlformats-package.relationships+xml"/>
  <Override PartName="/ppt/slides/_rels/slide64.xml.rels" ContentType="application/vnd.openxmlformats-package.relationships+xml"/>
  <Override PartName="/ppt/slides/_rels/slide65.xml.rels" ContentType="application/vnd.openxmlformats-package.relationships+xml"/>
  <Override PartName="/ppt/slides/_rels/slide121.xml.rels" ContentType="application/vnd.openxmlformats-package.relationships+xml"/>
  <Override PartName="/ppt/slides/_rels/slide66.xml.rels" ContentType="application/vnd.openxmlformats-package.relationships+xml"/>
  <Override PartName="/ppt/slides/_rels/slide122.xml.rels" ContentType="application/vnd.openxmlformats-package.relationships+xml"/>
  <Override PartName="/ppt/slides/_rels/slide67.xml.rels" ContentType="application/vnd.openxmlformats-package.relationships+xml"/>
  <Override PartName="/ppt/slides/_rels/slide125.xml.rels" ContentType="application/vnd.openxmlformats-package.relationships+xml"/>
  <Override PartName="/ppt/slides/_rels/slide48.xml.rels" ContentType="application/vnd.openxmlformats-package.relationships+xml"/>
  <Override PartName="/ppt/slides/_rels/slide92.xml.rels" ContentType="application/vnd.openxmlformats-package.relationships+xml"/>
  <Override PartName="/ppt/slides/_rels/slide68.xml.rels" ContentType="application/vnd.openxmlformats-package.relationships+xml"/>
  <Override PartName="/ppt/slides/_rels/slide126.xml.rels" ContentType="application/vnd.openxmlformats-package.relationships+xml"/>
  <Override PartName="/ppt/slides/_rels/slide93.xml.rels" ContentType="application/vnd.openxmlformats-package.relationships+xml"/>
  <Override PartName="/ppt/slides/_rels/slide49.xml.rels" ContentType="application/vnd.openxmlformats-package.relationships+xml"/>
  <Override PartName="/ppt/slides/_rels/slide69.xml.rels" ContentType="application/vnd.openxmlformats-package.relationships+xml"/>
  <Override PartName="/ppt/slides/_rels/slide23.xml.rels" ContentType="application/vnd.openxmlformats-package.relationships+xml"/>
  <Override PartName="/ppt/slides/_rels/slide100.xml.rels" ContentType="application/vnd.openxmlformats-package.relationships+xml"/>
  <Override PartName="/ppt/slides/_rels/slide24.xml.rels" ContentType="application/vnd.openxmlformats-package.relationships+xml"/>
  <Override PartName="/ppt/slides/_rels/slide101.xml.rels" ContentType="application/vnd.openxmlformats-package.relationships+xml"/>
  <Override PartName="/ppt/slides/_rels/slide25.xml.rels" ContentType="application/vnd.openxmlformats-package.relationships+xml"/>
  <Override PartName="/ppt/slides/_rels/slide102.xml.rels" ContentType="application/vnd.openxmlformats-package.relationships+xml"/>
  <Override PartName="/ppt/slides/_rels/slide71.xml.rels" ContentType="application/vnd.openxmlformats-package.relationships+xml"/>
  <Override PartName="/ppt/slides/_rels/slide104.xml.rels" ContentType="application/vnd.openxmlformats-package.relationships+xml"/>
  <Override PartName="/ppt/slides/slide127.xml" ContentType="application/vnd.openxmlformats-officedocument.presentationml.slide+xml"/>
  <Override PartName="/ppt/slides/slide99.xml" ContentType="application/vnd.openxmlformats-officedocument.presentationml.slide+xml"/>
  <Override PartName="/ppt/slides/slide126.xml" ContentType="application/vnd.openxmlformats-officedocument.presentationml.slide+xml"/>
  <Override PartName="/ppt/slides/slide98.xml" ContentType="application/vnd.openxmlformats-officedocument.presentationml.slide+xml"/>
  <Override PartName="/ppt/slides/slide125.xml" ContentType="application/vnd.openxmlformats-officedocument.presentationml.slide+xml"/>
  <Override PartName="/ppt/slides/slide97.xml" ContentType="application/vnd.openxmlformats-officedocument.presentationml.slide+xml"/>
  <Override PartName="/ppt/slides/slide29.xml" ContentType="application/vnd.openxmlformats-officedocument.presentationml.slide+xml"/>
  <Override PartName="/ppt/slides/slide124.xml" ContentType="application/vnd.openxmlformats-officedocument.presentationml.slide+xml"/>
  <Override PartName="/ppt/slides/slide96.xml" ContentType="application/vnd.openxmlformats-officedocument.presentationml.slide+xml"/>
  <Override PartName="/ppt/slides/slide28.xml" ContentType="application/vnd.openxmlformats-officedocument.presentationml.slide+xml"/>
  <Override PartName="/ppt/slides/slide123.xml" ContentType="application/vnd.openxmlformats-officedocument.presentationml.slide+xml"/>
  <Override PartName="/ppt/slides/slide95.xml" ContentType="application/vnd.openxmlformats-officedocument.presentationml.slide+xml"/>
  <Override PartName="/ppt/slides/slide27.xml" ContentType="application/vnd.openxmlformats-officedocument.presentationml.slide+xml"/>
  <Override PartName="/ppt/slides/slide118.xml" ContentType="application/vnd.openxmlformats-officedocument.presentationml.slide+xml"/>
  <Override PartName="/ppt/slides/slide117.xml" ContentType="application/vnd.openxmlformats-officedocument.presentationml.slide+xml"/>
  <Override PartName="/ppt/slides/slide89.xml" ContentType="application/vnd.openxmlformats-officedocument.presentationml.slide+xml"/>
  <Override PartName="/ppt/slides/slide116.xml" ContentType="application/vnd.openxmlformats-officedocument.presentationml.slide+xml"/>
  <Override PartName="/ppt/slides/slide88.xml" ContentType="application/vnd.openxmlformats-officedocument.presentationml.slide+xml"/>
  <Override PartName="/ppt/slides/slide7.xml" ContentType="application/vnd.openxmlformats-officedocument.presentationml.slide+xml"/>
  <Override PartName="/ppt/slides/slide42.xml" ContentType="application/vnd.openxmlformats-officedocument.presentationml.slide+xml"/>
  <Override PartName="/ppt/slides/slide109.xml" ContentType="application/vnd.openxmlformats-officedocument.presentationml.slide+xml"/>
  <Override PartName="/ppt/slides/slide3.xml" ContentType="application/vnd.openxmlformats-officedocument.presentationml.slide+xml"/>
  <Override PartName="/ppt/slides/slide10.xml" ContentType="application/vnd.openxmlformats-officedocument.presentationml.slide+xml"/>
  <Override PartName="/ppt/slides/slide4.xml" ContentType="application/vnd.openxmlformats-officedocument.presentationml.slide+xml"/>
  <Override PartName="/ppt/slides/slide11.xml" ContentType="application/vnd.openxmlformats-officedocument.presentationml.slide+xml"/>
  <Override PartName="/ppt/slides/slide5.xml" ContentType="application/vnd.openxmlformats-officedocument.presentationml.slide+xml"/>
  <Override PartName="/ppt/slides/slide41.xml" ContentType="application/vnd.openxmlformats-officedocument.presentationml.slide+xml"/>
  <Override PartName="/ppt/slides/slide6.xml" ContentType="application/vnd.openxmlformats-officedocument.presentationml.slide+xml"/>
  <Override PartName="/ppt/slides/slide30.xml" ContentType="application/vnd.openxmlformats-officedocument.presentationml.slide+xml"/>
  <Override PartName="/ppt/slides/slide129.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53.xml" ContentType="application/vnd.openxmlformats-officedocument.presentationml.slide+xml"/>
  <Override PartName="/ppt/slides/slide56.xml" ContentType="application/vnd.openxmlformats-officedocument.presentationml.slide+xml"/>
  <Override PartName="/ppt/slides/slide51.xml" ContentType="application/vnd.openxmlformats-officedocument.presentationml.slide+xml"/>
  <Override PartName="/ppt/slides/slide146.xml" ContentType="application/vnd.openxmlformats-officedocument.presentationml.slide+xml"/>
  <Override PartName="/ppt/slides/slide128.xml" ContentType="application/vnd.openxmlformats-officedocument.presentationml.slide+xml"/>
  <Override PartName="/ppt/slides/slide8.xml" ContentType="application/vnd.openxmlformats-officedocument.presentationml.slide+xml"/>
  <Override PartName="/ppt/slides/slide12.xml" ContentType="application/vnd.openxmlformats-officedocument.presentationml.slide+xml"/>
  <Override PartName="/ppt/slides/slide80.xml" ContentType="application/vnd.openxmlformats-officedocument.presentationml.slide+xml"/>
  <Override PartName="/ppt/slides/slide43.xml" ContentType="application/vnd.openxmlformats-officedocument.presentationml.slide+xml"/>
  <Override PartName="/ppt/slides/slide34.xml" ContentType="application/vnd.openxmlformats-officedocument.presentationml.slide+xml"/>
  <Override PartName="/ppt/slides/slide130.xml" ContentType="application/vnd.openxmlformats-officedocument.presentationml.slide+xml"/>
  <Override PartName="/ppt/slides/slide52.xml" ContentType="application/vnd.openxmlformats-officedocument.presentationml.slide+xml"/>
  <Override PartName="/ppt/slides/slide9.xml" ContentType="application/vnd.openxmlformats-officedocument.presentationml.slide+xml"/>
  <Override PartName="/ppt/slides/slide13.xml" ContentType="application/vnd.openxmlformats-officedocument.presentationml.slide+xml"/>
  <Override PartName="/ppt/slides/slide81.xml" ContentType="application/vnd.openxmlformats-officedocument.presentationml.slide+xml"/>
  <Override PartName="/ppt/slides/slide140.xml" ContentType="application/vnd.openxmlformats-officedocument.presentationml.slide+xml"/>
  <Override PartName="/ppt/slides/slide44.xml" ContentType="application/vnd.openxmlformats-officedocument.presentationml.slide+xml"/>
  <Override PartName="/ppt/slides/slide145.xml" ContentType="application/vnd.openxmlformats-officedocument.presentationml.slide+xml"/>
  <Override PartName="/ppt/slides/slide49.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40.xml" ContentType="application/vnd.openxmlformats-officedocument.presentationml.slide+xml"/>
  <Override PartName="/ppt/slides/slide54.xml" ContentType="application/vnd.openxmlformats-officedocument.presentationml.slide+xml"/>
  <Override PartName="/ppt/slides/slide50.xml" ContentType="application/vnd.openxmlformats-officedocument.presentationml.slide+xml"/>
  <Override PartName="/ppt/slides/slide55.xml" ContentType="application/vnd.openxmlformats-officedocument.presentationml.slide+xml"/>
  <Override PartName="/ppt/slides/slide144.xml" ContentType="application/vnd.openxmlformats-officedocument.presentationml.slide+xml"/>
  <Override PartName="/ppt/slides/slide48.xml" ContentType="application/vnd.openxmlformats-officedocument.presentationml.slide+xml"/>
  <Override PartName="/ppt/slides/slide39.xml" ContentType="application/vnd.openxmlformats-officedocument.presentationml.slide+xml"/>
  <Override PartName="/ppt/slides/slide135.xml" ContentType="application/vnd.openxmlformats-officedocument.presentationml.slide+xml"/>
  <Override PartName="/ppt/slides/slide143.xml" ContentType="application/vnd.openxmlformats-officedocument.presentationml.slide+xml"/>
  <Override PartName="/ppt/slides/slide47.xml" ContentType="application/vnd.openxmlformats-officedocument.presentationml.slide+xml"/>
  <Override PartName="/ppt/slides/slide38.xml" ContentType="application/vnd.openxmlformats-officedocument.presentationml.slide+xml"/>
  <Override PartName="/ppt/slides/slide134.xml" ContentType="application/vnd.openxmlformats-officedocument.presentationml.slide+xml"/>
  <Override PartName="/ppt/slides/slide142.xml" ContentType="application/vnd.openxmlformats-officedocument.presentationml.slide+xml"/>
  <Override PartName="/ppt/slides/slide46.xml" ContentType="application/vnd.openxmlformats-officedocument.presentationml.slide+xml"/>
  <Override PartName="/ppt/slides/slide37.xml" ContentType="application/vnd.openxmlformats-officedocument.presentationml.slide+xml"/>
  <Override PartName="/ppt/slides/slide133.xml" ContentType="application/vnd.openxmlformats-officedocument.presentationml.slide+xml"/>
  <Override PartName="/ppt/slides/slide141.xml" ContentType="application/vnd.openxmlformats-officedocument.presentationml.slide+xml"/>
  <Override PartName="/ppt/slides/slide45.xml" ContentType="application/vnd.openxmlformats-officedocument.presentationml.slide+xml"/>
  <Override PartName="/ppt/slides/slide36.xml" ContentType="application/vnd.openxmlformats-officedocument.presentationml.slide+xml"/>
  <Override PartName="/ppt/slides/slide132.xml" ContentType="application/vnd.openxmlformats-officedocument.presentationml.slide+xml"/>
  <Override PartName="/ppt/slides/slide131.xml" ContentType="application/vnd.openxmlformats-officedocument.presentationml.slide+xml"/>
  <Override PartName="/ppt/slides/slide35.xml" ContentType="application/vnd.openxmlformats-officedocument.presentationml.slide+xml"/>
  <Override PartName="/ppt/slides/slide2.xml" ContentType="application/vnd.openxmlformats-officedocument.presentationml.slide+xml"/>
  <Override PartName="/ppt/slides/slide108.xml" ContentType="application/vnd.openxmlformats-officedocument.presentationml.slide+xml"/>
  <Override PartName="/ppt/slides/slide1.xml" ContentType="application/vnd.openxmlformats-officedocument.presentationml.slide+xml"/>
  <Override PartName="/ppt/slides/slide79.xml" ContentType="application/vnd.openxmlformats-officedocument.presentationml.slide+xml"/>
  <Override PartName="/ppt/slides/slide107.xml" ContentType="application/vnd.openxmlformats-officedocument.presentationml.slide+xml"/>
  <Override PartName="/ppt/slides/slide57.xml" ContentType="application/vnd.openxmlformats-officedocument.presentationml.slide+xml"/>
  <Override PartName="/ppt/slides/slide14.xml" ContentType="application/vnd.openxmlformats-officedocument.presentationml.slide+xml"/>
  <Override PartName="/ppt/slides/slide110.xml" ContentType="application/vnd.openxmlformats-officedocument.presentationml.slide+xml"/>
  <Override PartName="/ppt/slides/slide82.xml" ContentType="application/vnd.openxmlformats-officedocument.presentationml.slide+xml"/>
  <Override PartName="/ppt/slides/slide20.xml" ContentType="application/vnd.openxmlformats-officedocument.presentationml.slide+xml"/>
  <Override PartName="/ppt/slides/slide119.xml" ContentType="application/vnd.openxmlformats-officedocument.presentationml.slide+xml"/>
  <Override PartName="/ppt/slides/slide58.xml" ContentType="application/vnd.openxmlformats-officedocument.presentationml.slide+xml"/>
  <Override PartName="/ppt/slides/slide15.xml" ContentType="application/vnd.openxmlformats-officedocument.presentationml.slide+xml"/>
  <Override PartName="/ppt/slides/slide111.xml" ContentType="application/vnd.openxmlformats-officedocument.presentationml.slide+xml"/>
  <Override PartName="/ppt/slides/slide83.xml" ContentType="application/vnd.openxmlformats-officedocument.presentationml.slide+xml"/>
  <Override PartName="/ppt/slides/slide21.xml" ContentType="application/vnd.openxmlformats-officedocument.presentationml.slide+xml"/>
  <Override PartName="/ppt/slides/slide59.xml" ContentType="application/vnd.openxmlformats-officedocument.presentationml.slide+xml"/>
  <Override PartName="/ppt/slides/slide16.xml" ContentType="application/vnd.openxmlformats-officedocument.presentationml.slide+xml"/>
  <Override PartName="/ppt/slides/slide112.xml" ContentType="application/vnd.openxmlformats-officedocument.presentationml.slide+xml"/>
  <Override PartName="/ppt/slides/slide84.xml" ContentType="application/vnd.openxmlformats-officedocument.presentationml.slide+xml"/>
  <Override PartName="/ppt/slides/slide115.xml" ContentType="application/vnd.openxmlformats-officedocument.presentationml.slide+xml"/>
  <Override PartName="/ppt/slides/slide87.xml" ContentType="application/vnd.openxmlformats-officedocument.presentationml.slide+xml"/>
  <Override PartName="/ppt/slides/slide19.xml" ContentType="application/vnd.openxmlformats-officedocument.presentationml.slide+xml"/>
  <Override PartName="/ppt/slides/slide22.xml" ContentType="application/vnd.openxmlformats-officedocument.presentationml.slide+xml"/>
  <Override PartName="/ppt/slides/slide90.xml" ContentType="application/vnd.openxmlformats-officedocument.presentationml.slide+xml"/>
  <Override PartName="/ppt/slides/slide23.xml" ContentType="application/vnd.openxmlformats-officedocument.presentationml.slide+xml"/>
  <Override PartName="/ppt/slides/slide91.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120.xml" ContentType="application/vnd.openxmlformats-officedocument.presentationml.slide+xml"/>
  <Override PartName="/ppt/slides/slide24.xml" ContentType="application/vnd.openxmlformats-officedocument.presentationml.slide+xml"/>
  <Override PartName="/ppt/slides/slide92.xml" ContentType="application/vnd.openxmlformats-officedocument.presentationml.slide+xml"/>
  <Override PartName="/ppt/slides/slide68.xml" ContentType="application/vnd.openxmlformats-officedocument.presentationml.slide+xml"/>
  <Override PartName="/ppt/slides/slide25.xml" ContentType="application/vnd.openxmlformats-officedocument.presentationml.slide+xml"/>
  <Override PartName="/ppt/slides/slide121.xml" ContentType="application/vnd.openxmlformats-officedocument.presentationml.slide+xml"/>
  <Override PartName="/ppt/slides/slide93.xml" ContentType="application/vnd.openxmlformats-officedocument.presentationml.slide+xml"/>
  <Override PartName="/ppt/slides/slide69.xml" ContentType="application/vnd.openxmlformats-officedocument.presentationml.slide+xml"/>
  <Override PartName="/ppt/slides/slide26.xml" ContentType="application/vnd.openxmlformats-officedocument.presentationml.slide+xml"/>
  <Override PartName="/ppt/slides/slide122.xml" ContentType="application/vnd.openxmlformats-officedocument.presentationml.slide+xml"/>
  <Override PartName="/ppt/slides/slide94.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100.xml" ContentType="application/vnd.openxmlformats-officedocument.presentationml.slide+xml"/>
  <Override PartName="/ppt/slides/slide72.xml" ContentType="application/vnd.openxmlformats-officedocument.presentationml.slide+xml"/>
  <Override PartName="/ppt/slides/slide101.xml" ContentType="application/vnd.openxmlformats-officedocument.presentationml.slide+xml"/>
  <Override PartName="/ppt/slides/slide73.xml" ContentType="application/vnd.openxmlformats-officedocument.presentationml.slide+xml"/>
  <Override PartName="/ppt/slides/slide102.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103.xml" ContentType="application/vnd.openxmlformats-officedocument.presentationml.slide+xml"/>
  <Override PartName="/ppt/slides/slide76.xml" ContentType="application/vnd.openxmlformats-officedocument.presentationml.slide+xml"/>
  <Override PartName="/ppt/slides/slide104.xml" ContentType="application/vnd.openxmlformats-officedocument.presentationml.slide+xml"/>
  <Override PartName="/ppt/slides/slide77.xml" ContentType="application/vnd.openxmlformats-officedocument.presentationml.slide+xml"/>
  <Override PartName="/ppt/slides/slide105.xml" ContentType="application/vnd.openxmlformats-officedocument.presentationml.slide+xml"/>
  <Override PartName="/ppt/slides/slide78.xml" ContentType="application/vnd.openxmlformats-officedocument.presentationml.slide+xml"/>
  <Override PartName="/ppt/slides/slide106.xml" ContentType="application/vnd.openxmlformats-officedocument.presentationml.slide+xml"/>
  <Override PartName="/ppt/slides/slide17.xml" ContentType="application/vnd.openxmlformats-officedocument.presentationml.slide+xml"/>
  <Override PartName="/ppt/slides/slide85.xml" ContentType="application/vnd.openxmlformats-officedocument.presentationml.slide+xml"/>
  <Override PartName="/ppt/slides/slide113.xml" ContentType="application/vnd.openxmlformats-officedocument.presentationml.slide+xml"/>
  <Override PartName="/ppt/slides/slide18.xml" ContentType="application/vnd.openxmlformats-officedocument.presentationml.slide+xml"/>
  <Override PartName="/ppt/slides/slide86.xml" ContentType="application/vnd.openxmlformats-officedocument.presentationml.slide+xml"/>
  <Override PartName="/ppt/slides/slide114.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 id="349" r:id="rId99"/>
    <p:sldId id="350" r:id="rId100"/>
    <p:sldId id="351" r:id="rId101"/>
    <p:sldId id="352" r:id="rId102"/>
    <p:sldId id="353" r:id="rId103"/>
    <p:sldId id="354" r:id="rId104"/>
    <p:sldId id="355" r:id="rId105"/>
    <p:sldId id="356" r:id="rId106"/>
    <p:sldId id="357" r:id="rId107"/>
    <p:sldId id="358" r:id="rId108"/>
    <p:sldId id="359" r:id="rId109"/>
    <p:sldId id="360" r:id="rId110"/>
    <p:sldId id="361" r:id="rId111"/>
    <p:sldId id="362" r:id="rId112"/>
    <p:sldId id="363" r:id="rId113"/>
    <p:sldId id="364" r:id="rId114"/>
    <p:sldId id="365" r:id="rId115"/>
    <p:sldId id="366" r:id="rId116"/>
    <p:sldId id="367" r:id="rId117"/>
    <p:sldId id="368" r:id="rId118"/>
    <p:sldId id="369" r:id="rId119"/>
    <p:sldId id="370" r:id="rId120"/>
    <p:sldId id="371" r:id="rId121"/>
    <p:sldId id="372" r:id="rId122"/>
    <p:sldId id="373" r:id="rId123"/>
    <p:sldId id="374" r:id="rId124"/>
    <p:sldId id="375" r:id="rId125"/>
    <p:sldId id="376" r:id="rId126"/>
    <p:sldId id="377" r:id="rId127"/>
    <p:sldId id="378" r:id="rId128"/>
    <p:sldId id="379" r:id="rId129"/>
    <p:sldId id="380" r:id="rId130"/>
    <p:sldId id="381" r:id="rId131"/>
    <p:sldId id="382" r:id="rId132"/>
    <p:sldId id="383" r:id="rId133"/>
    <p:sldId id="384" r:id="rId134"/>
    <p:sldId id="385" r:id="rId135"/>
    <p:sldId id="386" r:id="rId136"/>
    <p:sldId id="387" r:id="rId137"/>
    <p:sldId id="388" r:id="rId138"/>
    <p:sldId id="389" r:id="rId139"/>
    <p:sldId id="390" r:id="rId140"/>
    <p:sldId id="391" r:id="rId141"/>
    <p:sldId id="392" r:id="rId142"/>
    <p:sldId id="393" r:id="rId143"/>
    <p:sldId id="394" r:id="rId144"/>
    <p:sldId id="395" r:id="rId145"/>
    <p:sldId id="396" r:id="rId146"/>
    <p:sldId id="397" r:id="rId147"/>
    <p:sldId id="398" r:id="rId148"/>
    <p:sldId id="399" r:id="rId149"/>
    <p:sldId id="400" r:id="rId150"/>
    <p:sldId id="401" r:id="rId151"/>
  </p:sldIdLst>
  <p:sldSz cx="9144000" cy="6858000"/>
  <p:notesSz cx="7559675" cy="10691812"/>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Relationship Id="rId36" Type="http://schemas.openxmlformats.org/officeDocument/2006/relationships/slide" Target="slides/slide31.xml"/><Relationship Id="rId37" Type="http://schemas.openxmlformats.org/officeDocument/2006/relationships/slide" Target="slides/slide32.xml"/><Relationship Id="rId38" Type="http://schemas.openxmlformats.org/officeDocument/2006/relationships/slide" Target="slides/slide33.xml"/><Relationship Id="rId39" Type="http://schemas.openxmlformats.org/officeDocument/2006/relationships/slide" Target="slides/slide34.xml"/><Relationship Id="rId40" Type="http://schemas.openxmlformats.org/officeDocument/2006/relationships/slide" Target="slides/slide35.xml"/><Relationship Id="rId41" Type="http://schemas.openxmlformats.org/officeDocument/2006/relationships/slide" Target="slides/slide36.xml"/><Relationship Id="rId42" Type="http://schemas.openxmlformats.org/officeDocument/2006/relationships/slide" Target="slides/slide37.xml"/><Relationship Id="rId43" Type="http://schemas.openxmlformats.org/officeDocument/2006/relationships/slide" Target="slides/slide38.xml"/><Relationship Id="rId44" Type="http://schemas.openxmlformats.org/officeDocument/2006/relationships/slide" Target="slides/slide39.xml"/><Relationship Id="rId45" Type="http://schemas.openxmlformats.org/officeDocument/2006/relationships/slide" Target="slides/slide40.xml"/><Relationship Id="rId46" Type="http://schemas.openxmlformats.org/officeDocument/2006/relationships/slide" Target="slides/slide41.xml"/><Relationship Id="rId47" Type="http://schemas.openxmlformats.org/officeDocument/2006/relationships/slide" Target="slides/slide42.xml"/><Relationship Id="rId48" Type="http://schemas.openxmlformats.org/officeDocument/2006/relationships/slide" Target="slides/slide43.xml"/><Relationship Id="rId49" Type="http://schemas.openxmlformats.org/officeDocument/2006/relationships/slide" Target="slides/slide44.xml"/><Relationship Id="rId50" Type="http://schemas.openxmlformats.org/officeDocument/2006/relationships/slide" Target="slides/slide45.xml"/><Relationship Id="rId51" Type="http://schemas.openxmlformats.org/officeDocument/2006/relationships/slide" Target="slides/slide46.xml"/><Relationship Id="rId52" Type="http://schemas.openxmlformats.org/officeDocument/2006/relationships/slide" Target="slides/slide47.xml"/><Relationship Id="rId53" Type="http://schemas.openxmlformats.org/officeDocument/2006/relationships/slide" Target="slides/slide48.xml"/><Relationship Id="rId54" Type="http://schemas.openxmlformats.org/officeDocument/2006/relationships/slide" Target="slides/slide49.xml"/><Relationship Id="rId55" Type="http://schemas.openxmlformats.org/officeDocument/2006/relationships/slide" Target="slides/slide50.xml"/><Relationship Id="rId56" Type="http://schemas.openxmlformats.org/officeDocument/2006/relationships/slide" Target="slides/slide51.xml"/><Relationship Id="rId57" Type="http://schemas.openxmlformats.org/officeDocument/2006/relationships/slide" Target="slides/slide52.xml"/><Relationship Id="rId58" Type="http://schemas.openxmlformats.org/officeDocument/2006/relationships/slide" Target="slides/slide53.xml"/><Relationship Id="rId59" Type="http://schemas.openxmlformats.org/officeDocument/2006/relationships/slide" Target="slides/slide54.xml"/><Relationship Id="rId60" Type="http://schemas.openxmlformats.org/officeDocument/2006/relationships/slide" Target="slides/slide55.xml"/><Relationship Id="rId61" Type="http://schemas.openxmlformats.org/officeDocument/2006/relationships/slide" Target="slides/slide56.xml"/><Relationship Id="rId62" Type="http://schemas.openxmlformats.org/officeDocument/2006/relationships/slide" Target="slides/slide57.xml"/><Relationship Id="rId63" Type="http://schemas.openxmlformats.org/officeDocument/2006/relationships/slide" Target="slides/slide58.xml"/><Relationship Id="rId64" Type="http://schemas.openxmlformats.org/officeDocument/2006/relationships/slide" Target="slides/slide59.xml"/><Relationship Id="rId65" Type="http://schemas.openxmlformats.org/officeDocument/2006/relationships/slide" Target="slides/slide60.xml"/><Relationship Id="rId66" Type="http://schemas.openxmlformats.org/officeDocument/2006/relationships/slide" Target="slides/slide61.xml"/><Relationship Id="rId67" Type="http://schemas.openxmlformats.org/officeDocument/2006/relationships/slide" Target="slides/slide62.xml"/><Relationship Id="rId68" Type="http://schemas.openxmlformats.org/officeDocument/2006/relationships/slide" Target="slides/slide63.xml"/><Relationship Id="rId69" Type="http://schemas.openxmlformats.org/officeDocument/2006/relationships/slide" Target="slides/slide64.xml"/><Relationship Id="rId70" Type="http://schemas.openxmlformats.org/officeDocument/2006/relationships/slide" Target="slides/slide65.xml"/><Relationship Id="rId71" Type="http://schemas.openxmlformats.org/officeDocument/2006/relationships/slide" Target="slides/slide66.xml"/><Relationship Id="rId72" Type="http://schemas.openxmlformats.org/officeDocument/2006/relationships/slide" Target="slides/slide67.xml"/><Relationship Id="rId73" Type="http://schemas.openxmlformats.org/officeDocument/2006/relationships/slide" Target="slides/slide68.xml"/><Relationship Id="rId74" Type="http://schemas.openxmlformats.org/officeDocument/2006/relationships/slide" Target="slides/slide69.xml"/><Relationship Id="rId75" Type="http://schemas.openxmlformats.org/officeDocument/2006/relationships/slide" Target="slides/slide70.xml"/><Relationship Id="rId76" Type="http://schemas.openxmlformats.org/officeDocument/2006/relationships/slide" Target="slides/slide71.xml"/><Relationship Id="rId77" Type="http://schemas.openxmlformats.org/officeDocument/2006/relationships/slide" Target="slides/slide72.xml"/><Relationship Id="rId78" Type="http://schemas.openxmlformats.org/officeDocument/2006/relationships/slide" Target="slides/slide73.xml"/><Relationship Id="rId79" Type="http://schemas.openxmlformats.org/officeDocument/2006/relationships/slide" Target="slides/slide74.xml"/><Relationship Id="rId80" Type="http://schemas.openxmlformats.org/officeDocument/2006/relationships/slide" Target="slides/slide75.xml"/><Relationship Id="rId81" Type="http://schemas.openxmlformats.org/officeDocument/2006/relationships/slide" Target="slides/slide76.xml"/><Relationship Id="rId82" Type="http://schemas.openxmlformats.org/officeDocument/2006/relationships/slide" Target="slides/slide77.xml"/><Relationship Id="rId83" Type="http://schemas.openxmlformats.org/officeDocument/2006/relationships/slide" Target="slides/slide78.xml"/><Relationship Id="rId84" Type="http://schemas.openxmlformats.org/officeDocument/2006/relationships/slide" Target="slides/slide79.xml"/><Relationship Id="rId85" Type="http://schemas.openxmlformats.org/officeDocument/2006/relationships/slide" Target="slides/slide80.xml"/><Relationship Id="rId86" Type="http://schemas.openxmlformats.org/officeDocument/2006/relationships/slide" Target="slides/slide81.xml"/><Relationship Id="rId87" Type="http://schemas.openxmlformats.org/officeDocument/2006/relationships/slide" Target="slides/slide82.xml"/><Relationship Id="rId88" Type="http://schemas.openxmlformats.org/officeDocument/2006/relationships/slide" Target="slides/slide83.xml"/><Relationship Id="rId89" Type="http://schemas.openxmlformats.org/officeDocument/2006/relationships/slide" Target="slides/slide84.xml"/><Relationship Id="rId90" Type="http://schemas.openxmlformats.org/officeDocument/2006/relationships/slide" Target="slides/slide85.xml"/><Relationship Id="rId91" Type="http://schemas.openxmlformats.org/officeDocument/2006/relationships/slide" Target="slides/slide86.xml"/><Relationship Id="rId92" Type="http://schemas.openxmlformats.org/officeDocument/2006/relationships/slide" Target="slides/slide87.xml"/><Relationship Id="rId93" Type="http://schemas.openxmlformats.org/officeDocument/2006/relationships/slide" Target="slides/slide88.xml"/><Relationship Id="rId94" Type="http://schemas.openxmlformats.org/officeDocument/2006/relationships/slide" Target="slides/slide89.xml"/><Relationship Id="rId95" Type="http://schemas.openxmlformats.org/officeDocument/2006/relationships/slide" Target="slides/slide90.xml"/><Relationship Id="rId96" Type="http://schemas.openxmlformats.org/officeDocument/2006/relationships/slide" Target="slides/slide91.xml"/><Relationship Id="rId97" Type="http://schemas.openxmlformats.org/officeDocument/2006/relationships/slide" Target="slides/slide92.xml"/><Relationship Id="rId98" Type="http://schemas.openxmlformats.org/officeDocument/2006/relationships/slide" Target="slides/slide93.xml"/><Relationship Id="rId99" Type="http://schemas.openxmlformats.org/officeDocument/2006/relationships/slide" Target="slides/slide94.xml"/><Relationship Id="rId100" Type="http://schemas.openxmlformats.org/officeDocument/2006/relationships/slide" Target="slides/slide95.xml"/><Relationship Id="rId101" Type="http://schemas.openxmlformats.org/officeDocument/2006/relationships/slide" Target="slides/slide96.xml"/><Relationship Id="rId102" Type="http://schemas.openxmlformats.org/officeDocument/2006/relationships/slide" Target="slides/slide97.xml"/><Relationship Id="rId103" Type="http://schemas.openxmlformats.org/officeDocument/2006/relationships/slide" Target="slides/slide98.xml"/><Relationship Id="rId104" Type="http://schemas.openxmlformats.org/officeDocument/2006/relationships/slide" Target="slides/slide99.xml"/><Relationship Id="rId105" Type="http://schemas.openxmlformats.org/officeDocument/2006/relationships/slide" Target="slides/slide100.xml"/><Relationship Id="rId106" Type="http://schemas.openxmlformats.org/officeDocument/2006/relationships/slide" Target="slides/slide101.xml"/><Relationship Id="rId107" Type="http://schemas.openxmlformats.org/officeDocument/2006/relationships/slide" Target="slides/slide102.xml"/><Relationship Id="rId108" Type="http://schemas.openxmlformats.org/officeDocument/2006/relationships/slide" Target="slides/slide103.xml"/><Relationship Id="rId109" Type="http://schemas.openxmlformats.org/officeDocument/2006/relationships/slide" Target="slides/slide104.xml"/><Relationship Id="rId110" Type="http://schemas.openxmlformats.org/officeDocument/2006/relationships/slide" Target="slides/slide105.xml"/><Relationship Id="rId111" Type="http://schemas.openxmlformats.org/officeDocument/2006/relationships/slide" Target="slides/slide106.xml"/><Relationship Id="rId112" Type="http://schemas.openxmlformats.org/officeDocument/2006/relationships/slide" Target="slides/slide107.xml"/><Relationship Id="rId113" Type="http://schemas.openxmlformats.org/officeDocument/2006/relationships/slide" Target="slides/slide108.xml"/><Relationship Id="rId114" Type="http://schemas.openxmlformats.org/officeDocument/2006/relationships/slide" Target="slides/slide109.xml"/><Relationship Id="rId115" Type="http://schemas.openxmlformats.org/officeDocument/2006/relationships/slide" Target="slides/slide110.xml"/><Relationship Id="rId116" Type="http://schemas.openxmlformats.org/officeDocument/2006/relationships/slide" Target="slides/slide111.xml"/><Relationship Id="rId117" Type="http://schemas.openxmlformats.org/officeDocument/2006/relationships/slide" Target="slides/slide112.xml"/><Relationship Id="rId118" Type="http://schemas.openxmlformats.org/officeDocument/2006/relationships/slide" Target="slides/slide113.xml"/><Relationship Id="rId119" Type="http://schemas.openxmlformats.org/officeDocument/2006/relationships/slide" Target="slides/slide114.xml"/><Relationship Id="rId120" Type="http://schemas.openxmlformats.org/officeDocument/2006/relationships/slide" Target="slides/slide115.xml"/><Relationship Id="rId121" Type="http://schemas.openxmlformats.org/officeDocument/2006/relationships/slide" Target="slides/slide116.xml"/><Relationship Id="rId122" Type="http://schemas.openxmlformats.org/officeDocument/2006/relationships/slide" Target="slides/slide117.xml"/><Relationship Id="rId123" Type="http://schemas.openxmlformats.org/officeDocument/2006/relationships/slide" Target="slides/slide118.xml"/><Relationship Id="rId124" Type="http://schemas.openxmlformats.org/officeDocument/2006/relationships/slide" Target="slides/slide119.xml"/><Relationship Id="rId125" Type="http://schemas.openxmlformats.org/officeDocument/2006/relationships/slide" Target="slides/slide120.xml"/><Relationship Id="rId126" Type="http://schemas.openxmlformats.org/officeDocument/2006/relationships/slide" Target="slides/slide121.xml"/><Relationship Id="rId127" Type="http://schemas.openxmlformats.org/officeDocument/2006/relationships/slide" Target="slides/slide122.xml"/><Relationship Id="rId128" Type="http://schemas.openxmlformats.org/officeDocument/2006/relationships/slide" Target="slides/slide123.xml"/><Relationship Id="rId129" Type="http://schemas.openxmlformats.org/officeDocument/2006/relationships/slide" Target="slides/slide124.xml"/><Relationship Id="rId130" Type="http://schemas.openxmlformats.org/officeDocument/2006/relationships/slide" Target="slides/slide125.xml"/><Relationship Id="rId131" Type="http://schemas.openxmlformats.org/officeDocument/2006/relationships/slide" Target="slides/slide126.xml"/><Relationship Id="rId132" Type="http://schemas.openxmlformats.org/officeDocument/2006/relationships/slide" Target="slides/slide127.xml"/><Relationship Id="rId133" Type="http://schemas.openxmlformats.org/officeDocument/2006/relationships/slide" Target="slides/slide128.xml"/><Relationship Id="rId134" Type="http://schemas.openxmlformats.org/officeDocument/2006/relationships/slide" Target="slides/slide129.xml"/><Relationship Id="rId135" Type="http://schemas.openxmlformats.org/officeDocument/2006/relationships/slide" Target="slides/slide130.xml"/><Relationship Id="rId136" Type="http://schemas.openxmlformats.org/officeDocument/2006/relationships/slide" Target="slides/slide131.xml"/><Relationship Id="rId137" Type="http://schemas.openxmlformats.org/officeDocument/2006/relationships/slide" Target="slides/slide132.xml"/><Relationship Id="rId138" Type="http://schemas.openxmlformats.org/officeDocument/2006/relationships/slide" Target="slides/slide133.xml"/><Relationship Id="rId139" Type="http://schemas.openxmlformats.org/officeDocument/2006/relationships/slide" Target="slides/slide134.xml"/><Relationship Id="rId140" Type="http://schemas.openxmlformats.org/officeDocument/2006/relationships/slide" Target="slides/slide135.xml"/><Relationship Id="rId141" Type="http://schemas.openxmlformats.org/officeDocument/2006/relationships/slide" Target="slides/slide136.xml"/><Relationship Id="rId142" Type="http://schemas.openxmlformats.org/officeDocument/2006/relationships/slide" Target="slides/slide137.xml"/><Relationship Id="rId143" Type="http://schemas.openxmlformats.org/officeDocument/2006/relationships/slide" Target="slides/slide138.xml"/><Relationship Id="rId144" Type="http://schemas.openxmlformats.org/officeDocument/2006/relationships/slide" Target="slides/slide139.xml"/><Relationship Id="rId145" Type="http://schemas.openxmlformats.org/officeDocument/2006/relationships/slide" Target="slides/slide140.xml"/><Relationship Id="rId146" Type="http://schemas.openxmlformats.org/officeDocument/2006/relationships/slide" Target="slides/slide141.xml"/><Relationship Id="rId147" Type="http://schemas.openxmlformats.org/officeDocument/2006/relationships/slide" Target="slides/slide142.xml"/><Relationship Id="rId148" Type="http://schemas.openxmlformats.org/officeDocument/2006/relationships/slide" Target="slides/slide143.xml"/><Relationship Id="rId149" Type="http://schemas.openxmlformats.org/officeDocument/2006/relationships/slide" Target="slides/slide144.xml"/><Relationship Id="rId150" Type="http://schemas.openxmlformats.org/officeDocument/2006/relationships/slide" Target="slides/slide145.xml"/><Relationship Id="rId151" Type="http://schemas.openxmlformats.org/officeDocument/2006/relationships/slide" Target="slides/slide146.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47"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ru-RU" sz="4400" spc="-1" strike="noStrike">
              <a:latin typeface="Arial"/>
            </a:endParaRPr>
          </a:p>
        </p:txBody>
      </p:sp>
      <p:sp>
        <p:nvSpPr>
          <p:cNvPr id="48" name="PlaceHolder 2"/>
          <p:cNvSpPr>
            <a:spLocks noGrp="1"/>
          </p:cNvSpPr>
          <p:nvPr>
            <p:ph type="body"/>
          </p:nvPr>
        </p:nvSpPr>
        <p:spPr>
          <a:xfrm>
            <a:off x="457200" y="1604520"/>
            <a:ext cx="8229240" cy="1896840"/>
          </a:xfrm>
          <a:prstGeom prst="rect">
            <a:avLst/>
          </a:prstGeom>
        </p:spPr>
        <p:txBody>
          <a:bodyPr lIns="0" rIns="0" tIns="0" bIns="0">
            <a:normAutofit/>
          </a:bodyPr>
          <a:p>
            <a:endParaRPr b="0" lang="ru-RU" sz="3200" spc="-1" strike="noStrike">
              <a:latin typeface="Arial"/>
            </a:endParaRPr>
          </a:p>
        </p:txBody>
      </p:sp>
      <p:sp>
        <p:nvSpPr>
          <p:cNvPr id="49" name="PlaceHolder 3"/>
          <p:cNvSpPr>
            <a:spLocks noGrp="1"/>
          </p:cNvSpPr>
          <p:nvPr>
            <p:ph type="body"/>
          </p:nvPr>
        </p:nvSpPr>
        <p:spPr>
          <a:xfrm>
            <a:off x="457200" y="3682080"/>
            <a:ext cx="8229240" cy="1896840"/>
          </a:xfrm>
          <a:prstGeom prst="rect">
            <a:avLst/>
          </a:prstGeom>
        </p:spPr>
        <p:txBody>
          <a:bodyPr lIns="0" rIns="0" tIns="0" bIns="0">
            <a:normAutofit/>
          </a:bodyPr>
          <a:p>
            <a:endParaRPr b="0" lang="ru-RU" sz="3200" spc="-1" strike="noStrike">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50"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ru-RU" sz="4400" spc="-1" strike="noStrike">
              <a:latin typeface="Arial"/>
            </a:endParaRPr>
          </a:p>
        </p:txBody>
      </p:sp>
      <p:sp>
        <p:nvSpPr>
          <p:cNvPr id="51" name="PlaceHolder 2"/>
          <p:cNvSpPr>
            <a:spLocks noGrp="1"/>
          </p:cNvSpPr>
          <p:nvPr>
            <p:ph type="body"/>
          </p:nvPr>
        </p:nvSpPr>
        <p:spPr>
          <a:xfrm>
            <a:off x="457200" y="1604520"/>
            <a:ext cx="4015800" cy="1896840"/>
          </a:xfrm>
          <a:prstGeom prst="rect">
            <a:avLst/>
          </a:prstGeom>
        </p:spPr>
        <p:txBody>
          <a:bodyPr lIns="0" rIns="0" tIns="0" bIns="0">
            <a:normAutofit/>
          </a:bodyPr>
          <a:p>
            <a:endParaRPr b="0" lang="ru-RU" sz="3200" spc="-1" strike="noStrike">
              <a:latin typeface="Arial"/>
            </a:endParaRPr>
          </a:p>
        </p:txBody>
      </p:sp>
      <p:sp>
        <p:nvSpPr>
          <p:cNvPr id="52" name="PlaceHolder 3"/>
          <p:cNvSpPr>
            <a:spLocks noGrp="1"/>
          </p:cNvSpPr>
          <p:nvPr>
            <p:ph type="body"/>
          </p:nvPr>
        </p:nvSpPr>
        <p:spPr>
          <a:xfrm>
            <a:off x="4674240" y="1604520"/>
            <a:ext cx="4015800" cy="1896840"/>
          </a:xfrm>
          <a:prstGeom prst="rect">
            <a:avLst/>
          </a:prstGeom>
        </p:spPr>
        <p:txBody>
          <a:bodyPr lIns="0" rIns="0" tIns="0" bIns="0">
            <a:normAutofit/>
          </a:bodyPr>
          <a:p>
            <a:endParaRPr b="0" lang="ru-RU" sz="3200" spc="-1" strike="noStrike">
              <a:latin typeface="Arial"/>
            </a:endParaRPr>
          </a:p>
        </p:txBody>
      </p:sp>
      <p:sp>
        <p:nvSpPr>
          <p:cNvPr id="53" name="PlaceHolder 4"/>
          <p:cNvSpPr>
            <a:spLocks noGrp="1"/>
          </p:cNvSpPr>
          <p:nvPr>
            <p:ph type="body"/>
          </p:nvPr>
        </p:nvSpPr>
        <p:spPr>
          <a:xfrm>
            <a:off x="457200" y="3682080"/>
            <a:ext cx="4015800" cy="1896840"/>
          </a:xfrm>
          <a:prstGeom prst="rect">
            <a:avLst/>
          </a:prstGeom>
        </p:spPr>
        <p:txBody>
          <a:bodyPr lIns="0" rIns="0" tIns="0" bIns="0">
            <a:normAutofit/>
          </a:bodyPr>
          <a:p>
            <a:endParaRPr b="0" lang="ru-RU" sz="3200" spc="-1" strike="noStrike">
              <a:latin typeface="Arial"/>
            </a:endParaRPr>
          </a:p>
        </p:txBody>
      </p:sp>
      <p:sp>
        <p:nvSpPr>
          <p:cNvPr id="54" name="PlaceHolder 5"/>
          <p:cNvSpPr>
            <a:spLocks noGrp="1"/>
          </p:cNvSpPr>
          <p:nvPr>
            <p:ph type="body"/>
          </p:nvPr>
        </p:nvSpPr>
        <p:spPr>
          <a:xfrm>
            <a:off x="4674240" y="3682080"/>
            <a:ext cx="4015800" cy="1896840"/>
          </a:xfrm>
          <a:prstGeom prst="rect">
            <a:avLst/>
          </a:prstGeom>
        </p:spPr>
        <p:txBody>
          <a:bodyPr lIns="0" rIns="0" tIns="0" bIns="0">
            <a:normAutofit/>
          </a:bodyPr>
          <a:p>
            <a:endParaRPr b="0" lang="ru-RU" sz="3200" spc="-1" strike="noStrike">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ru-RU" sz="4400" spc="-1" strike="noStrike">
              <a:latin typeface="Arial"/>
            </a:endParaRPr>
          </a:p>
        </p:txBody>
      </p:sp>
      <p:sp>
        <p:nvSpPr>
          <p:cNvPr id="56" name="PlaceHolder 2"/>
          <p:cNvSpPr>
            <a:spLocks noGrp="1"/>
          </p:cNvSpPr>
          <p:nvPr>
            <p:ph type="body"/>
          </p:nvPr>
        </p:nvSpPr>
        <p:spPr>
          <a:xfrm>
            <a:off x="457200" y="1604520"/>
            <a:ext cx="2649600" cy="1896840"/>
          </a:xfrm>
          <a:prstGeom prst="rect">
            <a:avLst/>
          </a:prstGeom>
        </p:spPr>
        <p:txBody>
          <a:bodyPr lIns="0" rIns="0" tIns="0" bIns="0">
            <a:normAutofit/>
          </a:bodyPr>
          <a:p>
            <a:endParaRPr b="0" lang="ru-RU" sz="3200" spc="-1" strike="noStrike">
              <a:latin typeface="Arial"/>
            </a:endParaRPr>
          </a:p>
        </p:txBody>
      </p:sp>
      <p:sp>
        <p:nvSpPr>
          <p:cNvPr id="57" name="PlaceHolder 3"/>
          <p:cNvSpPr>
            <a:spLocks noGrp="1"/>
          </p:cNvSpPr>
          <p:nvPr>
            <p:ph type="body"/>
          </p:nvPr>
        </p:nvSpPr>
        <p:spPr>
          <a:xfrm>
            <a:off x="3239640" y="1604520"/>
            <a:ext cx="2649600" cy="1896840"/>
          </a:xfrm>
          <a:prstGeom prst="rect">
            <a:avLst/>
          </a:prstGeom>
        </p:spPr>
        <p:txBody>
          <a:bodyPr lIns="0" rIns="0" tIns="0" bIns="0">
            <a:normAutofit/>
          </a:bodyPr>
          <a:p>
            <a:endParaRPr b="0" lang="ru-RU" sz="3200" spc="-1" strike="noStrike">
              <a:latin typeface="Arial"/>
            </a:endParaRPr>
          </a:p>
        </p:txBody>
      </p:sp>
      <p:sp>
        <p:nvSpPr>
          <p:cNvPr id="58" name="PlaceHolder 4"/>
          <p:cNvSpPr>
            <a:spLocks noGrp="1"/>
          </p:cNvSpPr>
          <p:nvPr>
            <p:ph type="body"/>
          </p:nvPr>
        </p:nvSpPr>
        <p:spPr>
          <a:xfrm>
            <a:off x="6022080" y="1604520"/>
            <a:ext cx="2649600" cy="1896840"/>
          </a:xfrm>
          <a:prstGeom prst="rect">
            <a:avLst/>
          </a:prstGeom>
        </p:spPr>
        <p:txBody>
          <a:bodyPr lIns="0" rIns="0" tIns="0" bIns="0">
            <a:normAutofit/>
          </a:bodyPr>
          <a:p>
            <a:endParaRPr b="0" lang="ru-RU" sz="3200" spc="-1" strike="noStrike">
              <a:latin typeface="Arial"/>
            </a:endParaRPr>
          </a:p>
        </p:txBody>
      </p:sp>
      <p:sp>
        <p:nvSpPr>
          <p:cNvPr id="59" name="PlaceHolder 5"/>
          <p:cNvSpPr>
            <a:spLocks noGrp="1"/>
          </p:cNvSpPr>
          <p:nvPr>
            <p:ph type="body"/>
          </p:nvPr>
        </p:nvSpPr>
        <p:spPr>
          <a:xfrm>
            <a:off x="457200" y="3682080"/>
            <a:ext cx="2649600" cy="1896840"/>
          </a:xfrm>
          <a:prstGeom prst="rect">
            <a:avLst/>
          </a:prstGeom>
        </p:spPr>
        <p:txBody>
          <a:bodyPr lIns="0" rIns="0" tIns="0" bIns="0">
            <a:normAutofit/>
          </a:bodyPr>
          <a:p>
            <a:endParaRPr b="0" lang="ru-RU" sz="3200" spc="-1" strike="noStrike">
              <a:latin typeface="Arial"/>
            </a:endParaRPr>
          </a:p>
        </p:txBody>
      </p:sp>
      <p:sp>
        <p:nvSpPr>
          <p:cNvPr id="60" name="PlaceHolder 6"/>
          <p:cNvSpPr>
            <a:spLocks noGrp="1"/>
          </p:cNvSpPr>
          <p:nvPr>
            <p:ph type="body"/>
          </p:nvPr>
        </p:nvSpPr>
        <p:spPr>
          <a:xfrm>
            <a:off x="3239640" y="3682080"/>
            <a:ext cx="2649600" cy="1896840"/>
          </a:xfrm>
          <a:prstGeom prst="rect">
            <a:avLst/>
          </a:prstGeom>
        </p:spPr>
        <p:txBody>
          <a:bodyPr lIns="0" rIns="0" tIns="0" bIns="0">
            <a:normAutofit/>
          </a:bodyPr>
          <a:p>
            <a:endParaRPr b="0" lang="ru-RU" sz="3200" spc="-1" strike="noStrike">
              <a:latin typeface="Arial"/>
            </a:endParaRPr>
          </a:p>
        </p:txBody>
      </p:sp>
      <p:sp>
        <p:nvSpPr>
          <p:cNvPr id="61" name="PlaceHolder 7"/>
          <p:cNvSpPr>
            <a:spLocks noGrp="1"/>
          </p:cNvSpPr>
          <p:nvPr>
            <p:ph type="body"/>
          </p:nvPr>
        </p:nvSpPr>
        <p:spPr>
          <a:xfrm>
            <a:off x="6022080" y="3682080"/>
            <a:ext cx="2649600" cy="1896840"/>
          </a:xfrm>
          <a:prstGeom prst="rect">
            <a:avLst/>
          </a:prstGeom>
        </p:spPr>
        <p:txBody>
          <a:bodyPr lIns="0" rIns="0" tIns="0" bIns="0">
            <a:normAutofit/>
          </a:bodyPr>
          <a:p>
            <a:endParaRPr b="0" lang="ru-RU" sz="3200" spc="-1" strike="noStrike">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77"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ru-RU" sz="4400" spc="-1" strike="noStrike">
              <a:latin typeface="Arial"/>
            </a:endParaRPr>
          </a:p>
        </p:txBody>
      </p:sp>
      <p:sp>
        <p:nvSpPr>
          <p:cNvPr id="78" name="PlaceHolder 2"/>
          <p:cNvSpPr>
            <a:spLocks noGrp="1"/>
          </p:cNvSpPr>
          <p:nvPr>
            <p:ph type="subTitle"/>
          </p:nvPr>
        </p:nvSpPr>
        <p:spPr>
          <a:xfrm>
            <a:off x="457200" y="1604520"/>
            <a:ext cx="8229240" cy="3977280"/>
          </a:xfrm>
          <a:prstGeom prst="rect">
            <a:avLst/>
          </a:prstGeom>
        </p:spPr>
        <p:txBody>
          <a:bodyPr lIns="0" rIns="0" tIns="0" bIns="0" anchor="ctr">
            <a:noAutofit/>
          </a:bodyPr>
          <a:p>
            <a:pPr algn="ctr"/>
            <a:endParaRPr b="0" lang="ru-RU"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9"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ru-RU" sz="4400" spc="-1" strike="noStrike">
              <a:latin typeface="Arial"/>
            </a:endParaRPr>
          </a:p>
        </p:txBody>
      </p:sp>
      <p:sp>
        <p:nvSpPr>
          <p:cNvPr id="80" name="PlaceHolder 2"/>
          <p:cNvSpPr>
            <a:spLocks noGrp="1"/>
          </p:cNvSpPr>
          <p:nvPr>
            <p:ph type="body"/>
          </p:nvPr>
        </p:nvSpPr>
        <p:spPr>
          <a:xfrm>
            <a:off x="457200" y="1604520"/>
            <a:ext cx="8229240" cy="3977280"/>
          </a:xfrm>
          <a:prstGeom prst="rect">
            <a:avLst/>
          </a:prstGeom>
        </p:spPr>
        <p:txBody>
          <a:bodyPr lIns="0" rIns="0" tIns="0" bIns="0">
            <a:normAutofit/>
          </a:bodyPr>
          <a:p>
            <a:endParaRPr b="0" lang="ru-RU" sz="3200" spc="-1" strike="noStrike">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81"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ru-RU" sz="4400" spc="-1" strike="noStrike">
              <a:latin typeface="Arial"/>
            </a:endParaRPr>
          </a:p>
        </p:txBody>
      </p:sp>
      <p:sp>
        <p:nvSpPr>
          <p:cNvPr id="82" name="PlaceHolder 2"/>
          <p:cNvSpPr>
            <a:spLocks noGrp="1"/>
          </p:cNvSpPr>
          <p:nvPr>
            <p:ph type="body"/>
          </p:nvPr>
        </p:nvSpPr>
        <p:spPr>
          <a:xfrm>
            <a:off x="457200" y="1604520"/>
            <a:ext cx="4015800" cy="3977280"/>
          </a:xfrm>
          <a:prstGeom prst="rect">
            <a:avLst/>
          </a:prstGeom>
        </p:spPr>
        <p:txBody>
          <a:bodyPr lIns="0" rIns="0" tIns="0" bIns="0">
            <a:normAutofit/>
          </a:bodyPr>
          <a:p>
            <a:endParaRPr b="0" lang="ru-RU" sz="3200" spc="-1" strike="noStrike">
              <a:latin typeface="Arial"/>
            </a:endParaRPr>
          </a:p>
        </p:txBody>
      </p:sp>
      <p:sp>
        <p:nvSpPr>
          <p:cNvPr id="83" name="PlaceHolder 3"/>
          <p:cNvSpPr>
            <a:spLocks noGrp="1"/>
          </p:cNvSpPr>
          <p:nvPr>
            <p:ph type="body"/>
          </p:nvPr>
        </p:nvSpPr>
        <p:spPr>
          <a:xfrm>
            <a:off x="4674240" y="1604520"/>
            <a:ext cx="4015800" cy="3977280"/>
          </a:xfrm>
          <a:prstGeom prst="rect">
            <a:avLst/>
          </a:prstGeom>
        </p:spPr>
        <p:txBody>
          <a:bodyPr lIns="0" rIns="0" tIns="0" bIns="0">
            <a:normAutofit/>
          </a:bodyPr>
          <a:p>
            <a:endParaRPr b="0" lang="ru-RU" sz="3200" spc="-1" strike="noStrike">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84"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ru-RU" sz="4400" spc="-1" strike="noStrike">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85" name="PlaceHolder 1"/>
          <p:cNvSpPr>
            <a:spLocks noGrp="1"/>
          </p:cNvSpPr>
          <p:nvPr>
            <p:ph type="subTitle"/>
          </p:nvPr>
        </p:nvSpPr>
        <p:spPr>
          <a:xfrm>
            <a:off x="457200" y="273600"/>
            <a:ext cx="8229240" cy="5307840"/>
          </a:xfrm>
          <a:prstGeom prst="rect">
            <a:avLst/>
          </a:prstGeom>
        </p:spPr>
        <p:txBody>
          <a:bodyPr lIns="0" rIns="0" tIns="0" bIns="0" anchor="ctr">
            <a:noAutofit/>
          </a:bodyPr>
          <a:p>
            <a:pPr algn="ctr"/>
            <a:endParaRPr b="0" lang="ru-RU"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86"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ru-RU" sz="4400" spc="-1" strike="noStrike">
              <a:latin typeface="Arial"/>
            </a:endParaRPr>
          </a:p>
        </p:txBody>
      </p:sp>
      <p:sp>
        <p:nvSpPr>
          <p:cNvPr id="87" name="PlaceHolder 2"/>
          <p:cNvSpPr>
            <a:spLocks noGrp="1"/>
          </p:cNvSpPr>
          <p:nvPr>
            <p:ph type="body"/>
          </p:nvPr>
        </p:nvSpPr>
        <p:spPr>
          <a:xfrm>
            <a:off x="457200" y="1604520"/>
            <a:ext cx="4015800" cy="1896840"/>
          </a:xfrm>
          <a:prstGeom prst="rect">
            <a:avLst/>
          </a:prstGeom>
        </p:spPr>
        <p:txBody>
          <a:bodyPr lIns="0" rIns="0" tIns="0" bIns="0">
            <a:normAutofit/>
          </a:bodyPr>
          <a:p>
            <a:endParaRPr b="0" lang="ru-RU" sz="3200" spc="-1" strike="noStrike">
              <a:latin typeface="Arial"/>
            </a:endParaRPr>
          </a:p>
        </p:txBody>
      </p:sp>
      <p:sp>
        <p:nvSpPr>
          <p:cNvPr id="88" name="PlaceHolder 3"/>
          <p:cNvSpPr>
            <a:spLocks noGrp="1"/>
          </p:cNvSpPr>
          <p:nvPr>
            <p:ph type="body"/>
          </p:nvPr>
        </p:nvSpPr>
        <p:spPr>
          <a:xfrm>
            <a:off x="4674240" y="1604520"/>
            <a:ext cx="4015800" cy="3977280"/>
          </a:xfrm>
          <a:prstGeom prst="rect">
            <a:avLst/>
          </a:prstGeom>
        </p:spPr>
        <p:txBody>
          <a:bodyPr lIns="0" rIns="0" tIns="0" bIns="0">
            <a:normAutofit/>
          </a:bodyPr>
          <a:p>
            <a:endParaRPr b="0" lang="ru-RU" sz="3200" spc="-1" strike="noStrike">
              <a:latin typeface="Arial"/>
            </a:endParaRPr>
          </a:p>
        </p:txBody>
      </p:sp>
      <p:sp>
        <p:nvSpPr>
          <p:cNvPr id="89" name="PlaceHolder 4"/>
          <p:cNvSpPr>
            <a:spLocks noGrp="1"/>
          </p:cNvSpPr>
          <p:nvPr>
            <p:ph type="body"/>
          </p:nvPr>
        </p:nvSpPr>
        <p:spPr>
          <a:xfrm>
            <a:off x="457200" y="3682080"/>
            <a:ext cx="4015800" cy="1896840"/>
          </a:xfrm>
          <a:prstGeom prst="rect">
            <a:avLst/>
          </a:prstGeom>
        </p:spPr>
        <p:txBody>
          <a:bodyPr lIns="0" rIns="0" tIns="0" bIns="0">
            <a:normAutofit/>
          </a:bodyPr>
          <a:p>
            <a:endParaRPr b="0" lang="ru-RU" sz="3200" spc="-1" strike="noStrike">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6"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ru-RU" sz="4400" spc="-1" strike="noStrike">
              <a:latin typeface="Arial"/>
            </a:endParaRPr>
          </a:p>
        </p:txBody>
      </p:sp>
      <p:sp>
        <p:nvSpPr>
          <p:cNvPr id="27" name="PlaceHolder 2"/>
          <p:cNvSpPr>
            <a:spLocks noGrp="1"/>
          </p:cNvSpPr>
          <p:nvPr>
            <p:ph type="subTitle"/>
          </p:nvPr>
        </p:nvSpPr>
        <p:spPr>
          <a:xfrm>
            <a:off x="457200" y="1604520"/>
            <a:ext cx="8229240" cy="3977280"/>
          </a:xfrm>
          <a:prstGeom prst="rect">
            <a:avLst/>
          </a:prstGeom>
        </p:spPr>
        <p:txBody>
          <a:bodyPr lIns="0" rIns="0" tIns="0" bIns="0" anchor="ctr">
            <a:noAutofit/>
          </a:bodyPr>
          <a:p>
            <a:pPr algn="ctr"/>
            <a:endParaRPr b="0" lang="ru-RU"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90"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ru-RU" sz="4400" spc="-1" strike="noStrike">
              <a:latin typeface="Arial"/>
            </a:endParaRPr>
          </a:p>
        </p:txBody>
      </p:sp>
      <p:sp>
        <p:nvSpPr>
          <p:cNvPr id="91" name="PlaceHolder 2"/>
          <p:cNvSpPr>
            <a:spLocks noGrp="1"/>
          </p:cNvSpPr>
          <p:nvPr>
            <p:ph type="body"/>
          </p:nvPr>
        </p:nvSpPr>
        <p:spPr>
          <a:xfrm>
            <a:off x="457200" y="1604520"/>
            <a:ext cx="4015800" cy="3977280"/>
          </a:xfrm>
          <a:prstGeom prst="rect">
            <a:avLst/>
          </a:prstGeom>
        </p:spPr>
        <p:txBody>
          <a:bodyPr lIns="0" rIns="0" tIns="0" bIns="0">
            <a:normAutofit/>
          </a:bodyPr>
          <a:p>
            <a:endParaRPr b="0" lang="ru-RU" sz="3200" spc="-1" strike="noStrike">
              <a:latin typeface="Arial"/>
            </a:endParaRPr>
          </a:p>
        </p:txBody>
      </p:sp>
      <p:sp>
        <p:nvSpPr>
          <p:cNvPr id="92" name="PlaceHolder 3"/>
          <p:cNvSpPr>
            <a:spLocks noGrp="1"/>
          </p:cNvSpPr>
          <p:nvPr>
            <p:ph type="body"/>
          </p:nvPr>
        </p:nvSpPr>
        <p:spPr>
          <a:xfrm>
            <a:off x="4674240" y="1604520"/>
            <a:ext cx="4015800" cy="1896840"/>
          </a:xfrm>
          <a:prstGeom prst="rect">
            <a:avLst/>
          </a:prstGeom>
        </p:spPr>
        <p:txBody>
          <a:bodyPr lIns="0" rIns="0" tIns="0" bIns="0">
            <a:normAutofit/>
          </a:bodyPr>
          <a:p>
            <a:endParaRPr b="0" lang="ru-RU" sz="3200" spc="-1" strike="noStrike">
              <a:latin typeface="Arial"/>
            </a:endParaRPr>
          </a:p>
        </p:txBody>
      </p:sp>
      <p:sp>
        <p:nvSpPr>
          <p:cNvPr id="93" name="PlaceHolder 4"/>
          <p:cNvSpPr>
            <a:spLocks noGrp="1"/>
          </p:cNvSpPr>
          <p:nvPr>
            <p:ph type="body"/>
          </p:nvPr>
        </p:nvSpPr>
        <p:spPr>
          <a:xfrm>
            <a:off x="4674240" y="3682080"/>
            <a:ext cx="4015800" cy="1896840"/>
          </a:xfrm>
          <a:prstGeom prst="rect">
            <a:avLst/>
          </a:prstGeom>
        </p:spPr>
        <p:txBody>
          <a:bodyPr lIns="0" rIns="0" tIns="0" bIns="0">
            <a:normAutofit/>
          </a:bodyPr>
          <a:p>
            <a:endParaRPr b="0" lang="ru-RU" sz="3200" spc="-1" strike="noStrike">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94"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ru-RU" sz="4400" spc="-1" strike="noStrike">
              <a:latin typeface="Arial"/>
            </a:endParaRPr>
          </a:p>
        </p:txBody>
      </p:sp>
      <p:sp>
        <p:nvSpPr>
          <p:cNvPr id="95" name="PlaceHolder 2"/>
          <p:cNvSpPr>
            <a:spLocks noGrp="1"/>
          </p:cNvSpPr>
          <p:nvPr>
            <p:ph type="body"/>
          </p:nvPr>
        </p:nvSpPr>
        <p:spPr>
          <a:xfrm>
            <a:off x="457200" y="1604520"/>
            <a:ext cx="4015800" cy="1896840"/>
          </a:xfrm>
          <a:prstGeom prst="rect">
            <a:avLst/>
          </a:prstGeom>
        </p:spPr>
        <p:txBody>
          <a:bodyPr lIns="0" rIns="0" tIns="0" bIns="0">
            <a:normAutofit/>
          </a:bodyPr>
          <a:p>
            <a:endParaRPr b="0" lang="ru-RU" sz="3200" spc="-1" strike="noStrike">
              <a:latin typeface="Arial"/>
            </a:endParaRPr>
          </a:p>
        </p:txBody>
      </p:sp>
      <p:sp>
        <p:nvSpPr>
          <p:cNvPr id="96" name="PlaceHolder 3"/>
          <p:cNvSpPr>
            <a:spLocks noGrp="1"/>
          </p:cNvSpPr>
          <p:nvPr>
            <p:ph type="body"/>
          </p:nvPr>
        </p:nvSpPr>
        <p:spPr>
          <a:xfrm>
            <a:off x="4674240" y="1604520"/>
            <a:ext cx="4015800" cy="1896840"/>
          </a:xfrm>
          <a:prstGeom prst="rect">
            <a:avLst/>
          </a:prstGeom>
        </p:spPr>
        <p:txBody>
          <a:bodyPr lIns="0" rIns="0" tIns="0" bIns="0">
            <a:normAutofit/>
          </a:bodyPr>
          <a:p>
            <a:endParaRPr b="0" lang="ru-RU" sz="3200" spc="-1" strike="noStrike">
              <a:latin typeface="Arial"/>
            </a:endParaRPr>
          </a:p>
        </p:txBody>
      </p:sp>
      <p:sp>
        <p:nvSpPr>
          <p:cNvPr id="97" name="PlaceHolder 4"/>
          <p:cNvSpPr>
            <a:spLocks noGrp="1"/>
          </p:cNvSpPr>
          <p:nvPr>
            <p:ph type="body"/>
          </p:nvPr>
        </p:nvSpPr>
        <p:spPr>
          <a:xfrm>
            <a:off x="457200" y="3682080"/>
            <a:ext cx="8229240" cy="1896840"/>
          </a:xfrm>
          <a:prstGeom prst="rect">
            <a:avLst/>
          </a:prstGeom>
        </p:spPr>
        <p:txBody>
          <a:bodyPr lIns="0" rIns="0" tIns="0" bIns="0">
            <a:normAutofit/>
          </a:bodyPr>
          <a:p>
            <a:endParaRPr b="0" lang="ru-RU" sz="3200" spc="-1" strike="noStrike">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98"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ru-RU" sz="4400" spc="-1" strike="noStrike">
              <a:latin typeface="Arial"/>
            </a:endParaRPr>
          </a:p>
        </p:txBody>
      </p:sp>
      <p:sp>
        <p:nvSpPr>
          <p:cNvPr id="99" name="PlaceHolder 2"/>
          <p:cNvSpPr>
            <a:spLocks noGrp="1"/>
          </p:cNvSpPr>
          <p:nvPr>
            <p:ph type="body"/>
          </p:nvPr>
        </p:nvSpPr>
        <p:spPr>
          <a:xfrm>
            <a:off x="457200" y="1604520"/>
            <a:ext cx="8229240" cy="1896840"/>
          </a:xfrm>
          <a:prstGeom prst="rect">
            <a:avLst/>
          </a:prstGeom>
        </p:spPr>
        <p:txBody>
          <a:bodyPr lIns="0" rIns="0" tIns="0" bIns="0">
            <a:normAutofit/>
          </a:bodyPr>
          <a:p>
            <a:endParaRPr b="0" lang="ru-RU" sz="3200" spc="-1" strike="noStrike">
              <a:latin typeface="Arial"/>
            </a:endParaRPr>
          </a:p>
        </p:txBody>
      </p:sp>
      <p:sp>
        <p:nvSpPr>
          <p:cNvPr id="100" name="PlaceHolder 3"/>
          <p:cNvSpPr>
            <a:spLocks noGrp="1"/>
          </p:cNvSpPr>
          <p:nvPr>
            <p:ph type="body"/>
          </p:nvPr>
        </p:nvSpPr>
        <p:spPr>
          <a:xfrm>
            <a:off x="457200" y="3682080"/>
            <a:ext cx="8229240" cy="1896840"/>
          </a:xfrm>
          <a:prstGeom prst="rect">
            <a:avLst/>
          </a:prstGeom>
        </p:spPr>
        <p:txBody>
          <a:bodyPr lIns="0" rIns="0" tIns="0" bIns="0">
            <a:normAutofit/>
          </a:bodyPr>
          <a:p>
            <a:endParaRPr b="0" lang="ru-RU" sz="3200" spc="-1" strike="noStrike">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01"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ru-RU" sz="4400" spc="-1" strike="noStrike">
              <a:latin typeface="Arial"/>
            </a:endParaRPr>
          </a:p>
        </p:txBody>
      </p:sp>
      <p:sp>
        <p:nvSpPr>
          <p:cNvPr id="102" name="PlaceHolder 2"/>
          <p:cNvSpPr>
            <a:spLocks noGrp="1"/>
          </p:cNvSpPr>
          <p:nvPr>
            <p:ph type="body"/>
          </p:nvPr>
        </p:nvSpPr>
        <p:spPr>
          <a:xfrm>
            <a:off x="457200" y="1604520"/>
            <a:ext cx="4015800" cy="1896840"/>
          </a:xfrm>
          <a:prstGeom prst="rect">
            <a:avLst/>
          </a:prstGeom>
        </p:spPr>
        <p:txBody>
          <a:bodyPr lIns="0" rIns="0" tIns="0" bIns="0">
            <a:normAutofit/>
          </a:bodyPr>
          <a:p>
            <a:endParaRPr b="0" lang="ru-RU" sz="3200" spc="-1" strike="noStrike">
              <a:latin typeface="Arial"/>
            </a:endParaRPr>
          </a:p>
        </p:txBody>
      </p:sp>
      <p:sp>
        <p:nvSpPr>
          <p:cNvPr id="103" name="PlaceHolder 3"/>
          <p:cNvSpPr>
            <a:spLocks noGrp="1"/>
          </p:cNvSpPr>
          <p:nvPr>
            <p:ph type="body"/>
          </p:nvPr>
        </p:nvSpPr>
        <p:spPr>
          <a:xfrm>
            <a:off x="4674240" y="1604520"/>
            <a:ext cx="4015800" cy="1896840"/>
          </a:xfrm>
          <a:prstGeom prst="rect">
            <a:avLst/>
          </a:prstGeom>
        </p:spPr>
        <p:txBody>
          <a:bodyPr lIns="0" rIns="0" tIns="0" bIns="0">
            <a:normAutofit/>
          </a:bodyPr>
          <a:p>
            <a:endParaRPr b="0" lang="ru-RU" sz="3200" spc="-1" strike="noStrike">
              <a:latin typeface="Arial"/>
            </a:endParaRPr>
          </a:p>
        </p:txBody>
      </p:sp>
      <p:sp>
        <p:nvSpPr>
          <p:cNvPr id="104" name="PlaceHolder 4"/>
          <p:cNvSpPr>
            <a:spLocks noGrp="1"/>
          </p:cNvSpPr>
          <p:nvPr>
            <p:ph type="body"/>
          </p:nvPr>
        </p:nvSpPr>
        <p:spPr>
          <a:xfrm>
            <a:off x="457200" y="3682080"/>
            <a:ext cx="4015800" cy="1896840"/>
          </a:xfrm>
          <a:prstGeom prst="rect">
            <a:avLst/>
          </a:prstGeom>
        </p:spPr>
        <p:txBody>
          <a:bodyPr lIns="0" rIns="0" tIns="0" bIns="0">
            <a:normAutofit/>
          </a:bodyPr>
          <a:p>
            <a:endParaRPr b="0" lang="ru-RU" sz="3200" spc="-1" strike="noStrike">
              <a:latin typeface="Arial"/>
            </a:endParaRPr>
          </a:p>
        </p:txBody>
      </p:sp>
      <p:sp>
        <p:nvSpPr>
          <p:cNvPr id="105" name="PlaceHolder 5"/>
          <p:cNvSpPr>
            <a:spLocks noGrp="1"/>
          </p:cNvSpPr>
          <p:nvPr>
            <p:ph type="body"/>
          </p:nvPr>
        </p:nvSpPr>
        <p:spPr>
          <a:xfrm>
            <a:off x="4674240" y="3682080"/>
            <a:ext cx="4015800" cy="1896840"/>
          </a:xfrm>
          <a:prstGeom prst="rect">
            <a:avLst/>
          </a:prstGeom>
        </p:spPr>
        <p:txBody>
          <a:bodyPr lIns="0" rIns="0" tIns="0" bIns="0">
            <a:normAutofit/>
          </a:bodyPr>
          <a:p>
            <a:endParaRPr b="0" lang="ru-RU" sz="3200" spc="-1" strike="noStrike">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06"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ru-RU" sz="4400" spc="-1" strike="noStrike">
              <a:latin typeface="Arial"/>
            </a:endParaRPr>
          </a:p>
        </p:txBody>
      </p:sp>
      <p:sp>
        <p:nvSpPr>
          <p:cNvPr id="107" name="PlaceHolder 2"/>
          <p:cNvSpPr>
            <a:spLocks noGrp="1"/>
          </p:cNvSpPr>
          <p:nvPr>
            <p:ph type="body"/>
          </p:nvPr>
        </p:nvSpPr>
        <p:spPr>
          <a:xfrm>
            <a:off x="457200" y="1604520"/>
            <a:ext cx="2649600" cy="1896840"/>
          </a:xfrm>
          <a:prstGeom prst="rect">
            <a:avLst/>
          </a:prstGeom>
        </p:spPr>
        <p:txBody>
          <a:bodyPr lIns="0" rIns="0" tIns="0" bIns="0">
            <a:normAutofit/>
          </a:bodyPr>
          <a:p>
            <a:endParaRPr b="0" lang="ru-RU" sz="3200" spc="-1" strike="noStrike">
              <a:latin typeface="Arial"/>
            </a:endParaRPr>
          </a:p>
        </p:txBody>
      </p:sp>
      <p:sp>
        <p:nvSpPr>
          <p:cNvPr id="108" name="PlaceHolder 3"/>
          <p:cNvSpPr>
            <a:spLocks noGrp="1"/>
          </p:cNvSpPr>
          <p:nvPr>
            <p:ph type="body"/>
          </p:nvPr>
        </p:nvSpPr>
        <p:spPr>
          <a:xfrm>
            <a:off x="3239640" y="1604520"/>
            <a:ext cx="2649600" cy="1896840"/>
          </a:xfrm>
          <a:prstGeom prst="rect">
            <a:avLst/>
          </a:prstGeom>
        </p:spPr>
        <p:txBody>
          <a:bodyPr lIns="0" rIns="0" tIns="0" bIns="0">
            <a:normAutofit/>
          </a:bodyPr>
          <a:p>
            <a:endParaRPr b="0" lang="ru-RU" sz="3200" spc="-1" strike="noStrike">
              <a:latin typeface="Arial"/>
            </a:endParaRPr>
          </a:p>
        </p:txBody>
      </p:sp>
      <p:sp>
        <p:nvSpPr>
          <p:cNvPr id="109" name="PlaceHolder 4"/>
          <p:cNvSpPr>
            <a:spLocks noGrp="1"/>
          </p:cNvSpPr>
          <p:nvPr>
            <p:ph type="body"/>
          </p:nvPr>
        </p:nvSpPr>
        <p:spPr>
          <a:xfrm>
            <a:off x="6022080" y="1604520"/>
            <a:ext cx="2649600" cy="1896840"/>
          </a:xfrm>
          <a:prstGeom prst="rect">
            <a:avLst/>
          </a:prstGeom>
        </p:spPr>
        <p:txBody>
          <a:bodyPr lIns="0" rIns="0" tIns="0" bIns="0">
            <a:normAutofit/>
          </a:bodyPr>
          <a:p>
            <a:endParaRPr b="0" lang="ru-RU" sz="3200" spc="-1" strike="noStrike">
              <a:latin typeface="Arial"/>
            </a:endParaRPr>
          </a:p>
        </p:txBody>
      </p:sp>
      <p:sp>
        <p:nvSpPr>
          <p:cNvPr id="110" name="PlaceHolder 5"/>
          <p:cNvSpPr>
            <a:spLocks noGrp="1"/>
          </p:cNvSpPr>
          <p:nvPr>
            <p:ph type="body"/>
          </p:nvPr>
        </p:nvSpPr>
        <p:spPr>
          <a:xfrm>
            <a:off x="457200" y="3682080"/>
            <a:ext cx="2649600" cy="1896840"/>
          </a:xfrm>
          <a:prstGeom prst="rect">
            <a:avLst/>
          </a:prstGeom>
        </p:spPr>
        <p:txBody>
          <a:bodyPr lIns="0" rIns="0" tIns="0" bIns="0">
            <a:normAutofit/>
          </a:bodyPr>
          <a:p>
            <a:endParaRPr b="0" lang="ru-RU" sz="3200" spc="-1" strike="noStrike">
              <a:latin typeface="Arial"/>
            </a:endParaRPr>
          </a:p>
        </p:txBody>
      </p:sp>
      <p:sp>
        <p:nvSpPr>
          <p:cNvPr id="111" name="PlaceHolder 6"/>
          <p:cNvSpPr>
            <a:spLocks noGrp="1"/>
          </p:cNvSpPr>
          <p:nvPr>
            <p:ph type="body"/>
          </p:nvPr>
        </p:nvSpPr>
        <p:spPr>
          <a:xfrm>
            <a:off x="3239640" y="3682080"/>
            <a:ext cx="2649600" cy="1896840"/>
          </a:xfrm>
          <a:prstGeom prst="rect">
            <a:avLst/>
          </a:prstGeom>
        </p:spPr>
        <p:txBody>
          <a:bodyPr lIns="0" rIns="0" tIns="0" bIns="0">
            <a:normAutofit/>
          </a:bodyPr>
          <a:p>
            <a:endParaRPr b="0" lang="ru-RU" sz="3200" spc="-1" strike="noStrike">
              <a:latin typeface="Arial"/>
            </a:endParaRPr>
          </a:p>
        </p:txBody>
      </p:sp>
      <p:sp>
        <p:nvSpPr>
          <p:cNvPr id="112" name="PlaceHolder 7"/>
          <p:cNvSpPr>
            <a:spLocks noGrp="1"/>
          </p:cNvSpPr>
          <p:nvPr>
            <p:ph type="body"/>
          </p:nvPr>
        </p:nvSpPr>
        <p:spPr>
          <a:xfrm>
            <a:off x="6022080" y="3682080"/>
            <a:ext cx="2649600" cy="1896840"/>
          </a:xfrm>
          <a:prstGeom prst="rect">
            <a:avLst/>
          </a:prstGeom>
        </p:spPr>
        <p:txBody>
          <a:bodyPr lIns="0" rIns="0" tIns="0" bIns="0">
            <a:normAutofit/>
          </a:bodyPr>
          <a:p>
            <a:endParaRPr b="0" lang="ru-RU" sz="3200" spc="-1" strike="noStrike">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28"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ru-RU" sz="4400" spc="-1" strike="noStrike">
              <a:latin typeface="Arial"/>
            </a:endParaRPr>
          </a:p>
        </p:txBody>
      </p:sp>
      <p:sp>
        <p:nvSpPr>
          <p:cNvPr id="129" name="PlaceHolder 2"/>
          <p:cNvSpPr>
            <a:spLocks noGrp="1"/>
          </p:cNvSpPr>
          <p:nvPr>
            <p:ph type="subTitle"/>
          </p:nvPr>
        </p:nvSpPr>
        <p:spPr>
          <a:xfrm>
            <a:off x="457200" y="1604520"/>
            <a:ext cx="8229240" cy="3977280"/>
          </a:xfrm>
          <a:prstGeom prst="rect">
            <a:avLst/>
          </a:prstGeom>
        </p:spPr>
        <p:txBody>
          <a:bodyPr lIns="0" rIns="0" tIns="0" bIns="0" anchor="ctr">
            <a:noAutofit/>
          </a:bodyPr>
          <a:p>
            <a:pPr algn="ctr"/>
            <a:endParaRPr b="0" lang="ru-RU"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30"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ru-RU" sz="4400" spc="-1" strike="noStrike">
              <a:latin typeface="Arial"/>
            </a:endParaRPr>
          </a:p>
        </p:txBody>
      </p:sp>
      <p:sp>
        <p:nvSpPr>
          <p:cNvPr id="131" name="PlaceHolder 2"/>
          <p:cNvSpPr>
            <a:spLocks noGrp="1"/>
          </p:cNvSpPr>
          <p:nvPr>
            <p:ph type="body"/>
          </p:nvPr>
        </p:nvSpPr>
        <p:spPr>
          <a:xfrm>
            <a:off x="457200" y="1604520"/>
            <a:ext cx="8229240" cy="3977280"/>
          </a:xfrm>
          <a:prstGeom prst="rect">
            <a:avLst/>
          </a:prstGeom>
        </p:spPr>
        <p:txBody>
          <a:bodyPr lIns="0" rIns="0" tIns="0" bIns="0">
            <a:normAutofit/>
          </a:bodyPr>
          <a:p>
            <a:endParaRPr b="0" lang="ru-RU" sz="3200" spc="-1" strike="noStrike">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32"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ru-RU" sz="4400" spc="-1" strike="noStrike">
              <a:latin typeface="Arial"/>
            </a:endParaRPr>
          </a:p>
        </p:txBody>
      </p:sp>
      <p:sp>
        <p:nvSpPr>
          <p:cNvPr id="133" name="PlaceHolder 2"/>
          <p:cNvSpPr>
            <a:spLocks noGrp="1"/>
          </p:cNvSpPr>
          <p:nvPr>
            <p:ph type="body"/>
          </p:nvPr>
        </p:nvSpPr>
        <p:spPr>
          <a:xfrm>
            <a:off x="457200" y="1604520"/>
            <a:ext cx="4015800" cy="3977280"/>
          </a:xfrm>
          <a:prstGeom prst="rect">
            <a:avLst/>
          </a:prstGeom>
        </p:spPr>
        <p:txBody>
          <a:bodyPr lIns="0" rIns="0" tIns="0" bIns="0">
            <a:normAutofit/>
          </a:bodyPr>
          <a:p>
            <a:endParaRPr b="0" lang="ru-RU" sz="3200" spc="-1" strike="noStrike">
              <a:latin typeface="Arial"/>
            </a:endParaRPr>
          </a:p>
        </p:txBody>
      </p:sp>
      <p:sp>
        <p:nvSpPr>
          <p:cNvPr id="134" name="PlaceHolder 3"/>
          <p:cNvSpPr>
            <a:spLocks noGrp="1"/>
          </p:cNvSpPr>
          <p:nvPr>
            <p:ph type="body"/>
          </p:nvPr>
        </p:nvSpPr>
        <p:spPr>
          <a:xfrm>
            <a:off x="4674240" y="1604520"/>
            <a:ext cx="4015800" cy="3977280"/>
          </a:xfrm>
          <a:prstGeom prst="rect">
            <a:avLst/>
          </a:prstGeom>
        </p:spPr>
        <p:txBody>
          <a:bodyPr lIns="0" rIns="0" tIns="0" bIns="0">
            <a:normAutofit/>
          </a:bodyPr>
          <a:p>
            <a:endParaRPr b="0" lang="ru-RU" sz="3200" spc="-1" strike="noStrike">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35"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ru-RU" sz="4400" spc="-1" strike="noStrike">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8"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ru-RU" sz="4400" spc="-1" strike="noStrike">
              <a:latin typeface="Arial"/>
            </a:endParaRPr>
          </a:p>
        </p:txBody>
      </p:sp>
      <p:sp>
        <p:nvSpPr>
          <p:cNvPr id="29" name="PlaceHolder 2"/>
          <p:cNvSpPr>
            <a:spLocks noGrp="1"/>
          </p:cNvSpPr>
          <p:nvPr>
            <p:ph type="body"/>
          </p:nvPr>
        </p:nvSpPr>
        <p:spPr>
          <a:xfrm>
            <a:off x="457200" y="1604520"/>
            <a:ext cx="8229240" cy="3977280"/>
          </a:xfrm>
          <a:prstGeom prst="rect">
            <a:avLst/>
          </a:prstGeom>
        </p:spPr>
        <p:txBody>
          <a:bodyPr lIns="0" rIns="0" tIns="0" bIns="0">
            <a:normAutofit/>
          </a:bodyPr>
          <a:p>
            <a:endParaRPr b="0" lang="ru-RU" sz="3200" spc="-1" strike="noStrike">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6" name="PlaceHolder 1"/>
          <p:cNvSpPr>
            <a:spLocks noGrp="1"/>
          </p:cNvSpPr>
          <p:nvPr>
            <p:ph type="subTitle"/>
          </p:nvPr>
        </p:nvSpPr>
        <p:spPr>
          <a:xfrm>
            <a:off x="457200" y="273600"/>
            <a:ext cx="8229240" cy="5307840"/>
          </a:xfrm>
          <a:prstGeom prst="rect">
            <a:avLst/>
          </a:prstGeom>
        </p:spPr>
        <p:txBody>
          <a:bodyPr lIns="0" rIns="0" tIns="0" bIns="0" anchor="ctr">
            <a:noAutofit/>
          </a:bodyPr>
          <a:p>
            <a:pPr algn="ctr"/>
            <a:endParaRPr b="0" lang="ru-RU"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37"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ru-RU" sz="4400" spc="-1" strike="noStrike">
              <a:latin typeface="Arial"/>
            </a:endParaRPr>
          </a:p>
        </p:txBody>
      </p:sp>
      <p:sp>
        <p:nvSpPr>
          <p:cNvPr id="138" name="PlaceHolder 2"/>
          <p:cNvSpPr>
            <a:spLocks noGrp="1"/>
          </p:cNvSpPr>
          <p:nvPr>
            <p:ph type="body"/>
          </p:nvPr>
        </p:nvSpPr>
        <p:spPr>
          <a:xfrm>
            <a:off x="457200" y="1604520"/>
            <a:ext cx="4015800" cy="1896840"/>
          </a:xfrm>
          <a:prstGeom prst="rect">
            <a:avLst/>
          </a:prstGeom>
        </p:spPr>
        <p:txBody>
          <a:bodyPr lIns="0" rIns="0" tIns="0" bIns="0">
            <a:normAutofit/>
          </a:bodyPr>
          <a:p>
            <a:endParaRPr b="0" lang="ru-RU" sz="3200" spc="-1" strike="noStrike">
              <a:latin typeface="Arial"/>
            </a:endParaRPr>
          </a:p>
        </p:txBody>
      </p:sp>
      <p:sp>
        <p:nvSpPr>
          <p:cNvPr id="139" name="PlaceHolder 3"/>
          <p:cNvSpPr>
            <a:spLocks noGrp="1"/>
          </p:cNvSpPr>
          <p:nvPr>
            <p:ph type="body"/>
          </p:nvPr>
        </p:nvSpPr>
        <p:spPr>
          <a:xfrm>
            <a:off x="4674240" y="1604520"/>
            <a:ext cx="4015800" cy="3977280"/>
          </a:xfrm>
          <a:prstGeom prst="rect">
            <a:avLst/>
          </a:prstGeom>
        </p:spPr>
        <p:txBody>
          <a:bodyPr lIns="0" rIns="0" tIns="0" bIns="0">
            <a:normAutofit/>
          </a:bodyPr>
          <a:p>
            <a:endParaRPr b="0" lang="ru-RU" sz="3200" spc="-1" strike="noStrike">
              <a:latin typeface="Arial"/>
            </a:endParaRPr>
          </a:p>
        </p:txBody>
      </p:sp>
      <p:sp>
        <p:nvSpPr>
          <p:cNvPr id="140" name="PlaceHolder 4"/>
          <p:cNvSpPr>
            <a:spLocks noGrp="1"/>
          </p:cNvSpPr>
          <p:nvPr>
            <p:ph type="body"/>
          </p:nvPr>
        </p:nvSpPr>
        <p:spPr>
          <a:xfrm>
            <a:off x="457200" y="3682080"/>
            <a:ext cx="4015800" cy="1896840"/>
          </a:xfrm>
          <a:prstGeom prst="rect">
            <a:avLst/>
          </a:prstGeom>
        </p:spPr>
        <p:txBody>
          <a:bodyPr lIns="0" rIns="0" tIns="0" bIns="0">
            <a:normAutofit/>
          </a:bodyPr>
          <a:p>
            <a:endParaRPr b="0" lang="ru-RU" sz="3200" spc="-1" strike="noStrike">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41"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ru-RU" sz="4400" spc="-1" strike="noStrike">
              <a:latin typeface="Arial"/>
            </a:endParaRPr>
          </a:p>
        </p:txBody>
      </p:sp>
      <p:sp>
        <p:nvSpPr>
          <p:cNvPr id="142" name="PlaceHolder 2"/>
          <p:cNvSpPr>
            <a:spLocks noGrp="1"/>
          </p:cNvSpPr>
          <p:nvPr>
            <p:ph type="body"/>
          </p:nvPr>
        </p:nvSpPr>
        <p:spPr>
          <a:xfrm>
            <a:off x="457200" y="1604520"/>
            <a:ext cx="4015800" cy="3977280"/>
          </a:xfrm>
          <a:prstGeom prst="rect">
            <a:avLst/>
          </a:prstGeom>
        </p:spPr>
        <p:txBody>
          <a:bodyPr lIns="0" rIns="0" tIns="0" bIns="0">
            <a:normAutofit/>
          </a:bodyPr>
          <a:p>
            <a:endParaRPr b="0" lang="ru-RU" sz="3200" spc="-1" strike="noStrike">
              <a:latin typeface="Arial"/>
            </a:endParaRPr>
          </a:p>
        </p:txBody>
      </p:sp>
      <p:sp>
        <p:nvSpPr>
          <p:cNvPr id="143" name="PlaceHolder 3"/>
          <p:cNvSpPr>
            <a:spLocks noGrp="1"/>
          </p:cNvSpPr>
          <p:nvPr>
            <p:ph type="body"/>
          </p:nvPr>
        </p:nvSpPr>
        <p:spPr>
          <a:xfrm>
            <a:off x="4674240" y="1604520"/>
            <a:ext cx="4015800" cy="1896840"/>
          </a:xfrm>
          <a:prstGeom prst="rect">
            <a:avLst/>
          </a:prstGeom>
        </p:spPr>
        <p:txBody>
          <a:bodyPr lIns="0" rIns="0" tIns="0" bIns="0">
            <a:normAutofit/>
          </a:bodyPr>
          <a:p>
            <a:endParaRPr b="0" lang="ru-RU" sz="3200" spc="-1" strike="noStrike">
              <a:latin typeface="Arial"/>
            </a:endParaRPr>
          </a:p>
        </p:txBody>
      </p:sp>
      <p:sp>
        <p:nvSpPr>
          <p:cNvPr id="144" name="PlaceHolder 4"/>
          <p:cNvSpPr>
            <a:spLocks noGrp="1"/>
          </p:cNvSpPr>
          <p:nvPr>
            <p:ph type="body"/>
          </p:nvPr>
        </p:nvSpPr>
        <p:spPr>
          <a:xfrm>
            <a:off x="4674240" y="3682080"/>
            <a:ext cx="4015800" cy="1896840"/>
          </a:xfrm>
          <a:prstGeom prst="rect">
            <a:avLst/>
          </a:prstGeom>
        </p:spPr>
        <p:txBody>
          <a:bodyPr lIns="0" rIns="0" tIns="0" bIns="0">
            <a:normAutofit/>
          </a:bodyPr>
          <a:p>
            <a:endParaRPr b="0" lang="ru-RU" sz="3200" spc="-1" strike="noStrike">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45"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ru-RU" sz="4400" spc="-1" strike="noStrike">
              <a:latin typeface="Arial"/>
            </a:endParaRPr>
          </a:p>
        </p:txBody>
      </p:sp>
      <p:sp>
        <p:nvSpPr>
          <p:cNvPr id="146" name="PlaceHolder 2"/>
          <p:cNvSpPr>
            <a:spLocks noGrp="1"/>
          </p:cNvSpPr>
          <p:nvPr>
            <p:ph type="body"/>
          </p:nvPr>
        </p:nvSpPr>
        <p:spPr>
          <a:xfrm>
            <a:off x="457200" y="1604520"/>
            <a:ext cx="4015800" cy="1896840"/>
          </a:xfrm>
          <a:prstGeom prst="rect">
            <a:avLst/>
          </a:prstGeom>
        </p:spPr>
        <p:txBody>
          <a:bodyPr lIns="0" rIns="0" tIns="0" bIns="0">
            <a:normAutofit/>
          </a:bodyPr>
          <a:p>
            <a:endParaRPr b="0" lang="ru-RU" sz="3200" spc="-1" strike="noStrike">
              <a:latin typeface="Arial"/>
            </a:endParaRPr>
          </a:p>
        </p:txBody>
      </p:sp>
      <p:sp>
        <p:nvSpPr>
          <p:cNvPr id="147" name="PlaceHolder 3"/>
          <p:cNvSpPr>
            <a:spLocks noGrp="1"/>
          </p:cNvSpPr>
          <p:nvPr>
            <p:ph type="body"/>
          </p:nvPr>
        </p:nvSpPr>
        <p:spPr>
          <a:xfrm>
            <a:off x="4674240" y="1604520"/>
            <a:ext cx="4015800" cy="1896840"/>
          </a:xfrm>
          <a:prstGeom prst="rect">
            <a:avLst/>
          </a:prstGeom>
        </p:spPr>
        <p:txBody>
          <a:bodyPr lIns="0" rIns="0" tIns="0" bIns="0">
            <a:normAutofit/>
          </a:bodyPr>
          <a:p>
            <a:endParaRPr b="0" lang="ru-RU" sz="3200" spc="-1" strike="noStrike">
              <a:latin typeface="Arial"/>
            </a:endParaRPr>
          </a:p>
        </p:txBody>
      </p:sp>
      <p:sp>
        <p:nvSpPr>
          <p:cNvPr id="148" name="PlaceHolder 4"/>
          <p:cNvSpPr>
            <a:spLocks noGrp="1"/>
          </p:cNvSpPr>
          <p:nvPr>
            <p:ph type="body"/>
          </p:nvPr>
        </p:nvSpPr>
        <p:spPr>
          <a:xfrm>
            <a:off x="457200" y="3682080"/>
            <a:ext cx="8229240" cy="1896840"/>
          </a:xfrm>
          <a:prstGeom prst="rect">
            <a:avLst/>
          </a:prstGeom>
        </p:spPr>
        <p:txBody>
          <a:bodyPr lIns="0" rIns="0" tIns="0" bIns="0">
            <a:normAutofit/>
          </a:bodyPr>
          <a:p>
            <a:endParaRPr b="0" lang="ru-RU" sz="3200" spc="-1" strike="noStrike">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49"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ru-RU" sz="4400" spc="-1" strike="noStrike">
              <a:latin typeface="Arial"/>
            </a:endParaRPr>
          </a:p>
        </p:txBody>
      </p:sp>
      <p:sp>
        <p:nvSpPr>
          <p:cNvPr id="150" name="PlaceHolder 2"/>
          <p:cNvSpPr>
            <a:spLocks noGrp="1"/>
          </p:cNvSpPr>
          <p:nvPr>
            <p:ph type="body"/>
          </p:nvPr>
        </p:nvSpPr>
        <p:spPr>
          <a:xfrm>
            <a:off x="457200" y="1604520"/>
            <a:ext cx="8229240" cy="1896840"/>
          </a:xfrm>
          <a:prstGeom prst="rect">
            <a:avLst/>
          </a:prstGeom>
        </p:spPr>
        <p:txBody>
          <a:bodyPr lIns="0" rIns="0" tIns="0" bIns="0">
            <a:normAutofit/>
          </a:bodyPr>
          <a:p>
            <a:endParaRPr b="0" lang="ru-RU" sz="3200" spc="-1" strike="noStrike">
              <a:latin typeface="Arial"/>
            </a:endParaRPr>
          </a:p>
        </p:txBody>
      </p:sp>
      <p:sp>
        <p:nvSpPr>
          <p:cNvPr id="151" name="PlaceHolder 3"/>
          <p:cNvSpPr>
            <a:spLocks noGrp="1"/>
          </p:cNvSpPr>
          <p:nvPr>
            <p:ph type="body"/>
          </p:nvPr>
        </p:nvSpPr>
        <p:spPr>
          <a:xfrm>
            <a:off x="457200" y="3682080"/>
            <a:ext cx="8229240" cy="1896840"/>
          </a:xfrm>
          <a:prstGeom prst="rect">
            <a:avLst/>
          </a:prstGeom>
        </p:spPr>
        <p:txBody>
          <a:bodyPr lIns="0" rIns="0" tIns="0" bIns="0">
            <a:normAutofit/>
          </a:bodyPr>
          <a:p>
            <a:endParaRPr b="0" lang="ru-RU" sz="3200" spc="-1" strike="noStrike">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52"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ru-RU" sz="4400" spc="-1" strike="noStrike">
              <a:latin typeface="Arial"/>
            </a:endParaRPr>
          </a:p>
        </p:txBody>
      </p:sp>
      <p:sp>
        <p:nvSpPr>
          <p:cNvPr id="153" name="PlaceHolder 2"/>
          <p:cNvSpPr>
            <a:spLocks noGrp="1"/>
          </p:cNvSpPr>
          <p:nvPr>
            <p:ph type="body"/>
          </p:nvPr>
        </p:nvSpPr>
        <p:spPr>
          <a:xfrm>
            <a:off x="457200" y="1604520"/>
            <a:ext cx="4015800" cy="1896840"/>
          </a:xfrm>
          <a:prstGeom prst="rect">
            <a:avLst/>
          </a:prstGeom>
        </p:spPr>
        <p:txBody>
          <a:bodyPr lIns="0" rIns="0" tIns="0" bIns="0">
            <a:normAutofit/>
          </a:bodyPr>
          <a:p>
            <a:endParaRPr b="0" lang="ru-RU" sz="3200" spc="-1" strike="noStrike">
              <a:latin typeface="Arial"/>
            </a:endParaRPr>
          </a:p>
        </p:txBody>
      </p:sp>
      <p:sp>
        <p:nvSpPr>
          <p:cNvPr id="154" name="PlaceHolder 3"/>
          <p:cNvSpPr>
            <a:spLocks noGrp="1"/>
          </p:cNvSpPr>
          <p:nvPr>
            <p:ph type="body"/>
          </p:nvPr>
        </p:nvSpPr>
        <p:spPr>
          <a:xfrm>
            <a:off x="4674240" y="1604520"/>
            <a:ext cx="4015800" cy="1896840"/>
          </a:xfrm>
          <a:prstGeom prst="rect">
            <a:avLst/>
          </a:prstGeom>
        </p:spPr>
        <p:txBody>
          <a:bodyPr lIns="0" rIns="0" tIns="0" bIns="0">
            <a:normAutofit/>
          </a:bodyPr>
          <a:p>
            <a:endParaRPr b="0" lang="ru-RU" sz="3200" spc="-1" strike="noStrike">
              <a:latin typeface="Arial"/>
            </a:endParaRPr>
          </a:p>
        </p:txBody>
      </p:sp>
      <p:sp>
        <p:nvSpPr>
          <p:cNvPr id="155" name="PlaceHolder 4"/>
          <p:cNvSpPr>
            <a:spLocks noGrp="1"/>
          </p:cNvSpPr>
          <p:nvPr>
            <p:ph type="body"/>
          </p:nvPr>
        </p:nvSpPr>
        <p:spPr>
          <a:xfrm>
            <a:off x="457200" y="3682080"/>
            <a:ext cx="4015800" cy="1896840"/>
          </a:xfrm>
          <a:prstGeom prst="rect">
            <a:avLst/>
          </a:prstGeom>
        </p:spPr>
        <p:txBody>
          <a:bodyPr lIns="0" rIns="0" tIns="0" bIns="0">
            <a:normAutofit/>
          </a:bodyPr>
          <a:p>
            <a:endParaRPr b="0" lang="ru-RU" sz="3200" spc="-1" strike="noStrike">
              <a:latin typeface="Arial"/>
            </a:endParaRPr>
          </a:p>
        </p:txBody>
      </p:sp>
      <p:sp>
        <p:nvSpPr>
          <p:cNvPr id="156" name="PlaceHolder 5"/>
          <p:cNvSpPr>
            <a:spLocks noGrp="1"/>
          </p:cNvSpPr>
          <p:nvPr>
            <p:ph type="body"/>
          </p:nvPr>
        </p:nvSpPr>
        <p:spPr>
          <a:xfrm>
            <a:off x="4674240" y="3682080"/>
            <a:ext cx="4015800" cy="1896840"/>
          </a:xfrm>
          <a:prstGeom prst="rect">
            <a:avLst/>
          </a:prstGeom>
        </p:spPr>
        <p:txBody>
          <a:bodyPr lIns="0" rIns="0" tIns="0" bIns="0">
            <a:normAutofit/>
          </a:bodyPr>
          <a:p>
            <a:endParaRPr b="0" lang="ru-RU" sz="3200" spc="-1" strike="noStrike">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57"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ru-RU" sz="4400" spc="-1" strike="noStrike">
              <a:latin typeface="Arial"/>
            </a:endParaRPr>
          </a:p>
        </p:txBody>
      </p:sp>
      <p:sp>
        <p:nvSpPr>
          <p:cNvPr id="158" name="PlaceHolder 2"/>
          <p:cNvSpPr>
            <a:spLocks noGrp="1"/>
          </p:cNvSpPr>
          <p:nvPr>
            <p:ph type="body"/>
          </p:nvPr>
        </p:nvSpPr>
        <p:spPr>
          <a:xfrm>
            <a:off x="457200" y="1604520"/>
            <a:ext cx="2649600" cy="1896840"/>
          </a:xfrm>
          <a:prstGeom prst="rect">
            <a:avLst/>
          </a:prstGeom>
        </p:spPr>
        <p:txBody>
          <a:bodyPr lIns="0" rIns="0" tIns="0" bIns="0">
            <a:normAutofit/>
          </a:bodyPr>
          <a:p>
            <a:endParaRPr b="0" lang="ru-RU" sz="3200" spc="-1" strike="noStrike">
              <a:latin typeface="Arial"/>
            </a:endParaRPr>
          </a:p>
        </p:txBody>
      </p:sp>
      <p:sp>
        <p:nvSpPr>
          <p:cNvPr id="159" name="PlaceHolder 3"/>
          <p:cNvSpPr>
            <a:spLocks noGrp="1"/>
          </p:cNvSpPr>
          <p:nvPr>
            <p:ph type="body"/>
          </p:nvPr>
        </p:nvSpPr>
        <p:spPr>
          <a:xfrm>
            <a:off x="3239640" y="1604520"/>
            <a:ext cx="2649600" cy="1896840"/>
          </a:xfrm>
          <a:prstGeom prst="rect">
            <a:avLst/>
          </a:prstGeom>
        </p:spPr>
        <p:txBody>
          <a:bodyPr lIns="0" rIns="0" tIns="0" bIns="0">
            <a:normAutofit/>
          </a:bodyPr>
          <a:p>
            <a:endParaRPr b="0" lang="ru-RU" sz="3200" spc="-1" strike="noStrike">
              <a:latin typeface="Arial"/>
            </a:endParaRPr>
          </a:p>
        </p:txBody>
      </p:sp>
      <p:sp>
        <p:nvSpPr>
          <p:cNvPr id="160" name="PlaceHolder 4"/>
          <p:cNvSpPr>
            <a:spLocks noGrp="1"/>
          </p:cNvSpPr>
          <p:nvPr>
            <p:ph type="body"/>
          </p:nvPr>
        </p:nvSpPr>
        <p:spPr>
          <a:xfrm>
            <a:off x="6022080" y="1604520"/>
            <a:ext cx="2649600" cy="1896840"/>
          </a:xfrm>
          <a:prstGeom prst="rect">
            <a:avLst/>
          </a:prstGeom>
        </p:spPr>
        <p:txBody>
          <a:bodyPr lIns="0" rIns="0" tIns="0" bIns="0">
            <a:normAutofit/>
          </a:bodyPr>
          <a:p>
            <a:endParaRPr b="0" lang="ru-RU" sz="3200" spc="-1" strike="noStrike">
              <a:latin typeface="Arial"/>
            </a:endParaRPr>
          </a:p>
        </p:txBody>
      </p:sp>
      <p:sp>
        <p:nvSpPr>
          <p:cNvPr id="161" name="PlaceHolder 5"/>
          <p:cNvSpPr>
            <a:spLocks noGrp="1"/>
          </p:cNvSpPr>
          <p:nvPr>
            <p:ph type="body"/>
          </p:nvPr>
        </p:nvSpPr>
        <p:spPr>
          <a:xfrm>
            <a:off x="457200" y="3682080"/>
            <a:ext cx="2649600" cy="1896840"/>
          </a:xfrm>
          <a:prstGeom prst="rect">
            <a:avLst/>
          </a:prstGeom>
        </p:spPr>
        <p:txBody>
          <a:bodyPr lIns="0" rIns="0" tIns="0" bIns="0">
            <a:normAutofit/>
          </a:bodyPr>
          <a:p>
            <a:endParaRPr b="0" lang="ru-RU" sz="3200" spc="-1" strike="noStrike">
              <a:latin typeface="Arial"/>
            </a:endParaRPr>
          </a:p>
        </p:txBody>
      </p:sp>
      <p:sp>
        <p:nvSpPr>
          <p:cNvPr id="162" name="PlaceHolder 6"/>
          <p:cNvSpPr>
            <a:spLocks noGrp="1"/>
          </p:cNvSpPr>
          <p:nvPr>
            <p:ph type="body"/>
          </p:nvPr>
        </p:nvSpPr>
        <p:spPr>
          <a:xfrm>
            <a:off x="3239640" y="3682080"/>
            <a:ext cx="2649600" cy="1896840"/>
          </a:xfrm>
          <a:prstGeom prst="rect">
            <a:avLst/>
          </a:prstGeom>
        </p:spPr>
        <p:txBody>
          <a:bodyPr lIns="0" rIns="0" tIns="0" bIns="0">
            <a:normAutofit/>
          </a:bodyPr>
          <a:p>
            <a:endParaRPr b="0" lang="ru-RU" sz="3200" spc="-1" strike="noStrike">
              <a:latin typeface="Arial"/>
            </a:endParaRPr>
          </a:p>
        </p:txBody>
      </p:sp>
      <p:sp>
        <p:nvSpPr>
          <p:cNvPr id="163" name="PlaceHolder 7"/>
          <p:cNvSpPr>
            <a:spLocks noGrp="1"/>
          </p:cNvSpPr>
          <p:nvPr>
            <p:ph type="body"/>
          </p:nvPr>
        </p:nvSpPr>
        <p:spPr>
          <a:xfrm>
            <a:off x="6022080" y="3682080"/>
            <a:ext cx="2649600" cy="1896840"/>
          </a:xfrm>
          <a:prstGeom prst="rect">
            <a:avLst/>
          </a:prstGeom>
        </p:spPr>
        <p:txBody>
          <a:bodyPr lIns="0" rIns="0" tIns="0" bIns="0">
            <a:normAutofit/>
          </a:bodyPr>
          <a:p>
            <a:endParaRPr b="0" lang="ru-RU" sz="3200" spc="-1" strike="noStrike">
              <a:latin typeface="Arial"/>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79"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ru-RU" sz="4400" spc="-1" strike="noStrike">
              <a:latin typeface="Arial"/>
            </a:endParaRPr>
          </a:p>
        </p:txBody>
      </p:sp>
      <p:sp>
        <p:nvSpPr>
          <p:cNvPr id="180" name="PlaceHolder 2"/>
          <p:cNvSpPr>
            <a:spLocks noGrp="1"/>
          </p:cNvSpPr>
          <p:nvPr>
            <p:ph type="subTitle"/>
          </p:nvPr>
        </p:nvSpPr>
        <p:spPr>
          <a:xfrm>
            <a:off x="457200" y="1604520"/>
            <a:ext cx="8229240" cy="3977280"/>
          </a:xfrm>
          <a:prstGeom prst="rect">
            <a:avLst/>
          </a:prstGeom>
        </p:spPr>
        <p:txBody>
          <a:bodyPr lIns="0" rIns="0" tIns="0" bIns="0" anchor="ctr">
            <a:noAutofit/>
          </a:bodyPr>
          <a:p>
            <a:pPr algn="ctr"/>
            <a:endParaRPr b="0" lang="ru-RU" sz="3200" spc="-1" strike="noStrike">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81"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ru-RU" sz="4400" spc="-1" strike="noStrike">
              <a:latin typeface="Arial"/>
            </a:endParaRPr>
          </a:p>
        </p:txBody>
      </p:sp>
      <p:sp>
        <p:nvSpPr>
          <p:cNvPr id="182" name="PlaceHolder 2"/>
          <p:cNvSpPr>
            <a:spLocks noGrp="1"/>
          </p:cNvSpPr>
          <p:nvPr>
            <p:ph type="body"/>
          </p:nvPr>
        </p:nvSpPr>
        <p:spPr>
          <a:xfrm>
            <a:off x="457200" y="1604520"/>
            <a:ext cx="8229240" cy="3977280"/>
          </a:xfrm>
          <a:prstGeom prst="rect">
            <a:avLst/>
          </a:prstGeom>
        </p:spPr>
        <p:txBody>
          <a:bodyPr lIns="0" rIns="0" tIns="0" bIns="0">
            <a:normAutofit/>
          </a:bodyPr>
          <a:p>
            <a:endParaRPr b="0" lang="ru-RU" sz="3200" spc="-1" strike="noStrike">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30"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ru-RU" sz="4400" spc="-1" strike="noStrike">
              <a:latin typeface="Arial"/>
            </a:endParaRPr>
          </a:p>
        </p:txBody>
      </p:sp>
      <p:sp>
        <p:nvSpPr>
          <p:cNvPr id="31" name="PlaceHolder 2"/>
          <p:cNvSpPr>
            <a:spLocks noGrp="1"/>
          </p:cNvSpPr>
          <p:nvPr>
            <p:ph type="body"/>
          </p:nvPr>
        </p:nvSpPr>
        <p:spPr>
          <a:xfrm>
            <a:off x="457200" y="1604520"/>
            <a:ext cx="4015800" cy="3977280"/>
          </a:xfrm>
          <a:prstGeom prst="rect">
            <a:avLst/>
          </a:prstGeom>
        </p:spPr>
        <p:txBody>
          <a:bodyPr lIns="0" rIns="0" tIns="0" bIns="0">
            <a:normAutofit/>
          </a:bodyPr>
          <a:p>
            <a:endParaRPr b="0" lang="ru-RU" sz="3200" spc="-1" strike="noStrike">
              <a:latin typeface="Arial"/>
            </a:endParaRPr>
          </a:p>
        </p:txBody>
      </p:sp>
      <p:sp>
        <p:nvSpPr>
          <p:cNvPr id="32" name="PlaceHolder 3"/>
          <p:cNvSpPr>
            <a:spLocks noGrp="1"/>
          </p:cNvSpPr>
          <p:nvPr>
            <p:ph type="body"/>
          </p:nvPr>
        </p:nvSpPr>
        <p:spPr>
          <a:xfrm>
            <a:off x="4674240" y="1604520"/>
            <a:ext cx="4015800" cy="3977280"/>
          </a:xfrm>
          <a:prstGeom prst="rect">
            <a:avLst/>
          </a:prstGeom>
        </p:spPr>
        <p:txBody>
          <a:bodyPr lIns="0" rIns="0" tIns="0" bIns="0">
            <a:normAutofit/>
          </a:bodyPr>
          <a:p>
            <a:endParaRPr b="0" lang="ru-RU" sz="3200" spc="-1" strike="noStrike">
              <a:latin typeface="Arial"/>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83"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ru-RU" sz="4400" spc="-1" strike="noStrike">
              <a:latin typeface="Arial"/>
            </a:endParaRPr>
          </a:p>
        </p:txBody>
      </p:sp>
      <p:sp>
        <p:nvSpPr>
          <p:cNvPr id="184" name="PlaceHolder 2"/>
          <p:cNvSpPr>
            <a:spLocks noGrp="1"/>
          </p:cNvSpPr>
          <p:nvPr>
            <p:ph type="body"/>
          </p:nvPr>
        </p:nvSpPr>
        <p:spPr>
          <a:xfrm>
            <a:off x="457200" y="1604520"/>
            <a:ext cx="4015800" cy="3977280"/>
          </a:xfrm>
          <a:prstGeom prst="rect">
            <a:avLst/>
          </a:prstGeom>
        </p:spPr>
        <p:txBody>
          <a:bodyPr lIns="0" rIns="0" tIns="0" bIns="0">
            <a:normAutofit/>
          </a:bodyPr>
          <a:p>
            <a:endParaRPr b="0" lang="ru-RU" sz="3200" spc="-1" strike="noStrike">
              <a:latin typeface="Arial"/>
            </a:endParaRPr>
          </a:p>
        </p:txBody>
      </p:sp>
      <p:sp>
        <p:nvSpPr>
          <p:cNvPr id="185" name="PlaceHolder 3"/>
          <p:cNvSpPr>
            <a:spLocks noGrp="1"/>
          </p:cNvSpPr>
          <p:nvPr>
            <p:ph type="body"/>
          </p:nvPr>
        </p:nvSpPr>
        <p:spPr>
          <a:xfrm>
            <a:off x="4674240" y="1604520"/>
            <a:ext cx="4015800" cy="3977280"/>
          </a:xfrm>
          <a:prstGeom prst="rect">
            <a:avLst/>
          </a:prstGeom>
        </p:spPr>
        <p:txBody>
          <a:bodyPr lIns="0" rIns="0" tIns="0" bIns="0">
            <a:normAutofit/>
          </a:bodyPr>
          <a:p>
            <a:endParaRPr b="0" lang="ru-RU" sz="3200" spc="-1" strike="noStrike">
              <a:latin typeface="Arial"/>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86"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ru-RU" sz="4400" spc="-1" strike="noStrike">
              <a:latin typeface="Arial"/>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87" name="PlaceHolder 1"/>
          <p:cNvSpPr>
            <a:spLocks noGrp="1"/>
          </p:cNvSpPr>
          <p:nvPr>
            <p:ph type="subTitle"/>
          </p:nvPr>
        </p:nvSpPr>
        <p:spPr>
          <a:xfrm>
            <a:off x="457200" y="273600"/>
            <a:ext cx="8229240" cy="5307840"/>
          </a:xfrm>
          <a:prstGeom prst="rect">
            <a:avLst/>
          </a:prstGeom>
        </p:spPr>
        <p:txBody>
          <a:bodyPr lIns="0" rIns="0" tIns="0" bIns="0" anchor="ctr">
            <a:noAutofit/>
          </a:bodyPr>
          <a:p>
            <a:pPr algn="ctr"/>
            <a:endParaRPr b="0" lang="ru-RU" sz="3200" spc="-1" strike="noStrike">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88"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ru-RU" sz="4400" spc="-1" strike="noStrike">
              <a:latin typeface="Arial"/>
            </a:endParaRPr>
          </a:p>
        </p:txBody>
      </p:sp>
      <p:sp>
        <p:nvSpPr>
          <p:cNvPr id="189" name="PlaceHolder 2"/>
          <p:cNvSpPr>
            <a:spLocks noGrp="1"/>
          </p:cNvSpPr>
          <p:nvPr>
            <p:ph type="body"/>
          </p:nvPr>
        </p:nvSpPr>
        <p:spPr>
          <a:xfrm>
            <a:off x="457200" y="1604520"/>
            <a:ext cx="4015800" cy="1896840"/>
          </a:xfrm>
          <a:prstGeom prst="rect">
            <a:avLst/>
          </a:prstGeom>
        </p:spPr>
        <p:txBody>
          <a:bodyPr lIns="0" rIns="0" tIns="0" bIns="0">
            <a:normAutofit/>
          </a:bodyPr>
          <a:p>
            <a:endParaRPr b="0" lang="ru-RU" sz="3200" spc="-1" strike="noStrike">
              <a:latin typeface="Arial"/>
            </a:endParaRPr>
          </a:p>
        </p:txBody>
      </p:sp>
      <p:sp>
        <p:nvSpPr>
          <p:cNvPr id="190" name="PlaceHolder 3"/>
          <p:cNvSpPr>
            <a:spLocks noGrp="1"/>
          </p:cNvSpPr>
          <p:nvPr>
            <p:ph type="body"/>
          </p:nvPr>
        </p:nvSpPr>
        <p:spPr>
          <a:xfrm>
            <a:off x="4674240" y="1604520"/>
            <a:ext cx="4015800" cy="3977280"/>
          </a:xfrm>
          <a:prstGeom prst="rect">
            <a:avLst/>
          </a:prstGeom>
        </p:spPr>
        <p:txBody>
          <a:bodyPr lIns="0" rIns="0" tIns="0" bIns="0">
            <a:normAutofit/>
          </a:bodyPr>
          <a:p>
            <a:endParaRPr b="0" lang="ru-RU" sz="3200" spc="-1" strike="noStrike">
              <a:latin typeface="Arial"/>
            </a:endParaRPr>
          </a:p>
        </p:txBody>
      </p:sp>
      <p:sp>
        <p:nvSpPr>
          <p:cNvPr id="191" name="PlaceHolder 4"/>
          <p:cNvSpPr>
            <a:spLocks noGrp="1"/>
          </p:cNvSpPr>
          <p:nvPr>
            <p:ph type="body"/>
          </p:nvPr>
        </p:nvSpPr>
        <p:spPr>
          <a:xfrm>
            <a:off x="457200" y="3682080"/>
            <a:ext cx="4015800" cy="1896840"/>
          </a:xfrm>
          <a:prstGeom prst="rect">
            <a:avLst/>
          </a:prstGeom>
        </p:spPr>
        <p:txBody>
          <a:bodyPr lIns="0" rIns="0" tIns="0" bIns="0">
            <a:normAutofit/>
          </a:bodyPr>
          <a:p>
            <a:endParaRPr b="0" lang="ru-RU" sz="3200" spc="-1" strike="noStrike">
              <a:latin typeface="Arial"/>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92"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ru-RU" sz="4400" spc="-1" strike="noStrike">
              <a:latin typeface="Arial"/>
            </a:endParaRPr>
          </a:p>
        </p:txBody>
      </p:sp>
      <p:sp>
        <p:nvSpPr>
          <p:cNvPr id="193" name="PlaceHolder 2"/>
          <p:cNvSpPr>
            <a:spLocks noGrp="1"/>
          </p:cNvSpPr>
          <p:nvPr>
            <p:ph type="body"/>
          </p:nvPr>
        </p:nvSpPr>
        <p:spPr>
          <a:xfrm>
            <a:off x="457200" y="1604520"/>
            <a:ext cx="4015800" cy="3977280"/>
          </a:xfrm>
          <a:prstGeom prst="rect">
            <a:avLst/>
          </a:prstGeom>
        </p:spPr>
        <p:txBody>
          <a:bodyPr lIns="0" rIns="0" tIns="0" bIns="0">
            <a:normAutofit/>
          </a:bodyPr>
          <a:p>
            <a:endParaRPr b="0" lang="ru-RU" sz="3200" spc="-1" strike="noStrike">
              <a:latin typeface="Arial"/>
            </a:endParaRPr>
          </a:p>
        </p:txBody>
      </p:sp>
      <p:sp>
        <p:nvSpPr>
          <p:cNvPr id="194" name="PlaceHolder 3"/>
          <p:cNvSpPr>
            <a:spLocks noGrp="1"/>
          </p:cNvSpPr>
          <p:nvPr>
            <p:ph type="body"/>
          </p:nvPr>
        </p:nvSpPr>
        <p:spPr>
          <a:xfrm>
            <a:off x="4674240" y="1604520"/>
            <a:ext cx="4015800" cy="1896840"/>
          </a:xfrm>
          <a:prstGeom prst="rect">
            <a:avLst/>
          </a:prstGeom>
        </p:spPr>
        <p:txBody>
          <a:bodyPr lIns="0" rIns="0" tIns="0" bIns="0">
            <a:normAutofit/>
          </a:bodyPr>
          <a:p>
            <a:endParaRPr b="0" lang="ru-RU" sz="3200" spc="-1" strike="noStrike">
              <a:latin typeface="Arial"/>
            </a:endParaRPr>
          </a:p>
        </p:txBody>
      </p:sp>
      <p:sp>
        <p:nvSpPr>
          <p:cNvPr id="195" name="PlaceHolder 4"/>
          <p:cNvSpPr>
            <a:spLocks noGrp="1"/>
          </p:cNvSpPr>
          <p:nvPr>
            <p:ph type="body"/>
          </p:nvPr>
        </p:nvSpPr>
        <p:spPr>
          <a:xfrm>
            <a:off x="4674240" y="3682080"/>
            <a:ext cx="4015800" cy="1896840"/>
          </a:xfrm>
          <a:prstGeom prst="rect">
            <a:avLst/>
          </a:prstGeom>
        </p:spPr>
        <p:txBody>
          <a:bodyPr lIns="0" rIns="0" tIns="0" bIns="0">
            <a:normAutofit/>
          </a:bodyPr>
          <a:p>
            <a:endParaRPr b="0" lang="ru-RU" sz="3200" spc="-1" strike="noStrike">
              <a:latin typeface="Arial"/>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96"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ru-RU" sz="4400" spc="-1" strike="noStrike">
              <a:latin typeface="Arial"/>
            </a:endParaRPr>
          </a:p>
        </p:txBody>
      </p:sp>
      <p:sp>
        <p:nvSpPr>
          <p:cNvPr id="197" name="PlaceHolder 2"/>
          <p:cNvSpPr>
            <a:spLocks noGrp="1"/>
          </p:cNvSpPr>
          <p:nvPr>
            <p:ph type="body"/>
          </p:nvPr>
        </p:nvSpPr>
        <p:spPr>
          <a:xfrm>
            <a:off x="457200" y="1604520"/>
            <a:ext cx="4015800" cy="1896840"/>
          </a:xfrm>
          <a:prstGeom prst="rect">
            <a:avLst/>
          </a:prstGeom>
        </p:spPr>
        <p:txBody>
          <a:bodyPr lIns="0" rIns="0" tIns="0" bIns="0">
            <a:normAutofit/>
          </a:bodyPr>
          <a:p>
            <a:endParaRPr b="0" lang="ru-RU" sz="3200" spc="-1" strike="noStrike">
              <a:latin typeface="Arial"/>
            </a:endParaRPr>
          </a:p>
        </p:txBody>
      </p:sp>
      <p:sp>
        <p:nvSpPr>
          <p:cNvPr id="198" name="PlaceHolder 3"/>
          <p:cNvSpPr>
            <a:spLocks noGrp="1"/>
          </p:cNvSpPr>
          <p:nvPr>
            <p:ph type="body"/>
          </p:nvPr>
        </p:nvSpPr>
        <p:spPr>
          <a:xfrm>
            <a:off x="4674240" y="1604520"/>
            <a:ext cx="4015800" cy="1896840"/>
          </a:xfrm>
          <a:prstGeom prst="rect">
            <a:avLst/>
          </a:prstGeom>
        </p:spPr>
        <p:txBody>
          <a:bodyPr lIns="0" rIns="0" tIns="0" bIns="0">
            <a:normAutofit/>
          </a:bodyPr>
          <a:p>
            <a:endParaRPr b="0" lang="ru-RU" sz="3200" spc="-1" strike="noStrike">
              <a:latin typeface="Arial"/>
            </a:endParaRPr>
          </a:p>
        </p:txBody>
      </p:sp>
      <p:sp>
        <p:nvSpPr>
          <p:cNvPr id="199" name="PlaceHolder 4"/>
          <p:cNvSpPr>
            <a:spLocks noGrp="1"/>
          </p:cNvSpPr>
          <p:nvPr>
            <p:ph type="body"/>
          </p:nvPr>
        </p:nvSpPr>
        <p:spPr>
          <a:xfrm>
            <a:off x="457200" y="3682080"/>
            <a:ext cx="8229240" cy="1896840"/>
          </a:xfrm>
          <a:prstGeom prst="rect">
            <a:avLst/>
          </a:prstGeom>
        </p:spPr>
        <p:txBody>
          <a:bodyPr lIns="0" rIns="0" tIns="0" bIns="0">
            <a:normAutofit/>
          </a:bodyPr>
          <a:p>
            <a:endParaRPr b="0" lang="ru-RU" sz="3200" spc="-1" strike="noStrike">
              <a:latin typeface="Arial"/>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00"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ru-RU" sz="4400" spc="-1" strike="noStrike">
              <a:latin typeface="Arial"/>
            </a:endParaRPr>
          </a:p>
        </p:txBody>
      </p:sp>
      <p:sp>
        <p:nvSpPr>
          <p:cNvPr id="201" name="PlaceHolder 2"/>
          <p:cNvSpPr>
            <a:spLocks noGrp="1"/>
          </p:cNvSpPr>
          <p:nvPr>
            <p:ph type="body"/>
          </p:nvPr>
        </p:nvSpPr>
        <p:spPr>
          <a:xfrm>
            <a:off x="457200" y="1604520"/>
            <a:ext cx="8229240" cy="1896840"/>
          </a:xfrm>
          <a:prstGeom prst="rect">
            <a:avLst/>
          </a:prstGeom>
        </p:spPr>
        <p:txBody>
          <a:bodyPr lIns="0" rIns="0" tIns="0" bIns="0">
            <a:normAutofit/>
          </a:bodyPr>
          <a:p>
            <a:endParaRPr b="0" lang="ru-RU" sz="3200" spc="-1" strike="noStrike">
              <a:latin typeface="Arial"/>
            </a:endParaRPr>
          </a:p>
        </p:txBody>
      </p:sp>
      <p:sp>
        <p:nvSpPr>
          <p:cNvPr id="202" name="PlaceHolder 3"/>
          <p:cNvSpPr>
            <a:spLocks noGrp="1"/>
          </p:cNvSpPr>
          <p:nvPr>
            <p:ph type="body"/>
          </p:nvPr>
        </p:nvSpPr>
        <p:spPr>
          <a:xfrm>
            <a:off x="457200" y="3682080"/>
            <a:ext cx="8229240" cy="1896840"/>
          </a:xfrm>
          <a:prstGeom prst="rect">
            <a:avLst/>
          </a:prstGeom>
        </p:spPr>
        <p:txBody>
          <a:bodyPr lIns="0" rIns="0" tIns="0" bIns="0">
            <a:normAutofit/>
          </a:bodyPr>
          <a:p>
            <a:endParaRPr b="0" lang="ru-RU" sz="3200" spc="-1" strike="noStrike">
              <a:latin typeface="Arial"/>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03"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ru-RU" sz="4400" spc="-1" strike="noStrike">
              <a:latin typeface="Arial"/>
            </a:endParaRPr>
          </a:p>
        </p:txBody>
      </p:sp>
      <p:sp>
        <p:nvSpPr>
          <p:cNvPr id="204" name="PlaceHolder 2"/>
          <p:cNvSpPr>
            <a:spLocks noGrp="1"/>
          </p:cNvSpPr>
          <p:nvPr>
            <p:ph type="body"/>
          </p:nvPr>
        </p:nvSpPr>
        <p:spPr>
          <a:xfrm>
            <a:off x="457200" y="1604520"/>
            <a:ext cx="4015800" cy="1896840"/>
          </a:xfrm>
          <a:prstGeom prst="rect">
            <a:avLst/>
          </a:prstGeom>
        </p:spPr>
        <p:txBody>
          <a:bodyPr lIns="0" rIns="0" tIns="0" bIns="0">
            <a:normAutofit/>
          </a:bodyPr>
          <a:p>
            <a:endParaRPr b="0" lang="ru-RU" sz="3200" spc="-1" strike="noStrike">
              <a:latin typeface="Arial"/>
            </a:endParaRPr>
          </a:p>
        </p:txBody>
      </p:sp>
      <p:sp>
        <p:nvSpPr>
          <p:cNvPr id="205" name="PlaceHolder 3"/>
          <p:cNvSpPr>
            <a:spLocks noGrp="1"/>
          </p:cNvSpPr>
          <p:nvPr>
            <p:ph type="body"/>
          </p:nvPr>
        </p:nvSpPr>
        <p:spPr>
          <a:xfrm>
            <a:off x="4674240" y="1604520"/>
            <a:ext cx="4015800" cy="1896840"/>
          </a:xfrm>
          <a:prstGeom prst="rect">
            <a:avLst/>
          </a:prstGeom>
        </p:spPr>
        <p:txBody>
          <a:bodyPr lIns="0" rIns="0" tIns="0" bIns="0">
            <a:normAutofit/>
          </a:bodyPr>
          <a:p>
            <a:endParaRPr b="0" lang="ru-RU" sz="3200" spc="-1" strike="noStrike">
              <a:latin typeface="Arial"/>
            </a:endParaRPr>
          </a:p>
        </p:txBody>
      </p:sp>
      <p:sp>
        <p:nvSpPr>
          <p:cNvPr id="206" name="PlaceHolder 4"/>
          <p:cNvSpPr>
            <a:spLocks noGrp="1"/>
          </p:cNvSpPr>
          <p:nvPr>
            <p:ph type="body"/>
          </p:nvPr>
        </p:nvSpPr>
        <p:spPr>
          <a:xfrm>
            <a:off x="457200" y="3682080"/>
            <a:ext cx="4015800" cy="1896840"/>
          </a:xfrm>
          <a:prstGeom prst="rect">
            <a:avLst/>
          </a:prstGeom>
        </p:spPr>
        <p:txBody>
          <a:bodyPr lIns="0" rIns="0" tIns="0" bIns="0">
            <a:normAutofit/>
          </a:bodyPr>
          <a:p>
            <a:endParaRPr b="0" lang="ru-RU" sz="3200" spc="-1" strike="noStrike">
              <a:latin typeface="Arial"/>
            </a:endParaRPr>
          </a:p>
        </p:txBody>
      </p:sp>
      <p:sp>
        <p:nvSpPr>
          <p:cNvPr id="207" name="PlaceHolder 5"/>
          <p:cNvSpPr>
            <a:spLocks noGrp="1"/>
          </p:cNvSpPr>
          <p:nvPr>
            <p:ph type="body"/>
          </p:nvPr>
        </p:nvSpPr>
        <p:spPr>
          <a:xfrm>
            <a:off x="4674240" y="3682080"/>
            <a:ext cx="4015800" cy="1896840"/>
          </a:xfrm>
          <a:prstGeom prst="rect">
            <a:avLst/>
          </a:prstGeom>
        </p:spPr>
        <p:txBody>
          <a:bodyPr lIns="0" rIns="0" tIns="0" bIns="0">
            <a:normAutofit/>
          </a:bodyPr>
          <a:p>
            <a:endParaRPr b="0" lang="ru-RU" sz="3200" spc="-1" strike="noStrike">
              <a:latin typeface="Arial"/>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08"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ru-RU" sz="4400" spc="-1" strike="noStrike">
              <a:latin typeface="Arial"/>
            </a:endParaRPr>
          </a:p>
        </p:txBody>
      </p:sp>
      <p:sp>
        <p:nvSpPr>
          <p:cNvPr id="209" name="PlaceHolder 2"/>
          <p:cNvSpPr>
            <a:spLocks noGrp="1"/>
          </p:cNvSpPr>
          <p:nvPr>
            <p:ph type="body"/>
          </p:nvPr>
        </p:nvSpPr>
        <p:spPr>
          <a:xfrm>
            <a:off x="457200" y="1604520"/>
            <a:ext cx="2649600" cy="1896840"/>
          </a:xfrm>
          <a:prstGeom prst="rect">
            <a:avLst/>
          </a:prstGeom>
        </p:spPr>
        <p:txBody>
          <a:bodyPr lIns="0" rIns="0" tIns="0" bIns="0">
            <a:normAutofit/>
          </a:bodyPr>
          <a:p>
            <a:endParaRPr b="0" lang="ru-RU" sz="3200" spc="-1" strike="noStrike">
              <a:latin typeface="Arial"/>
            </a:endParaRPr>
          </a:p>
        </p:txBody>
      </p:sp>
      <p:sp>
        <p:nvSpPr>
          <p:cNvPr id="210" name="PlaceHolder 3"/>
          <p:cNvSpPr>
            <a:spLocks noGrp="1"/>
          </p:cNvSpPr>
          <p:nvPr>
            <p:ph type="body"/>
          </p:nvPr>
        </p:nvSpPr>
        <p:spPr>
          <a:xfrm>
            <a:off x="3239640" y="1604520"/>
            <a:ext cx="2649600" cy="1896840"/>
          </a:xfrm>
          <a:prstGeom prst="rect">
            <a:avLst/>
          </a:prstGeom>
        </p:spPr>
        <p:txBody>
          <a:bodyPr lIns="0" rIns="0" tIns="0" bIns="0">
            <a:normAutofit/>
          </a:bodyPr>
          <a:p>
            <a:endParaRPr b="0" lang="ru-RU" sz="3200" spc="-1" strike="noStrike">
              <a:latin typeface="Arial"/>
            </a:endParaRPr>
          </a:p>
        </p:txBody>
      </p:sp>
      <p:sp>
        <p:nvSpPr>
          <p:cNvPr id="211" name="PlaceHolder 4"/>
          <p:cNvSpPr>
            <a:spLocks noGrp="1"/>
          </p:cNvSpPr>
          <p:nvPr>
            <p:ph type="body"/>
          </p:nvPr>
        </p:nvSpPr>
        <p:spPr>
          <a:xfrm>
            <a:off x="6022080" y="1604520"/>
            <a:ext cx="2649600" cy="1896840"/>
          </a:xfrm>
          <a:prstGeom prst="rect">
            <a:avLst/>
          </a:prstGeom>
        </p:spPr>
        <p:txBody>
          <a:bodyPr lIns="0" rIns="0" tIns="0" bIns="0">
            <a:normAutofit/>
          </a:bodyPr>
          <a:p>
            <a:endParaRPr b="0" lang="ru-RU" sz="3200" spc="-1" strike="noStrike">
              <a:latin typeface="Arial"/>
            </a:endParaRPr>
          </a:p>
        </p:txBody>
      </p:sp>
      <p:sp>
        <p:nvSpPr>
          <p:cNvPr id="212" name="PlaceHolder 5"/>
          <p:cNvSpPr>
            <a:spLocks noGrp="1"/>
          </p:cNvSpPr>
          <p:nvPr>
            <p:ph type="body"/>
          </p:nvPr>
        </p:nvSpPr>
        <p:spPr>
          <a:xfrm>
            <a:off x="457200" y="3682080"/>
            <a:ext cx="2649600" cy="1896840"/>
          </a:xfrm>
          <a:prstGeom prst="rect">
            <a:avLst/>
          </a:prstGeom>
        </p:spPr>
        <p:txBody>
          <a:bodyPr lIns="0" rIns="0" tIns="0" bIns="0">
            <a:normAutofit/>
          </a:bodyPr>
          <a:p>
            <a:endParaRPr b="0" lang="ru-RU" sz="3200" spc="-1" strike="noStrike">
              <a:latin typeface="Arial"/>
            </a:endParaRPr>
          </a:p>
        </p:txBody>
      </p:sp>
      <p:sp>
        <p:nvSpPr>
          <p:cNvPr id="213" name="PlaceHolder 6"/>
          <p:cNvSpPr>
            <a:spLocks noGrp="1"/>
          </p:cNvSpPr>
          <p:nvPr>
            <p:ph type="body"/>
          </p:nvPr>
        </p:nvSpPr>
        <p:spPr>
          <a:xfrm>
            <a:off x="3239640" y="3682080"/>
            <a:ext cx="2649600" cy="1896840"/>
          </a:xfrm>
          <a:prstGeom prst="rect">
            <a:avLst/>
          </a:prstGeom>
        </p:spPr>
        <p:txBody>
          <a:bodyPr lIns="0" rIns="0" tIns="0" bIns="0">
            <a:normAutofit/>
          </a:bodyPr>
          <a:p>
            <a:endParaRPr b="0" lang="ru-RU" sz="3200" spc="-1" strike="noStrike">
              <a:latin typeface="Arial"/>
            </a:endParaRPr>
          </a:p>
        </p:txBody>
      </p:sp>
      <p:sp>
        <p:nvSpPr>
          <p:cNvPr id="214" name="PlaceHolder 7"/>
          <p:cNvSpPr>
            <a:spLocks noGrp="1"/>
          </p:cNvSpPr>
          <p:nvPr>
            <p:ph type="body"/>
          </p:nvPr>
        </p:nvSpPr>
        <p:spPr>
          <a:xfrm>
            <a:off x="6022080" y="3682080"/>
            <a:ext cx="2649600" cy="1896840"/>
          </a:xfrm>
          <a:prstGeom prst="rect">
            <a:avLst/>
          </a:prstGeom>
        </p:spPr>
        <p:txBody>
          <a:bodyPr lIns="0" rIns="0" tIns="0" bIns="0">
            <a:normAutofit/>
          </a:bodyPr>
          <a:p>
            <a:endParaRPr b="0" lang="ru-RU" sz="3200" spc="-1" strike="noStrike">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33"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ru-RU" sz="4400" spc="-1" strike="noStrike">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34" name="PlaceHolder 1"/>
          <p:cNvSpPr>
            <a:spLocks noGrp="1"/>
          </p:cNvSpPr>
          <p:nvPr>
            <p:ph type="subTitle"/>
          </p:nvPr>
        </p:nvSpPr>
        <p:spPr>
          <a:xfrm>
            <a:off x="457200" y="273600"/>
            <a:ext cx="8229240" cy="5307840"/>
          </a:xfrm>
          <a:prstGeom prst="rect">
            <a:avLst/>
          </a:prstGeom>
        </p:spPr>
        <p:txBody>
          <a:bodyPr lIns="0" rIns="0" tIns="0" bIns="0" anchor="ctr">
            <a:noAutofit/>
          </a:bodyPr>
          <a:p>
            <a:pPr algn="ctr"/>
            <a:endParaRPr b="0" lang="ru-RU"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35"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ru-RU" sz="4400" spc="-1" strike="noStrike">
              <a:latin typeface="Arial"/>
            </a:endParaRPr>
          </a:p>
        </p:txBody>
      </p:sp>
      <p:sp>
        <p:nvSpPr>
          <p:cNvPr id="36" name="PlaceHolder 2"/>
          <p:cNvSpPr>
            <a:spLocks noGrp="1"/>
          </p:cNvSpPr>
          <p:nvPr>
            <p:ph type="body"/>
          </p:nvPr>
        </p:nvSpPr>
        <p:spPr>
          <a:xfrm>
            <a:off x="457200" y="1604520"/>
            <a:ext cx="4015800" cy="1896840"/>
          </a:xfrm>
          <a:prstGeom prst="rect">
            <a:avLst/>
          </a:prstGeom>
        </p:spPr>
        <p:txBody>
          <a:bodyPr lIns="0" rIns="0" tIns="0" bIns="0">
            <a:normAutofit/>
          </a:bodyPr>
          <a:p>
            <a:endParaRPr b="0" lang="ru-RU" sz="3200" spc="-1" strike="noStrike">
              <a:latin typeface="Arial"/>
            </a:endParaRPr>
          </a:p>
        </p:txBody>
      </p:sp>
      <p:sp>
        <p:nvSpPr>
          <p:cNvPr id="37" name="PlaceHolder 3"/>
          <p:cNvSpPr>
            <a:spLocks noGrp="1"/>
          </p:cNvSpPr>
          <p:nvPr>
            <p:ph type="body"/>
          </p:nvPr>
        </p:nvSpPr>
        <p:spPr>
          <a:xfrm>
            <a:off x="4674240" y="1604520"/>
            <a:ext cx="4015800" cy="3977280"/>
          </a:xfrm>
          <a:prstGeom prst="rect">
            <a:avLst/>
          </a:prstGeom>
        </p:spPr>
        <p:txBody>
          <a:bodyPr lIns="0" rIns="0" tIns="0" bIns="0">
            <a:normAutofit/>
          </a:bodyPr>
          <a:p>
            <a:endParaRPr b="0" lang="ru-RU" sz="3200" spc="-1" strike="noStrike">
              <a:latin typeface="Arial"/>
            </a:endParaRPr>
          </a:p>
        </p:txBody>
      </p:sp>
      <p:sp>
        <p:nvSpPr>
          <p:cNvPr id="38" name="PlaceHolder 4"/>
          <p:cNvSpPr>
            <a:spLocks noGrp="1"/>
          </p:cNvSpPr>
          <p:nvPr>
            <p:ph type="body"/>
          </p:nvPr>
        </p:nvSpPr>
        <p:spPr>
          <a:xfrm>
            <a:off x="457200" y="3682080"/>
            <a:ext cx="4015800" cy="1896840"/>
          </a:xfrm>
          <a:prstGeom prst="rect">
            <a:avLst/>
          </a:prstGeom>
        </p:spPr>
        <p:txBody>
          <a:bodyPr lIns="0" rIns="0" tIns="0" bIns="0">
            <a:normAutofit/>
          </a:bodyPr>
          <a:p>
            <a:endParaRPr b="0" lang="ru-RU" sz="3200" spc="-1" strike="noStrike">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39"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ru-RU" sz="4400" spc="-1" strike="noStrike">
              <a:latin typeface="Arial"/>
            </a:endParaRPr>
          </a:p>
        </p:txBody>
      </p:sp>
      <p:sp>
        <p:nvSpPr>
          <p:cNvPr id="40" name="PlaceHolder 2"/>
          <p:cNvSpPr>
            <a:spLocks noGrp="1"/>
          </p:cNvSpPr>
          <p:nvPr>
            <p:ph type="body"/>
          </p:nvPr>
        </p:nvSpPr>
        <p:spPr>
          <a:xfrm>
            <a:off x="457200" y="1604520"/>
            <a:ext cx="4015800" cy="3977280"/>
          </a:xfrm>
          <a:prstGeom prst="rect">
            <a:avLst/>
          </a:prstGeom>
        </p:spPr>
        <p:txBody>
          <a:bodyPr lIns="0" rIns="0" tIns="0" bIns="0">
            <a:normAutofit/>
          </a:bodyPr>
          <a:p>
            <a:endParaRPr b="0" lang="ru-RU" sz="3200" spc="-1" strike="noStrike">
              <a:latin typeface="Arial"/>
            </a:endParaRPr>
          </a:p>
        </p:txBody>
      </p:sp>
      <p:sp>
        <p:nvSpPr>
          <p:cNvPr id="41" name="PlaceHolder 3"/>
          <p:cNvSpPr>
            <a:spLocks noGrp="1"/>
          </p:cNvSpPr>
          <p:nvPr>
            <p:ph type="body"/>
          </p:nvPr>
        </p:nvSpPr>
        <p:spPr>
          <a:xfrm>
            <a:off x="4674240" y="1604520"/>
            <a:ext cx="4015800" cy="1896840"/>
          </a:xfrm>
          <a:prstGeom prst="rect">
            <a:avLst/>
          </a:prstGeom>
        </p:spPr>
        <p:txBody>
          <a:bodyPr lIns="0" rIns="0" tIns="0" bIns="0">
            <a:normAutofit/>
          </a:bodyPr>
          <a:p>
            <a:endParaRPr b="0" lang="ru-RU" sz="3200" spc="-1" strike="noStrike">
              <a:latin typeface="Arial"/>
            </a:endParaRPr>
          </a:p>
        </p:txBody>
      </p:sp>
      <p:sp>
        <p:nvSpPr>
          <p:cNvPr id="42" name="PlaceHolder 4"/>
          <p:cNvSpPr>
            <a:spLocks noGrp="1"/>
          </p:cNvSpPr>
          <p:nvPr>
            <p:ph type="body"/>
          </p:nvPr>
        </p:nvSpPr>
        <p:spPr>
          <a:xfrm>
            <a:off x="4674240" y="3682080"/>
            <a:ext cx="4015800" cy="1896840"/>
          </a:xfrm>
          <a:prstGeom prst="rect">
            <a:avLst/>
          </a:prstGeom>
        </p:spPr>
        <p:txBody>
          <a:bodyPr lIns="0" rIns="0" tIns="0" bIns="0">
            <a:normAutofit/>
          </a:bodyPr>
          <a:p>
            <a:endParaRPr b="0" lang="ru-RU" sz="3200" spc="-1" strike="noStrike">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43"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ru-RU" sz="4400" spc="-1" strike="noStrike">
              <a:latin typeface="Arial"/>
            </a:endParaRPr>
          </a:p>
        </p:txBody>
      </p:sp>
      <p:sp>
        <p:nvSpPr>
          <p:cNvPr id="44" name="PlaceHolder 2"/>
          <p:cNvSpPr>
            <a:spLocks noGrp="1"/>
          </p:cNvSpPr>
          <p:nvPr>
            <p:ph type="body"/>
          </p:nvPr>
        </p:nvSpPr>
        <p:spPr>
          <a:xfrm>
            <a:off x="457200" y="1604520"/>
            <a:ext cx="4015800" cy="1896840"/>
          </a:xfrm>
          <a:prstGeom prst="rect">
            <a:avLst/>
          </a:prstGeom>
        </p:spPr>
        <p:txBody>
          <a:bodyPr lIns="0" rIns="0" tIns="0" bIns="0">
            <a:normAutofit/>
          </a:bodyPr>
          <a:p>
            <a:endParaRPr b="0" lang="ru-RU" sz="3200" spc="-1" strike="noStrike">
              <a:latin typeface="Arial"/>
            </a:endParaRPr>
          </a:p>
        </p:txBody>
      </p:sp>
      <p:sp>
        <p:nvSpPr>
          <p:cNvPr id="45" name="PlaceHolder 3"/>
          <p:cNvSpPr>
            <a:spLocks noGrp="1"/>
          </p:cNvSpPr>
          <p:nvPr>
            <p:ph type="body"/>
          </p:nvPr>
        </p:nvSpPr>
        <p:spPr>
          <a:xfrm>
            <a:off x="4674240" y="1604520"/>
            <a:ext cx="4015800" cy="1896840"/>
          </a:xfrm>
          <a:prstGeom prst="rect">
            <a:avLst/>
          </a:prstGeom>
        </p:spPr>
        <p:txBody>
          <a:bodyPr lIns="0" rIns="0" tIns="0" bIns="0">
            <a:normAutofit/>
          </a:bodyPr>
          <a:p>
            <a:endParaRPr b="0" lang="ru-RU" sz="3200" spc="-1" strike="noStrike">
              <a:latin typeface="Arial"/>
            </a:endParaRPr>
          </a:p>
        </p:txBody>
      </p:sp>
      <p:sp>
        <p:nvSpPr>
          <p:cNvPr id="46" name="PlaceHolder 4"/>
          <p:cNvSpPr>
            <a:spLocks noGrp="1"/>
          </p:cNvSpPr>
          <p:nvPr>
            <p:ph type="body"/>
          </p:nvPr>
        </p:nvSpPr>
        <p:spPr>
          <a:xfrm>
            <a:off x="457200" y="3682080"/>
            <a:ext cx="8229240" cy="1896840"/>
          </a:xfrm>
          <a:prstGeom prst="rect">
            <a:avLst/>
          </a:prstGeom>
        </p:spPr>
        <p:txBody>
          <a:bodyPr lIns="0" rIns="0" tIns="0" bIns="0">
            <a:normAutofit/>
          </a:bodyPr>
          <a:p>
            <a:endParaRPr b="0" lang="ru-RU" sz="3200" spc="-1" strike="noStrike">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slideLayout" Target="../slideLayouts/slideLayout47.xml"/><Relationship Id="rId13" Type="http://schemas.openxmlformats.org/officeDocument/2006/relationships/slideLayout" Target="../slideLayouts/slideLayout48.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CustomShape 1" hidden="1"/>
          <p:cNvSpPr/>
          <p:nvPr/>
        </p:nvSpPr>
        <p:spPr>
          <a:xfrm>
            <a:off x="0" y="366840"/>
            <a:ext cx="9137520" cy="77760"/>
          </a:xfrm>
          <a:prstGeom prst="rect">
            <a:avLst/>
          </a:prstGeom>
          <a:solidFill>
            <a:srgbClr val="c0504d">
              <a:alpha val="50000"/>
            </a:srgbClr>
          </a:solidFill>
          <a:ln w="50760">
            <a:noFill/>
          </a:ln>
          <a:effectLst>
            <a:outerShdw dir="5400000" dist="25560">
              <a:srgbClr val="000000">
                <a:alpha val="40000"/>
              </a:srgbClr>
            </a:outerShdw>
          </a:effectLst>
        </p:spPr>
        <p:style>
          <a:lnRef idx="0"/>
          <a:fillRef idx="0"/>
          <a:effectRef idx="0"/>
          <a:fontRef idx="minor"/>
        </p:style>
      </p:sp>
      <p:sp>
        <p:nvSpPr>
          <p:cNvPr id="1" name="CustomShape 2" hidden="1"/>
          <p:cNvSpPr/>
          <p:nvPr/>
        </p:nvSpPr>
        <p:spPr>
          <a:xfrm>
            <a:off x="0" y="0"/>
            <a:ext cx="9137520" cy="304200"/>
          </a:xfrm>
          <a:prstGeom prst="rect">
            <a:avLst/>
          </a:prstGeom>
          <a:solidFill>
            <a:srgbClr val="1f497d"/>
          </a:solidFill>
          <a:ln w="50760">
            <a:noFill/>
          </a:ln>
          <a:effectLst>
            <a:outerShdw dir="5400000" dist="25560">
              <a:srgbClr val="000000">
                <a:alpha val="40000"/>
              </a:srgbClr>
            </a:outerShdw>
          </a:effectLst>
        </p:spPr>
        <p:style>
          <a:lnRef idx="0"/>
          <a:fillRef idx="0"/>
          <a:effectRef idx="0"/>
          <a:fontRef idx="minor"/>
        </p:style>
      </p:sp>
      <p:sp>
        <p:nvSpPr>
          <p:cNvPr id="2" name="CustomShape 3" hidden="1"/>
          <p:cNvSpPr/>
          <p:nvPr/>
        </p:nvSpPr>
        <p:spPr>
          <a:xfrm>
            <a:off x="0" y="308160"/>
            <a:ext cx="9137520" cy="84960"/>
          </a:xfrm>
          <a:prstGeom prst="rect">
            <a:avLst/>
          </a:prstGeom>
          <a:solidFill>
            <a:srgbClr val="c0504d"/>
          </a:solidFill>
          <a:ln w="50760">
            <a:noFill/>
          </a:ln>
          <a:effectLst>
            <a:outerShdw dir="5400000" dist="25560">
              <a:srgbClr val="000000">
                <a:alpha val="40000"/>
              </a:srgbClr>
            </a:outerShdw>
          </a:effectLst>
        </p:spPr>
        <p:style>
          <a:lnRef idx="0"/>
          <a:fillRef idx="0"/>
          <a:effectRef idx="0"/>
          <a:fontRef idx="minor"/>
        </p:style>
      </p:sp>
      <p:sp>
        <p:nvSpPr>
          <p:cNvPr id="3" name="CustomShape 4" hidden="1"/>
          <p:cNvSpPr/>
          <p:nvPr/>
        </p:nvSpPr>
        <p:spPr>
          <a:xfrm flipV="1">
            <a:off x="5410080" y="352800"/>
            <a:ext cx="3727440" cy="84600"/>
          </a:xfrm>
          <a:prstGeom prst="rect">
            <a:avLst/>
          </a:prstGeom>
          <a:solidFill>
            <a:srgbClr val="c0504d"/>
          </a:solidFill>
          <a:ln w="50760">
            <a:noFill/>
          </a:ln>
          <a:effectLst>
            <a:outerShdw dir="5400000" dist="25560">
              <a:srgbClr val="000000">
                <a:alpha val="40000"/>
              </a:srgbClr>
            </a:outerShdw>
          </a:effectLst>
        </p:spPr>
        <p:style>
          <a:lnRef idx="0"/>
          <a:fillRef idx="0"/>
          <a:effectRef idx="0"/>
          <a:fontRef idx="minor"/>
        </p:style>
      </p:sp>
      <p:sp>
        <p:nvSpPr>
          <p:cNvPr id="4" name="CustomShape 5" hidden="1"/>
          <p:cNvSpPr/>
          <p:nvPr/>
        </p:nvSpPr>
        <p:spPr>
          <a:xfrm flipV="1">
            <a:off x="5410080" y="432720"/>
            <a:ext cx="3727440" cy="173520"/>
          </a:xfrm>
          <a:prstGeom prst="rect">
            <a:avLst/>
          </a:prstGeom>
          <a:solidFill>
            <a:srgbClr val="c0504d">
              <a:alpha val="50000"/>
            </a:srgbClr>
          </a:solidFill>
          <a:ln w="50760">
            <a:noFill/>
          </a:ln>
          <a:effectLst>
            <a:outerShdw dir="5400000" dist="25560">
              <a:srgbClr val="000000">
                <a:alpha val="40000"/>
              </a:srgbClr>
            </a:outerShdw>
          </a:effectLst>
        </p:spPr>
        <p:style>
          <a:lnRef idx="0"/>
          <a:fillRef idx="0"/>
          <a:effectRef idx="0"/>
          <a:fontRef idx="minor"/>
        </p:style>
      </p:sp>
      <p:sp>
        <p:nvSpPr>
          <p:cNvPr id="5" name="CustomShape 6" hidden="1"/>
          <p:cNvSpPr/>
          <p:nvPr/>
        </p:nvSpPr>
        <p:spPr>
          <a:xfrm>
            <a:off x="5407200" y="497520"/>
            <a:ext cx="3056760" cy="20880"/>
          </a:xfrm>
          <a:prstGeom prst="roundRect">
            <a:avLst>
              <a:gd name="adj" fmla="val 16667"/>
            </a:avLst>
          </a:prstGeom>
          <a:solidFill>
            <a:srgbClr val="4f81bd"/>
          </a:solidFill>
          <a:ln w="50760">
            <a:noFill/>
          </a:ln>
          <a:effectLst>
            <a:outerShdw dir="5400000" dist="25560">
              <a:srgbClr val="000000">
                <a:alpha val="40000"/>
              </a:srgbClr>
            </a:outerShdw>
          </a:effectLst>
        </p:spPr>
        <p:style>
          <a:lnRef idx="0"/>
          <a:fillRef idx="0"/>
          <a:effectRef idx="0"/>
          <a:fontRef idx="minor"/>
        </p:style>
      </p:sp>
      <p:sp>
        <p:nvSpPr>
          <p:cNvPr id="6" name="CustomShape 7" hidden="1"/>
          <p:cNvSpPr/>
          <p:nvPr/>
        </p:nvSpPr>
        <p:spPr>
          <a:xfrm>
            <a:off x="7373520" y="588960"/>
            <a:ext cx="1593720" cy="30240"/>
          </a:xfrm>
          <a:prstGeom prst="roundRect">
            <a:avLst>
              <a:gd name="adj" fmla="val 16667"/>
            </a:avLst>
          </a:prstGeom>
          <a:solidFill>
            <a:srgbClr val="4f81bd"/>
          </a:solidFill>
          <a:ln w="50760">
            <a:noFill/>
          </a:ln>
          <a:effectLst>
            <a:outerShdw dir="5400000" dist="25560">
              <a:srgbClr val="000000">
                <a:alpha val="40000"/>
              </a:srgbClr>
            </a:outerShdw>
          </a:effectLst>
        </p:spPr>
        <p:style>
          <a:lnRef idx="0"/>
          <a:fillRef idx="0"/>
          <a:effectRef idx="0"/>
          <a:fontRef idx="minor"/>
        </p:style>
      </p:sp>
      <p:sp>
        <p:nvSpPr>
          <p:cNvPr id="7" name="CustomShape 8" hidden="1"/>
          <p:cNvSpPr/>
          <p:nvPr/>
        </p:nvSpPr>
        <p:spPr>
          <a:xfrm>
            <a:off x="9084960" y="-2160"/>
            <a:ext cx="51120" cy="615240"/>
          </a:xfrm>
          <a:prstGeom prst="rect">
            <a:avLst/>
          </a:prstGeom>
          <a:solidFill>
            <a:srgbClr val="ffffff">
              <a:alpha val="66000"/>
            </a:srgbClr>
          </a:solidFill>
          <a:ln w="50760">
            <a:noFill/>
          </a:ln>
          <a:effectLst>
            <a:outerShdw dir="5400000" dist="25560">
              <a:srgbClr val="000000">
                <a:alpha val="40000"/>
              </a:srgbClr>
            </a:outerShdw>
          </a:effectLst>
        </p:spPr>
        <p:style>
          <a:lnRef idx="0"/>
          <a:fillRef idx="0"/>
          <a:effectRef idx="0"/>
          <a:fontRef idx="minor"/>
        </p:style>
      </p:sp>
      <p:sp>
        <p:nvSpPr>
          <p:cNvPr id="8" name="CustomShape 9" hidden="1"/>
          <p:cNvSpPr/>
          <p:nvPr/>
        </p:nvSpPr>
        <p:spPr>
          <a:xfrm>
            <a:off x="9044640" y="-2160"/>
            <a:ext cx="20880" cy="615240"/>
          </a:xfrm>
          <a:prstGeom prst="rect">
            <a:avLst/>
          </a:prstGeom>
          <a:solidFill>
            <a:srgbClr val="ffffff">
              <a:alpha val="66000"/>
            </a:srgbClr>
          </a:solidFill>
          <a:ln w="50760">
            <a:noFill/>
          </a:ln>
          <a:effectLst>
            <a:outerShdw dir="5400000" dist="25560">
              <a:srgbClr val="000000">
                <a:alpha val="40000"/>
              </a:srgbClr>
            </a:outerShdw>
          </a:effectLst>
        </p:spPr>
        <p:style>
          <a:lnRef idx="0"/>
          <a:fillRef idx="0"/>
          <a:effectRef idx="0"/>
          <a:fontRef idx="minor"/>
        </p:style>
      </p:sp>
      <p:sp>
        <p:nvSpPr>
          <p:cNvPr id="9" name="CustomShape 10" hidden="1"/>
          <p:cNvSpPr/>
          <p:nvPr/>
        </p:nvSpPr>
        <p:spPr>
          <a:xfrm>
            <a:off x="9025560" y="-2160"/>
            <a:ext cx="2520" cy="615240"/>
          </a:xfrm>
          <a:prstGeom prst="rect">
            <a:avLst/>
          </a:prstGeom>
          <a:solidFill>
            <a:srgbClr val="ffffff">
              <a:alpha val="60000"/>
            </a:srgbClr>
          </a:solidFill>
          <a:ln w="50760">
            <a:noFill/>
          </a:ln>
          <a:effectLst>
            <a:outerShdw dir="5400000" dist="25560">
              <a:srgbClr val="000000">
                <a:alpha val="40000"/>
              </a:srgbClr>
            </a:outerShdw>
          </a:effectLst>
        </p:spPr>
        <p:style>
          <a:lnRef idx="0"/>
          <a:fillRef idx="0"/>
          <a:effectRef idx="0"/>
          <a:fontRef idx="minor"/>
        </p:style>
      </p:sp>
      <p:sp>
        <p:nvSpPr>
          <p:cNvPr id="10" name="CustomShape 11" hidden="1"/>
          <p:cNvSpPr/>
          <p:nvPr/>
        </p:nvSpPr>
        <p:spPr>
          <a:xfrm>
            <a:off x="8975520" y="-2160"/>
            <a:ext cx="20880" cy="615240"/>
          </a:xfrm>
          <a:prstGeom prst="rect">
            <a:avLst/>
          </a:prstGeom>
          <a:solidFill>
            <a:srgbClr val="ffffff">
              <a:alpha val="40000"/>
            </a:srgbClr>
          </a:solidFill>
          <a:ln w="50760">
            <a:noFill/>
          </a:ln>
          <a:effectLst>
            <a:outerShdw dir="5400000" dist="25560">
              <a:srgbClr val="000000">
                <a:alpha val="40000"/>
              </a:srgbClr>
            </a:outerShdw>
          </a:effectLst>
        </p:spPr>
        <p:style>
          <a:lnRef idx="0"/>
          <a:fillRef idx="0"/>
          <a:effectRef idx="0"/>
          <a:fontRef idx="minor"/>
        </p:style>
      </p:sp>
      <p:sp>
        <p:nvSpPr>
          <p:cNvPr id="11" name="CustomShape 12" hidden="1"/>
          <p:cNvSpPr/>
          <p:nvPr/>
        </p:nvSpPr>
        <p:spPr>
          <a:xfrm>
            <a:off x="8915760" y="360"/>
            <a:ext cx="48240" cy="578880"/>
          </a:xfrm>
          <a:prstGeom prst="rect">
            <a:avLst/>
          </a:prstGeom>
          <a:solidFill>
            <a:srgbClr val="ffffff">
              <a:alpha val="20000"/>
            </a:srgbClr>
          </a:solidFill>
          <a:ln w="50760">
            <a:noFill/>
          </a:ln>
          <a:effectLst>
            <a:outerShdw dir="5400000" dist="25560">
              <a:srgbClr val="000000">
                <a:alpha val="40000"/>
              </a:srgbClr>
            </a:outerShdw>
          </a:effectLst>
        </p:spPr>
        <p:style>
          <a:lnRef idx="0"/>
          <a:fillRef idx="0"/>
          <a:effectRef idx="0"/>
          <a:fontRef idx="minor"/>
        </p:style>
      </p:sp>
      <p:sp>
        <p:nvSpPr>
          <p:cNvPr id="12" name="CustomShape 13" hidden="1"/>
          <p:cNvSpPr/>
          <p:nvPr/>
        </p:nvSpPr>
        <p:spPr>
          <a:xfrm>
            <a:off x="8873640" y="360"/>
            <a:ext cx="2520" cy="578880"/>
          </a:xfrm>
          <a:prstGeom prst="rect">
            <a:avLst/>
          </a:prstGeom>
          <a:solidFill>
            <a:srgbClr val="ffffff">
              <a:alpha val="31000"/>
            </a:srgbClr>
          </a:solidFill>
          <a:ln w="50760">
            <a:noFill/>
          </a:ln>
          <a:effectLst>
            <a:outerShdw dir="5400000" dist="25560">
              <a:srgbClr val="000000">
                <a:alpha val="40000"/>
              </a:srgbClr>
            </a:outerShdw>
          </a:effectLst>
        </p:spPr>
        <p:style>
          <a:lnRef idx="0"/>
          <a:fillRef idx="0"/>
          <a:effectRef idx="0"/>
          <a:fontRef idx="minor"/>
        </p:style>
      </p:sp>
      <p:sp>
        <p:nvSpPr>
          <p:cNvPr id="13" name="CustomShape 14"/>
          <p:cNvSpPr/>
          <p:nvPr/>
        </p:nvSpPr>
        <p:spPr>
          <a:xfrm flipV="1">
            <a:off x="5410080" y="3802320"/>
            <a:ext cx="3727440" cy="84600"/>
          </a:xfrm>
          <a:prstGeom prst="rect">
            <a:avLst/>
          </a:prstGeom>
          <a:solidFill>
            <a:srgbClr val="c0504d"/>
          </a:solidFill>
          <a:ln w="50760">
            <a:noFill/>
          </a:ln>
          <a:effectLst>
            <a:outerShdw dir="5400000" dist="25560">
              <a:srgbClr val="000000">
                <a:alpha val="40000"/>
              </a:srgbClr>
            </a:outerShdw>
          </a:effectLst>
        </p:spPr>
        <p:style>
          <a:lnRef idx="0"/>
          <a:fillRef idx="0"/>
          <a:effectRef idx="0"/>
          <a:fontRef idx="minor"/>
        </p:style>
      </p:sp>
      <p:sp>
        <p:nvSpPr>
          <p:cNvPr id="14" name="CustomShape 15"/>
          <p:cNvSpPr/>
          <p:nvPr/>
        </p:nvSpPr>
        <p:spPr>
          <a:xfrm flipV="1">
            <a:off x="5410080" y="3889440"/>
            <a:ext cx="3727440" cy="185400"/>
          </a:xfrm>
          <a:prstGeom prst="rect">
            <a:avLst/>
          </a:prstGeom>
          <a:solidFill>
            <a:srgbClr val="c0504d">
              <a:alpha val="50000"/>
            </a:srgbClr>
          </a:solidFill>
          <a:ln w="50760">
            <a:noFill/>
          </a:ln>
          <a:effectLst>
            <a:outerShdw dir="5400000" dist="25560">
              <a:srgbClr val="000000">
                <a:alpha val="40000"/>
              </a:srgbClr>
            </a:outerShdw>
          </a:effectLst>
        </p:spPr>
        <p:style>
          <a:lnRef idx="0"/>
          <a:fillRef idx="0"/>
          <a:effectRef idx="0"/>
          <a:fontRef idx="minor"/>
        </p:style>
      </p:sp>
      <p:sp>
        <p:nvSpPr>
          <p:cNvPr id="15" name="CustomShape 16"/>
          <p:cNvSpPr/>
          <p:nvPr/>
        </p:nvSpPr>
        <p:spPr>
          <a:xfrm flipV="1">
            <a:off x="5410080" y="4107600"/>
            <a:ext cx="3727440" cy="2520"/>
          </a:xfrm>
          <a:prstGeom prst="rect">
            <a:avLst/>
          </a:prstGeom>
          <a:solidFill>
            <a:srgbClr val="c0504d">
              <a:alpha val="65000"/>
            </a:srgbClr>
          </a:solidFill>
          <a:ln w="50760">
            <a:noFill/>
          </a:ln>
          <a:effectLst>
            <a:outerShdw dir="5400000" dist="25560">
              <a:srgbClr val="000000">
                <a:alpha val="40000"/>
              </a:srgbClr>
            </a:outerShdw>
          </a:effectLst>
        </p:spPr>
        <p:style>
          <a:lnRef idx="0"/>
          <a:fillRef idx="0"/>
          <a:effectRef idx="0"/>
          <a:fontRef idx="minor"/>
        </p:style>
      </p:sp>
      <p:sp>
        <p:nvSpPr>
          <p:cNvPr id="16" name="CustomShape 17"/>
          <p:cNvSpPr/>
          <p:nvPr/>
        </p:nvSpPr>
        <p:spPr>
          <a:xfrm flipV="1">
            <a:off x="5410080" y="4156920"/>
            <a:ext cx="1959480" cy="11880"/>
          </a:xfrm>
          <a:prstGeom prst="rect">
            <a:avLst/>
          </a:prstGeom>
          <a:solidFill>
            <a:srgbClr val="c0504d">
              <a:alpha val="60000"/>
            </a:srgbClr>
          </a:solidFill>
          <a:ln w="50760">
            <a:noFill/>
          </a:ln>
          <a:effectLst>
            <a:outerShdw dir="5400000" dist="25560">
              <a:srgbClr val="000000">
                <a:alpha val="40000"/>
              </a:srgbClr>
            </a:outerShdw>
          </a:effectLst>
        </p:spPr>
        <p:style>
          <a:lnRef idx="0"/>
          <a:fillRef idx="0"/>
          <a:effectRef idx="0"/>
          <a:fontRef idx="minor"/>
        </p:style>
      </p:sp>
      <p:sp>
        <p:nvSpPr>
          <p:cNvPr id="17" name="CustomShape 18"/>
          <p:cNvSpPr/>
          <p:nvPr/>
        </p:nvSpPr>
        <p:spPr>
          <a:xfrm flipV="1">
            <a:off x="5410080" y="4191840"/>
            <a:ext cx="1959480" cy="2520"/>
          </a:xfrm>
          <a:prstGeom prst="rect">
            <a:avLst/>
          </a:prstGeom>
          <a:solidFill>
            <a:srgbClr val="c0504d">
              <a:alpha val="65000"/>
            </a:srgbClr>
          </a:solidFill>
          <a:ln w="50760">
            <a:noFill/>
          </a:ln>
          <a:effectLst>
            <a:outerShdw dir="5400000" dist="25560">
              <a:srgbClr val="000000">
                <a:alpha val="40000"/>
              </a:srgbClr>
            </a:outerShdw>
          </a:effectLst>
        </p:spPr>
        <p:style>
          <a:lnRef idx="0"/>
          <a:fillRef idx="0"/>
          <a:effectRef idx="0"/>
          <a:fontRef idx="minor"/>
        </p:style>
      </p:sp>
      <p:sp>
        <p:nvSpPr>
          <p:cNvPr id="18" name="CustomShape 19"/>
          <p:cNvSpPr/>
          <p:nvPr/>
        </p:nvSpPr>
        <p:spPr>
          <a:xfrm>
            <a:off x="5410080" y="3962520"/>
            <a:ext cx="3056760" cy="20880"/>
          </a:xfrm>
          <a:prstGeom prst="roundRect">
            <a:avLst>
              <a:gd name="adj" fmla="val 16667"/>
            </a:avLst>
          </a:prstGeom>
          <a:solidFill>
            <a:srgbClr val="4f81bd"/>
          </a:solidFill>
          <a:ln w="50760">
            <a:noFill/>
          </a:ln>
          <a:effectLst>
            <a:outerShdw dir="5400000" dist="25560">
              <a:srgbClr val="000000">
                <a:alpha val="40000"/>
              </a:srgbClr>
            </a:outerShdw>
          </a:effectLst>
        </p:spPr>
        <p:style>
          <a:lnRef idx="0"/>
          <a:fillRef idx="0"/>
          <a:effectRef idx="0"/>
          <a:fontRef idx="minor"/>
        </p:style>
      </p:sp>
      <p:sp>
        <p:nvSpPr>
          <p:cNvPr id="19" name="CustomShape 20"/>
          <p:cNvSpPr/>
          <p:nvPr/>
        </p:nvSpPr>
        <p:spPr>
          <a:xfrm>
            <a:off x="7376400" y="4061160"/>
            <a:ext cx="1593720" cy="30240"/>
          </a:xfrm>
          <a:prstGeom prst="roundRect">
            <a:avLst>
              <a:gd name="adj" fmla="val 16667"/>
            </a:avLst>
          </a:prstGeom>
          <a:solidFill>
            <a:srgbClr val="4f81bd"/>
          </a:solidFill>
          <a:ln w="50760">
            <a:noFill/>
          </a:ln>
          <a:effectLst>
            <a:outerShdw dir="5400000" dist="25560">
              <a:srgbClr val="000000">
                <a:alpha val="40000"/>
              </a:srgbClr>
            </a:outerShdw>
          </a:effectLst>
        </p:spPr>
        <p:style>
          <a:lnRef idx="0"/>
          <a:fillRef idx="0"/>
          <a:effectRef idx="0"/>
          <a:fontRef idx="minor"/>
        </p:style>
      </p:sp>
      <p:sp>
        <p:nvSpPr>
          <p:cNvPr id="20" name="CustomShape 21"/>
          <p:cNvSpPr/>
          <p:nvPr/>
        </p:nvSpPr>
        <p:spPr>
          <a:xfrm>
            <a:off x="0" y="3649680"/>
            <a:ext cx="9137520" cy="237600"/>
          </a:xfrm>
          <a:prstGeom prst="rect">
            <a:avLst/>
          </a:prstGeom>
          <a:solidFill>
            <a:srgbClr val="c0504d">
              <a:alpha val="50000"/>
            </a:srgbClr>
          </a:solidFill>
          <a:ln w="50760">
            <a:noFill/>
          </a:ln>
          <a:effectLst>
            <a:outerShdw dir="5400000" dist="25560">
              <a:srgbClr val="000000">
                <a:alpha val="40000"/>
              </a:srgbClr>
            </a:outerShdw>
          </a:effectLst>
        </p:spPr>
        <p:style>
          <a:lnRef idx="0"/>
          <a:fillRef idx="0"/>
          <a:effectRef idx="0"/>
          <a:fontRef idx="minor"/>
        </p:style>
      </p:sp>
      <p:sp>
        <p:nvSpPr>
          <p:cNvPr id="21" name="CustomShape 22"/>
          <p:cNvSpPr/>
          <p:nvPr/>
        </p:nvSpPr>
        <p:spPr>
          <a:xfrm>
            <a:off x="0" y="3675600"/>
            <a:ext cx="9137520" cy="134280"/>
          </a:xfrm>
          <a:prstGeom prst="rect">
            <a:avLst/>
          </a:prstGeom>
          <a:solidFill>
            <a:srgbClr val="c0504d"/>
          </a:solidFill>
          <a:ln w="50760">
            <a:noFill/>
          </a:ln>
          <a:effectLst>
            <a:outerShdw dir="5400000" dist="25560">
              <a:srgbClr val="000000">
                <a:alpha val="40000"/>
              </a:srgbClr>
            </a:outerShdw>
          </a:effectLst>
        </p:spPr>
        <p:style>
          <a:lnRef idx="0"/>
          <a:fillRef idx="0"/>
          <a:effectRef idx="0"/>
          <a:fontRef idx="minor"/>
        </p:style>
      </p:sp>
      <p:sp>
        <p:nvSpPr>
          <p:cNvPr id="22" name="CustomShape 23"/>
          <p:cNvSpPr/>
          <p:nvPr/>
        </p:nvSpPr>
        <p:spPr>
          <a:xfrm flipV="1">
            <a:off x="6414120" y="3635640"/>
            <a:ext cx="2723400" cy="241920"/>
          </a:xfrm>
          <a:prstGeom prst="rect">
            <a:avLst/>
          </a:prstGeom>
          <a:solidFill>
            <a:srgbClr val="c0504d"/>
          </a:solidFill>
          <a:ln w="50760">
            <a:noFill/>
          </a:ln>
          <a:effectLst>
            <a:outerShdw dir="5400000" dist="25560">
              <a:srgbClr val="000000">
                <a:alpha val="40000"/>
              </a:srgbClr>
            </a:outerShdw>
          </a:effectLst>
        </p:spPr>
        <p:style>
          <a:lnRef idx="0"/>
          <a:fillRef idx="0"/>
          <a:effectRef idx="0"/>
          <a:fontRef idx="minor"/>
        </p:style>
      </p:sp>
      <p:sp>
        <p:nvSpPr>
          <p:cNvPr id="23" name="CustomShape 24"/>
          <p:cNvSpPr/>
          <p:nvPr/>
        </p:nvSpPr>
        <p:spPr>
          <a:xfrm>
            <a:off x="0" y="0"/>
            <a:ext cx="9137520" cy="3695400"/>
          </a:xfrm>
          <a:prstGeom prst="rect">
            <a:avLst/>
          </a:prstGeom>
          <a:solidFill>
            <a:srgbClr val="1f497d"/>
          </a:solidFill>
          <a:ln w="50760">
            <a:noFill/>
          </a:ln>
          <a:effectLst>
            <a:outerShdw dir="5400000" dist="25560">
              <a:srgbClr val="000000">
                <a:alpha val="40000"/>
              </a:srgbClr>
            </a:outerShdw>
          </a:effectLst>
        </p:spPr>
        <p:style>
          <a:lnRef idx="0"/>
          <a:fillRef idx="0"/>
          <a:effectRef idx="0"/>
          <a:fontRef idx="minor"/>
        </p:style>
      </p:sp>
      <p:sp>
        <p:nvSpPr>
          <p:cNvPr id="24" name="PlaceHolder 25"/>
          <p:cNvSpPr>
            <a:spLocks noGrp="1"/>
          </p:cNvSpPr>
          <p:nvPr>
            <p:ph type="title"/>
          </p:nvPr>
        </p:nvSpPr>
        <p:spPr>
          <a:xfrm>
            <a:off x="457200" y="273600"/>
            <a:ext cx="8229240" cy="1144800"/>
          </a:xfrm>
          <a:prstGeom prst="rect">
            <a:avLst/>
          </a:prstGeom>
        </p:spPr>
        <p:txBody>
          <a:bodyPr lIns="0" rIns="0" tIns="0" bIns="0" anchor="ctr">
            <a:noAutofit/>
          </a:bodyPr>
          <a:p>
            <a:pPr algn="ctr"/>
            <a:r>
              <a:rPr b="0" lang="ru-RU" sz="4400" spc="-1" strike="noStrike">
                <a:latin typeface="Arial"/>
              </a:rPr>
              <a:t>Click to edit the title text format</a:t>
            </a:r>
            <a:endParaRPr b="0" lang="ru-RU" sz="4400" spc="-1" strike="noStrike">
              <a:latin typeface="Arial"/>
            </a:endParaRPr>
          </a:p>
        </p:txBody>
      </p:sp>
      <p:sp>
        <p:nvSpPr>
          <p:cNvPr id="25" name="PlaceHolder 26"/>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ru-RU" sz="3200" spc="-1" strike="noStrike">
                <a:latin typeface="Arial"/>
              </a:rPr>
              <a:t>Click to edit the outline text format</a:t>
            </a:r>
            <a:endParaRPr b="0" lang="ru-RU" sz="3200" spc="-1" strike="noStrike">
              <a:latin typeface="Arial"/>
            </a:endParaRPr>
          </a:p>
          <a:p>
            <a:pPr lvl="1" marL="864000" indent="-324000">
              <a:spcBef>
                <a:spcPts val="1134"/>
              </a:spcBef>
              <a:buClr>
                <a:srgbClr val="000000"/>
              </a:buClr>
              <a:buSzPct val="75000"/>
              <a:buFont typeface="Symbol" charset="2"/>
              <a:buChar char=""/>
            </a:pPr>
            <a:r>
              <a:rPr b="0" lang="ru-RU" sz="2800" spc="-1" strike="noStrike">
                <a:latin typeface="Arial"/>
              </a:rPr>
              <a:t>Second Outline Level</a:t>
            </a:r>
            <a:endParaRPr b="0" lang="ru-RU" sz="2800" spc="-1" strike="noStrike">
              <a:latin typeface="Arial"/>
            </a:endParaRPr>
          </a:p>
          <a:p>
            <a:pPr lvl="2" marL="1296000" indent="-288000">
              <a:spcBef>
                <a:spcPts val="850"/>
              </a:spcBef>
              <a:buClr>
                <a:srgbClr val="000000"/>
              </a:buClr>
              <a:buSzPct val="45000"/>
              <a:buFont typeface="Wingdings" charset="2"/>
              <a:buChar char=""/>
            </a:pPr>
            <a:r>
              <a:rPr b="0" lang="ru-RU" sz="2400" spc="-1" strike="noStrike">
                <a:latin typeface="Arial"/>
              </a:rPr>
              <a:t>Third Outline Level</a:t>
            </a:r>
            <a:endParaRPr b="0" lang="ru-RU" sz="2400" spc="-1" strike="noStrike">
              <a:latin typeface="Arial"/>
            </a:endParaRPr>
          </a:p>
          <a:p>
            <a:pPr lvl="3" marL="1728000" indent="-216000">
              <a:spcBef>
                <a:spcPts val="567"/>
              </a:spcBef>
              <a:buClr>
                <a:srgbClr val="000000"/>
              </a:buClr>
              <a:buSzPct val="75000"/>
              <a:buFont typeface="Symbol" charset="2"/>
              <a:buChar char=""/>
            </a:pPr>
            <a:r>
              <a:rPr b="0" lang="ru-RU" sz="2000" spc="-1" strike="noStrike">
                <a:latin typeface="Arial"/>
              </a:rPr>
              <a:t>Fourth Outline Level</a:t>
            </a:r>
            <a:endParaRPr b="0" lang="ru-RU" sz="2000" spc="-1" strike="noStrike">
              <a:latin typeface="Arial"/>
            </a:endParaRPr>
          </a:p>
          <a:p>
            <a:pPr lvl="4" marL="2160000" indent="-216000">
              <a:spcBef>
                <a:spcPts val="283"/>
              </a:spcBef>
              <a:buClr>
                <a:srgbClr val="000000"/>
              </a:buClr>
              <a:buSzPct val="45000"/>
              <a:buFont typeface="Wingdings" charset="2"/>
              <a:buChar char=""/>
            </a:pPr>
            <a:r>
              <a:rPr b="0" lang="ru-RU" sz="2000" spc="-1" strike="noStrike">
                <a:latin typeface="Arial"/>
              </a:rPr>
              <a:t>Fifth Outline Level</a:t>
            </a:r>
            <a:endParaRPr b="0" lang="ru-RU" sz="2000" spc="-1" strike="noStrike">
              <a:latin typeface="Arial"/>
            </a:endParaRPr>
          </a:p>
          <a:p>
            <a:pPr lvl="5" marL="2592000" indent="-216000">
              <a:spcBef>
                <a:spcPts val="283"/>
              </a:spcBef>
              <a:buClr>
                <a:srgbClr val="000000"/>
              </a:buClr>
              <a:buSzPct val="45000"/>
              <a:buFont typeface="Wingdings" charset="2"/>
              <a:buChar char=""/>
            </a:pPr>
            <a:r>
              <a:rPr b="0" lang="ru-RU" sz="2000" spc="-1" strike="noStrike">
                <a:latin typeface="Arial"/>
              </a:rPr>
              <a:t>Sixth Outline Level</a:t>
            </a:r>
            <a:endParaRPr b="0" lang="ru-RU" sz="2000" spc="-1" strike="noStrike">
              <a:latin typeface="Arial"/>
            </a:endParaRPr>
          </a:p>
          <a:p>
            <a:pPr lvl="6" marL="3024000" indent="-216000">
              <a:spcBef>
                <a:spcPts val="283"/>
              </a:spcBef>
              <a:buClr>
                <a:srgbClr val="000000"/>
              </a:buClr>
              <a:buSzPct val="45000"/>
              <a:buFont typeface="Wingdings" charset="2"/>
              <a:buChar char=""/>
            </a:pPr>
            <a:r>
              <a:rPr b="0" lang="ru-RU" sz="2000" spc="-1" strike="noStrike">
                <a:latin typeface="Arial"/>
              </a:rPr>
              <a:t>Seventh Outline Level</a:t>
            </a:r>
            <a:endParaRPr b="0" lang="ru-RU"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62" name="CustomShape 1"/>
          <p:cNvSpPr/>
          <p:nvPr/>
        </p:nvSpPr>
        <p:spPr>
          <a:xfrm>
            <a:off x="0" y="366840"/>
            <a:ext cx="9137880" cy="78120"/>
          </a:xfrm>
          <a:prstGeom prst="rect">
            <a:avLst/>
          </a:prstGeom>
          <a:solidFill>
            <a:srgbClr val="c0504d">
              <a:alpha val="50000"/>
            </a:srgbClr>
          </a:solidFill>
          <a:ln w="50760">
            <a:noFill/>
          </a:ln>
          <a:effectLst>
            <a:outerShdw dir="5400000" dist="25560">
              <a:srgbClr val="000000">
                <a:alpha val="40000"/>
              </a:srgbClr>
            </a:outerShdw>
          </a:effectLst>
        </p:spPr>
        <p:style>
          <a:lnRef idx="0"/>
          <a:fillRef idx="0"/>
          <a:effectRef idx="0"/>
          <a:fontRef idx="minor"/>
        </p:style>
      </p:sp>
      <p:sp>
        <p:nvSpPr>
          <p:cNvPr id="63" name="CustomShape 2"/>
          <p:cNvSpPr/>
          <p:nvPr/>
        </p:nvSpPr>
        <p:spPr>
          <a:xfrm>
            <a:off x="0" y="0"/>
            <a:ext cx="9137880" cy="304560"/>
          </a:xfrm>
          <a:prstGeom prst="rect">
            <a:avLst/>
          </a:prstGeom>
          <a:solidFill>
            <a:srgbClr val="1f497d"/>
          </a:solidFill>
          <a:ln w="50760">
            <a:noFill/>
          </a:ln>
          <a:effectLst>
            <a:outerShdw dir="5400000" dist="25560">
              <a:srgbClr val="000000">
                <a:alpha val="40000"/>
              </a:srgbClr>
            </a:outerShdw>
          </a:effectLst>
        </p:spPr>
        <p:style>
          <a:lnRef idx="0"/>
          <a:fillRef idx="0"/>
          <a:effectRef idx="0"/>
          <a:fontRef idx="minor"/>
        </p:style>
      </p:sp>
      <p:sp>
        <p:nvSpPr>
          <p:cNvPr id="64" name="CustomShape 3"/>
          <p:cNvSpPr/>
          <p:nvPr/>
        </p:nvSpPr>
        <p:spPr>
          <a:xfrm>
            <a:off x="0" y="308160"/>
            <a:ext cx="9137880" cy="85320"/>
          </a:xfrm>
          <a:prstGeom prst="rect">
            <a:avLst/>
          </a:prstGeom>
          <a:solidFill>
            <a:srgbClr val="c0504d"/>
          </a:solidFill>
          <a:ln w="50760">
            <a:noFill/>
          </a:ln>
          <a:effectLst>
            <a:outerShdw dir="5400000" dist="25560">
              <a:srgbClr val="000000">
                <a:alpha val="40000"/>
              </a:srgbClr>
            </a:outerShdw>
          </a:effectLst>
        </p:spPr>
        <p:style>
          <a:lnRef idx="0"/>
          <a:fillRef idx="0"/>
          <a:effectRef idx="0"/>
          <a:fontRef idx="minor"/>
        </p:style>
      </p:sp>
      <p:sp>
        <p:nvSpPr>
          <p:cNvPr id="65" name="CustomShape 4"/>
          <p:cNvSpPr/>
          <p:nvPr/>
        </p:nvSpPr>
        <p:spPr>
          <a:xfrm flipV="1">
            <a:off x="5410080" y="353520"/>
            <a:ext cx="3727800" cy="84960"/>
          </a:xfrm>
          <a:prstGeom prst="rect">
            <a:avLst/>
          </a:prstGeom>
          <a:solidFill>
            <a:srgbClr val="c0504d"/>
          </a:solidFill>
          <a:ln w="50760">
            <a:noFill/>
          </a:ln>
          <a:effectLst>
            <a:outerShdw dir="5400000" dist="25560">
              <a:srgbClr val="000000">
                <a:alpha val="40000"/>
              </a:srgbClr>
            </a:outerShdw>
          </a:effectLst>
        </p:spPr>
        <p:style>
          <a:lnRef idx="0"/>
          <a:fillRef idx="0"/>
          <a:effectRef idx="0"/>
          <a:fontRef idx="minor"/>
        </p:style>
      </p:sp>
      <p:sp>
        <p:nvSpPr>
          <p:cNvPr id="66" name="CustomShape 5"/>
          <p:cNvSpPr/>
          <p:nvPr/>
        </p:nvSpPr>
        <p:spPr>
          <a:xfrm flipV="1">
            <a:off x="5410080" y="432720"/>
            <a:ext cx="3727800" cy="173880"/>
          </a:xfrm>
          <a:prstGeom prst="rect">
            <a:avLst/>
          </a:prstGeom>
          <a:solidFill>
            <a:srgbClr val="c0504d">
              <a:alpha val="50000"/>
            </a:srgbClr>
          </a:solidFill>
          <a:ln w="50760">
            <a:noFill/>
          </a:ln>
          <a:effectLst>
            <a:outerShdw dir="5400000" dist="25560">
              <a:srgbClr val="000000">
                <a:alpha val="40000"/>
              </a:srgbClr>
            </a:outerShdw>
          </a:effectLst>
        </p:spPr>
        <p:style>
          <a:lnRef idx="0"/>
          <a:fillRef idx="0"/>
          <a:effectRef idx="0"/>
          <a:fontRef idx="minor"/>
        </p:style>
      </p:sp>
      <p:sp>
        <p:nvSpPr>
          <p:cNvPr id="67" name="CustomShape 6"/>
          <p:cNvSpPr/>
          <p:nvPr/>
        </p:nvSpPr>
        <p:spPr>
          <a:xfrm>
            <a:off x="5407200" y="497520"/>
            <a:ext cx="3057120" cy="21240"/>
          </a:xfrm>
          <a:prstGeom prst="roundRect">
            <a:avLst>
              <a:gd name="adj" fmla="val 16667"/>
            </a:avLst>
          </a:prstGeom>
          <a:solidFill>
            <a:srgbClr val="4f81bd"/>
          </a:solidFill>
          <a:ln w="50760">
            <a:noFill/>
          </a:ln>
          <a:effectLst>
            <a:outerShdw dir="5400000" dist="25560">
              <a:srgbClr val="000000">
                <a:alpha val="40000"/>
              </a:srgbClr>
            </a:outerShdw>
          </a:effectLst>
        </p:spPr>
        <p:style>
          <a:lnRef idx="0"/>
          <a:fillRef idx="0"/>
          <a:effectRef idx="0"/>
          <a:fontRef idx="minor"/>
        </p:style>
      </p:sp>
      <p:sp>
        <p:nvSpPr>
          <p:cNvPr id="68" name="CustomShape 7"/>
          <p:cNvSpPr/>
          <p:nvPr/>
        </p:nvSpPr>
        <p:spPr>
          <a:xfrm>
            <a:off x="7373520" y="588960"/>
            <a:ext cx="1594080" cy="30600"/>
          </a:xfrm>
          <a:prstGeom prst="roundRect">
            <a:avLst>
              <a:gd name="adj" fmla="val 16667"/>
            </a:avLst>
          </a:prstGeom>
          <a:solidFill>
            <a:srgbClr val="4f81bd"/>
          </a:solidFill>
          <a:ln w="50760">
            <a:noFill/>
          </a:ln>
          <a:effectLst>
            <a:outerShdw dir="5400000" dist="25560">
              <a:srgbClr val="000000">
                <a:alpha val="40000"/>
              </a:srgbClr>
            </a:outerShdw>
          </a:effectLst>
        </p:spPr>
        <p:style>
          <a:lnRef idx="0"/>
          <a:fillRef idx="0"/>
          <a:effectRef idx="0"/>
          <a:fontRef idx="minor"/>
        </p:style>
      </p:sp>
      <p:sp>
        <p:nvSpPr>
          <p:cNvPr id="69" name="CustomShape 8"/>
          <p:cNvSpPr/>
          <p:nvPr/>
        </p:nvSpPr>
        <p:spPr>
          <a:xfrm>
            <a:off x="9084960" y="-2160"/>
            <a:ext cx="51480" cy="615600"/>
          </a:xfrm>
          <a:prstGeom prst="rect">
            <a:avLst/>
          </a:prstGeom>
          <a:solidFill>
            <a:srgbClr val="ffffff">
              <a:alpha val="66000"/>
            </a:srgbClr>
          </a:solidFill>
          <a:ln w="50760">
            <a:noFill/>
          </a:ln>
          <a:effectLst>
            <a:outerShdw dir="5400000" dist="25560">
              <a:srgbClr val="000000">
                <a:alpha val="40000"/>
              </a:srgbClr>
            </a:outerShdw>
          </a:effectLst>
        </p:spPr>
        <p:style>
          <a:lnRef idx="0"/>
          <a:fillRef idx="0"/>
          <a:effectRef idx="0"/>
          <a:fontRef idx="minor"/>
        </p:style>
      </p:sp>
      <p:sp>
        <p:nvSpPr>
          <p:cNvPr id="70" name="CustomShape 9"/>
          <p:cNvSpPr/>
          <p:nvPr/>
        </p:nvSpPr>
        <p:spPr>
          <a:xfrm>
            <a:off x="9044640" y="-2160"/>
            <a:ext cx="21240" cy="615600"/>
          </a:xfrm>
          <a:prstGeom prst="rect">
            <a:avLst/>
          </a:prstGeom>
          <a:solidFill>
            <a:srgbClr val="ffffff">
              <a:alpha val="66000"/>
            </a:srgbClr>
          </a:solidFill>
          <a:ln w="50760">
            <a:noFill/>
          </a:ln>
          <a:effectLst>
            <a:outerShdw dir="5400000" dist="25560">
              <a:srgbClr val="000000">
                <a:alpha val="40000"/>
              </a:srgbClr>
            </a:outerShdw>
          </a:effectLst>
        </p:spPr>
        <p:style>
          <a:lnRef idx="0"/>
          <a:fillRef idx="0"/>
          <a:effectRef idx="0"/>
          <a:fontRef idx="minor"/>
        </p:style>
      </p:sp>
      <p:sp>
        <p:nvSpPr>
          <p:cNvPr id="71" name="CustomShape 10"/>
          <p:cNvSpPr/>
          <p:nvPr/>
        </p:nvSpPr>
        <p:spPr>
          <a:xfrm>
            <a:off x="9025560" y="-2160"/>
            <a:ext cx="2880" cy="615600"/>
          </a:xfrm>
          <a:prstGeom prst="rect">
            <a:avLst/>
          </a:prstGeom>
          <a:solidFill>
            <a:srgbClr val="ffffff">
              <a:alpha val="60000"/>
            </a:srgbClr>
          </a:solidFill>
          <a:ln w="50760">
            <a:noFill/>
          </a:ln>
          <a:effectLst>
            <a:outerShdw dir="5400000" dist="25560">
              <a:srgbClr val="000000">
                <a:alpha val="40000"/>
              </a:srgbClr>
            </a:outerShdw>
          </a:effectLst>
        </p:spPr>
        <p:style>
          <a:lnRef idx="0"/>
          <a:fillRef idx="0"/>
          <a:effectRef idx="0"/>
          <a:fontRef idx="minor"/>
        </p:style>
      </p:sp>
      <p:sp>
        <p:nvSpPr>
          <p:cNvPr id="72" name="CustomShape 11"/>
          <p:cNvSpPr/>
          <p:nvPr/>
        </p:nvSpPr>
        <p:spPr>
          <a:xfrm>
            <a:off x="8975520" y="-2160"/>
            <a:ext cx="21240" cy="615600"/>
          </a:xfrm>
          <a:prstGeom prst="rect">
            <a:avLst/>
          </a:prstGeom>
          <a:solidFill>
            <a:srgbClr val="ffffff">
              <a:alpha val="40000"/>
            </a:srgbClr>
          </a:solidFill>
          <a:ln w="50760">
            <a:noFill/>
          </a:ln>
          <a:effectLst>
            <a:outerShdw dir="5400000" dist="25560">
              <a:srgbClr val="000000">
                <a:alpha val="40000"/>
              </a:srgbClr>
            </a:outerShdw>
          </a:effectLst>
        </p:spPr>
        <p:style>
          <a:lnRef idx="0"/>
          <a:fillRef idx="0"/>
          <a:effectRef idx="0"/>
          <a:fontRef idx="minor"/>
        </p:style>
      </p:sp>
      <p:sp>
        <p:nvSpPr>
          <p:cNvPr id="73" name="CustomShape 12"/>
          <p:cNvSpPr/>
          <p:nvPr/>
        </p:nvSpPr>
        <p:spPr>
          <a:xfrm>
            <a:off x="8915760" y="360"/>
            <a:ext cx="48600" cy="579240"/>
          </a:xfrm>
          <a:prstGeom prst="rect">
            <a:avLst/>
          </a:prstGeom>
          <a:solidFill>
            <a:srgbClr val="ffffff">
              <a:alpha val="20000"/>
            </a:srgbClr>
          </a:solidFill>
          <a:ln w="50760">
            <a:noFill/>
          </a:ln>
          <a:effectLst>
            <a:outerShdw dir="5400000" dist="25560">
              <a:srgbClr val="000000">
                <a:alpha val="40000"/>
              </a:srgbClr>
            </a:outerShdw>
          </a:effectLst>
        </p:spPr>
        <p:style>
          <a:lnRef idx="0"/>
          <a:fillRef idx="0"/>
          <a:effectRef idx="0"/>
          <a:fontRef idx="minor"/>
        </p:style>
      </p:sp>
      <p:sp>
        <p:nvSpPr>
          <p:cNvPr id="74" name="CustomShape 13"/>
          <p:cNvSpPr/>
          <p:nvPr/>
        </p:nvSpPr>
        <p:spPr>
          <a:xfrm>
            <a:off x="8873640" y="360"/>
            <a:ext cx="2880" cy="579240"/>
          </a:xfrm>
          <a:prstGeom prst="rect">
            <a:avLst/>
          </a:prstGeom>
          <a:solidFill>
            <a:srgbClr val="ffffff">
              <a:alpha val="31000"/>
            </a:srgbClr>
          </a:solidFill>
          <a:ln w="50760">
            <a:noFill/>
          </a:ln>
          <a:effectLst>
            <a:outerShdw dir="5400000" dist="25560">
              <a:srgbClr val="000000">
                <a:alpha val="40000"/>
              </a:srgbClr>
            </a:outerShdw>
          </a:effectLst>
        </p:spPr>
        <p:style>
          <a:lnRef idx="0"/>
          <a:fillRef idx="0"/>
          <a:effectRef idx="0"/>
          <a:fontRef idx="minor"/>
        </p:style>
      </p:sp>
      <p:sp>
        <p:nvSpPr>
          <p:cNvPr id="75" name="PlaceHolder 14"/>
          <p:cNvSpPr>
            <a:spLocks noGrp="1"/>
          </p:cNvSpPr>
          <p:nvPr>
            <p:ph type="title"/>
          </p:nvPr>
        </p:nvSpPr>
        <p:spPr>
          <a:xfrm>
            <a:off x="457200" y="273600"/>
            <a:ext cx="8229240" cy="1144800"/>
          </a:xfrm>
          <a:prstGeom prst="rect">
            <a:avLst/>
          </a:prstGeom>
        </p:spPr>
        <p:txBody>
          <a:bodyPr lIns="0" rIns="0" tIns="0" bIns="0" anchor="ctr">
            <a:noAutofit/>
          </a:bodyPr>
          <a:p>
            <a:pPr algn="ctr"/>
            <a:r>
              <a:rPr b="0" lang="ru-RU" sz="4400" spc="-1" strike="noStrike">
                <a:latin typeface="Arial"/>
              </a:rPr>
              <a:t>Click to edit the title text format</a:t>
            </a:r>
            <a:endParaRPr b="0" lang="ru-RU" sz="4400" spc="-1" strike="noStrike">
              <a:latin typeface="Arial"/>
            </a:endParaRPr>
          </a:p>
        </p:txBody>
      </p:sp>
      <p:sp>
        <p:nvSpPr>
          <p:cNvPr id="76" name="PlaceHolder 15"/>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ru-RU" sz="3200" spc="-1" strike="noStrike">
                <a:latin typeface="Arial"/>
              </a:rPr>
              <a:t>Click to edit the outline text format</a:t>
            </a:r>
            <a:endParaRPr b="0" lang="ru-RU" sz="3200" spc="-1" strike="noStrike">
              <a:latin typeface="Arial"/>
            </a:endParaRPr>
          </a:p>
          <a:p>
            <a:pPr lvl="1" marL="864000" indent="-324000">
              <a:spcBef>
                <a:spcPts val="1134"/>
              </a:spcBef>
              <a:buClr>
                <a:srgbClr val="000000"/>
              </a:buClr>
              <a:buSzPct val="75000"/>
              <a:buFont typeface="Symbol" charset="2"/>
              <a:buChar char=""/>
            </a:pPr>
            <a:r>
              <a:rPr b="0" lang="ru-RU" sz="2800" spc="-1" strike="noStrike">
                <a:latin typeface="Arial"/>
              </a:rPr>
              <a:t>Second Outline Level</a:t>
            </a:r>
            <a:endParaRPr b="0" lang="ru-RU" sz="2800" spc="-1" strike="noStrike">
              <a:latin typeface="Arial"/>
            </a:endParaRPr>
          </a:p>
          <a:p>
            <a:pPr lvl="2" marL="1296000" indent="-288000">
              <a:spcBef>
                <a:spcPts val="850"/>
              </a:spcBef>
              <a:buClr>
                <a:srgbClr val="000000"/>
              </a:buClr>
              <a:buSzPct val="45000"/>
              <a:buFont typeface="Wingdings" charset="2"/>
              <a:buChar char=""/>
            </a:pPr>
            <a:r>
              <a:rPr b="0" lang="ru-RU" sz="2400" spc="-1" strike="noStrike">
                <a:latin typeface="Arial"/>
              </a:rPr>
              <a:t>Third Outline Level</a:t>
            </a:r>
            <a:endParaRPr b="0" lang="ru-RU" sz="2400" spc="-1" strike="noStrike">
              <a:latin typeface="Arial"/>
            </a:endParaRPr>
          </a:p>
          <a:p>
            <a:pPr lvl="3" marL="1728000" indent="-216000">
              <a:spcBef>
                <a:spcPts val="567"/>
              </a:spcBef>
              <a:buClr>
                <a:srgbClr val="000000"/>
              </a:buClr>
              <a:buSzPct val="75000"/>
              <a:buFont typeface="Symbol" charset="2"/>
              <a:buChar char=""/>
            </a:pPr>
            <a:r>
              <a:rPr b="0" lang="ru-RU" sz="2000" spc="-1" strike="noStrike">
                <a:latin typeface="Arial"/>
              </a:rPr>
              <a:t>Fourth Outline Level</a:t>
            </a:r>
            <a:endParaRPr b="0" lang="ru-RU" sz="2000" spc="-1" strike="noStrike">
              <a:latin typeface="Arial"/>
            </a:endParaRPr>
          </a:p>
          <a:p>
            <a:pPr lvl="4" marL="2160000" indent="-216000">
              <a:spcBef>
                <a:spcPts val="283"/>
              </a:spcBef>
              <a:buClr>
                <a:srgbClr val="000000"/>
              </a:buClr>
              <a:buSzPct val="45000"/>
              <a:buFont typeface="Wingdings" charset="2"/>
              <a:buChar char=""/>
            </a:pPr>
            <a:r>
              <a:rPr b="0" lang="ru-RU" sz="2000" spc="-1" strike="noStrike">
                <a:latin typeface="Arial"/>
              </a:rPr>
              <a:t>Fifth Outline Level</a:t>
            </a:r>
            <a:endParaRPr b="0" lang="ru-RU" sz="2000" spc="-1" strike="noStrike">
              <a:latin typeface="Arial"/>
            </a:endParaRPr>
          </a:p>
          <a:p>
            <a:pPr lvl="5" marL="2592000" indent="-216000">
              <a:spcBef>
                <a:spcPts val="283"/>
              </a:spcBef>
              <a:buClr>
                <a:srgbClr val="000000"/>
              </a:buClr>
              <a:buSzPct val="45000"/>
              <a:buFont typeface="Wingdings" charset="2"/>
              <a:buChar char=""/>
            </a:pPr>
            <a:r>
              <a:rPr b="0" lang="ru-RU" sz="2000" spc="-1" strike="noStrike">
                <a:latin typeface="Arial"/>
              </a:rPr>
              <a:t>Sixth Outline Level</a:t>
            </a:r>
            <a:endParaRPr b="0" lang="ru-RU" sz="2000" spc="-1" strike="noStrike">
              <a:latin typeface="Arial"/>
            </a:endParaRPr>
          </a:p>
          <a:p>
            <a:pPr lvl="6" marL="3024000" indent="-216000">
              <a:spcBef>
                <a:spcPts val="283"/>
              </a:spcBef>
              <a:buClr>
                <a:srgbClr val="000000"/>
              </a:buClr>
              <a:buSzPct val="45000"/>
              <a:buFont typeface="Wingdings" charset="2"/>
              <a:buChar char=""/>
            </a:pPr>
            <a:r>
              <a:rPr b="0" lang="ru-RU" sz="2000" spc="-1" strike="noStrike">
                <a:latin typeface="Arial"/>
              </a:rPr>
              <a:t>Seventh Outline Level</a:t>
            </a:r>
            <a:endParaRPr b="0" lang="ru-RU"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13" name="CustomShape 1"/>
          <p:cNvSpPr/>
          <p:nvPr/>
        </p:nvSpPr>
        <p:spPr>
          <a:xfrm>
            <a:off x="0" y="366840"/>
            <a:ext cx="9138240" cy="78480"/>
          </a:xfrm>
          <a:prstGeom prst="rect">
            <a:avLst/>
          </a:prstGeom>
          <a:solidFill>
            <a:srgbClr val="c0504d">
              <a:alpha val="50000"/>
            </a:srgbClr>
          </a:solidFill>
          <a:ln w="50760">
            <a:noFill/>
          </a:ln>
          <a:effectLst>
            <a:outerShdw dir="5400000" dist="25560">
              <a:srgbClr val="000000">
                <a:alpha val="40000"/>
              </a:srgbClr>
            </a:outerShdw>
          </a:effectLst>
        </p:spPr>
        <p:style>
          <a:lnRef idx="0"/>
          <a:fillRef idx="0"/>
          <a:effectRef idx="0"/>
          <a:fontRef idx="minor"/>
        </p:style>
      </p:sp>
      <p:sp>
        <p:nvSpPr>
          <p:cNvPr id="114" name="CustomShape 2"/>
          <p:cNvSpPr/>
          <p:nvPr/>
        </p:nvSpPr>
        <p:spPr>
          <a:xfrm>
            <a:off x="0" y="0"/>
            <a:ext cx="9138240" cy="304920"/>
          </a:xfrm>
          <a:prstGeom prst="rect">
            <a:avLst/>
          </a:prstGeom>
          <a:solidFill>
            <a:srgbClr val="1f497d"/>
          </a:solidFill>
          <a:ln w="50760">
            <a:noFill/>
          </a:ln>
          <a:effectLst>
            <a:outerShdw dir="5400000" dist="25560">
              <a:srgbClr val="000000">
                <a:alpha val="40000"/>
              </a:srgbClr>
            </a:outerShdw>
          </a:effectLst>
        </p:spPr>
        <p:style>
          <a:lnRef idx="0"/>
          <a:fillRef idx="0"/>
          <a:effectRef idx="0"/>
          <a:fontRef idx="minor"/>
        </p:style>
      </p:sp>
      <p:sp>
        <p:nvSpPr>
          <p:cNvPr id="115" name="CustomShape 3"/>
          <p:cNvSpPr/>
          <p:nvPr/>
        </p:nvSpPr>
        <p:spPr>
          <a:xfrm>
            <a:off x="0" y="308160"/>
            <a:ext cx="9138240" cy="85680"/>
          </a:xfrm>
          <a:prstGeom prst="rect">
            <a:avLst/>
          </a:prstGeom>
          <a:solidFill>
            <a:srgbClr val="c0504d"/>
          </a:solidFill>
          <a:ln w="50760">
            <a:noFill/>
          </a:ln>
          <a:effectLst>
            <a:outerShdw dir="5400000" dist="25560">
              <a:srgbClr val="000000">
                <a:alpha val="40000"/>
              </a:srgbClr>
            </a:outerShdw>
          </a:effectLst>
        </p:spPr>
        <p:style>
          <a:lnRef idx="0"/>
          <a:fillRef idx="0"/>
          <a:effectRef idx="0"/>
          <a:fontRef idx="minor"/>
        </p:style>
      </p:sp>
      <p:sp>
        <p:nvSpPr>
          <p:cNvPr id="116" name="CustomShape 4"/>
          <p:cNvSpPr/>
          <p:nvPr/>
        </p:nvSpPr>
        <p:spPr>
          <a:xfrm flipV="1">
            <a:off x="5410080" y="353520"/>
            <a:ext cx="3728160" cy="85320"/>
          </a:xfrm>
          <a:prstGeom prst="rect">
            <a:avLst/>
          </a:prstGeom>
          <a:solidFill>
            <a:srgbClr val="c0504d"/>
          </a:solidFill>
          <a:ln w="50760">
            <a:noFill/>
          </a:ln>
          <a:effectLst>
            <a:outerShdw dir="5400000" dist="25560">
              <a:srgbClr val="000000">
                <a:alpha val="40000"/>
              </a:srgbClr>
            </a:outerShdw>
          </a:effectLst>
        </p:spPr>
        <p:style>
          <a:lnRef idx="0"/>
          <a:fillRef idx="0"/>
          <a:effectRef idx="0"/>
          <a:fontRef idx="minor"/>
        </p:style>
      </p:sp>
      <p:sp>
        <p:nvSpPr>
          <p:cNvPr id="117" name="CustomShape 5"/>
          <p:cNvSpPr/>
          <p:nvPr/>
        </p:nvSpPr>
        <p:spPr>
          <a:xfrm flipV="1">
            <a:off x="5410080" y="433440"/>
            <a:ext cx="3728160" cy="174240"/>
          </a:xfrm>
          <a:prstGeom prst="rect">
            <a:avLst/>
          </a:prstGeom>
          <a:solidFill>
            <a:srgbClr val="c0504d">
              <a:alpha val="50000"/>
            </a:srgbClr>
          </a:solidFill>
          <a:ln w="50760">
            <a:noFill/>
          </a:ln>
          <a:effectLst>
            <a:outerShdw dir="5400000" dist="25560">
              <a:srgbClr val="000000">
                <a:alpha val="40000"/>
              </a:srgbClr>
            </a:outerShdw>
          </a:effectLst>
        </p:spPr>
        <p:style>
          <a:lnRef idx="0"/>
          <a:fillRef idx="0"/>
          <a:effectRef idx="0"/>
          <a:fontRef idx="minor"/>
        </p:style>
      </p:sp>
      <p:sp>
        <p:nvSpPr>
          <p:cNvPr id="118" name="CustomShape 6"/>
          <p:cNvSpPr/>
          <p:nvPr/>
        </p:nvSpPr>
        <p:spPr>
          <a:xfrm>
            <a:off x="5407200" y="497520"/>
            <a:ext cx="3057480" cy="21600"/>
          </a:xfrm>
          <a:prstGeom prst="roundRect">
            <a:avLst>
              <a:gd name="adj" fmla="val 16667"/>
            </a:avLst>
          </a:prstGeom>
          <a:solidFill>
            <a:srgbClr val="4f81bd"/>
          </a:solidFill>
          <a:ln w="50760">
            <a:noFill/>
          </a:ln>
          <a:effectLst>
            <a:outerShdw dir="5400000" dist="25560">
              <a:srgbClr val="000000">
                <a:alpha val="40000"/>
              </a:srgbClr>
            </a:outerShdw>
          </a:effectLst>
        </p:spPr>
        <p:style>
          <a:lnRef idx="0"/>
          <a:fillRef idx="0"/>
          <a:effectRef idx="0"/>
          <a:fontRef idx="minor"/>
        </p:style>
      </p:sp>
      <p:sp>
        <p:nvSpPr>
          <p:cNvPr id="119" name="CustomShape 7"/>
          <p:cNvSpPr/>
          <p:nvPr/>
        </p:nvSpPr>
        <p:spPr>
          <a:xfrm>
            <a:off x="7373520" y="588960"/>
            <a:ext cx="1594440" cy="30960"/>
          </a:xfrm>
          <a:prstGeom prst="roundRect">
            <a:avLst>
              <a:gd name="adj" fmla="val 16667"/>
            </a:avLst>
          </a:prstGeom>
          <a:solidFill>
            <a:srgbClr val="4f81bd"/>
          </a:solidFill>
          <a:ln w="50760">
            <a:noFill/>
          </a:ln>
          <a:effectLst>
            <a:outerShdw dir="5400000" dist="25560">
              <a:srgbClr val="000000">
                <a:alpha val="40000"/>
              </a:srgbClr>
            </a:outerShdw>
          </a:effectLst>
        </p:spPr>
        <p:style>
          <a:lnRef idx="0"/>
          <a:fillRef idx="0"/>
          <a:effectRef idx="0"/>
          <a:fontRef idx="minor"/>
        </p:style>
      </p:sp>
      <p:sp>
        <p:nvSpPr>
          <p:cNvPr id="120" name="CustomShape 8"/>
          <p:cNvSpPr/>
          <p:nvPr/>
        </p:nvSpPr>
        <p:spPr>
          <a:xfrm>
            <a:off x="9084960" y="-2160"/>
            <a:ext cx="51840" cy="615960"/>
          </a:xfrm>
          <a:prstGeom prst="rect">
            <a:avLst/>
          </a:prstGeom>
          <a:solidFill>
            <a:srgbClr val="ffffff">
              <a:alpha val="66000"/>
            </a:srgbClr>
          </a:solidFill>
          <a:ln w="50760">
            <a:noFill/>
          </a:ln>
          <a:effectLst>
            <a:outerShdw dir="5400000" dist="25560">
              <a:srgbClr val="000000">
                <a:alpha val="40000"/>
              </a:srgbClr>
            </a:outerShdw>
          </a:effectLst>
        </p:spPr>
        <p:style>
          <a:lnRef idx="0"/>
          <a:fillRef idx="0"/>
          <a:effectRef idx="0"/>
          <a:fontRef idx="minor"/>
        </p:style>
      </p:sp>
      <p:sp>
        <p:nvSpPr>
          <p:cNvPr id="121" name="CustomShape 9"/>
          <p:cNvSpPr/>
          <p:nvPr/>
        </p:nvSpPr>
        <p:spPr>
          <a:xfrm>
            <a:off x="9044640" y="-2160"/>
            <a:ext cx="21600" cy="615960"/>
          </a:xfrm>
          <a:prstGeom prst="rect">
            <a:avLst/>
          </a:prstGeom>
          <a:solidFill>
            <a:srgbClr val="ffffff">
              <a:alpha val="66000"/>
            </a:srgbClr>
          </a:solidFill>
          <a:ln w="50760">
            <a:noFill/>
          </a:ln>
          <a:effectLst>
            <a:outerShdw dir="5400000" dist="25560">
              <a:srgbClr val="000000">
                <a:alpha val="40000"/>
              </a:srgbClr>
            </a:outerShdw>
          </a:effectLst>
        </p:spPr>
        <p:style>
          <a:lnRef idx="0"/>
          <a:fillRef idx="0"/>
          <a:effectRef idx="0"/>
          <a:fontRef idx="minor"/>
        </p:style>
      </p:sp>
      <p:sp>
        <p:nvSpPr>
          <p:cNvPr id="122" name="CustomShape 10"/>
          <p:cNvSpPr/>
          <p:nvPr/>
        </p:nvSpPr>
        <p:spPr>
          <a:xfrm>
            <a:off x="9025560" y="-2160"/>
            <a:ext cx="3240" cy="615960"/>
          </a:xfrm>
          <a:prstGeom prst="rect">
            <a:avLst/>
          </a:prstGeom>
          <a:solidFill>
            <a:srgbClr val="ffffff">
              <a:alpha val="60000"/>
            </a:srgbClr>
          </a:solidFill>
          <a:ln w="50760">
            <a:noFill/>
          </a:ln>
          <a:effectLst>
            <a:outerShdw dir="5400000" dist="25560">
              <a:srgbClr val="000000">
                <a:alpha val="40000"/>
              </a:srgbClr>
            </a:outerShdw>
          </a:effectLst>
        </p:spPr>
        <p:style>
          <a:lnRef idx="0"/>
          <a:fillRef idx="0"/>
          <a:effectRef idx="0"/>
          <a:fontRef idx="minor"/>
        </p:style>
      </p:sp>
      <p:sp>
        <p:nvSpPr>
          <p:cNvPr id="123" name="CustomShape 11"/>
          <p:cNvSpPr/>
          <p:nvPr/>
        </p:nvSpPr>
        <p:spPr>
          <a:xfrm>
            <a:off x="8975520" y="-2160"/>
            <a:ext cx="21600" cy="615960"/>
          </a:xfrm>
          <a:prstGeom prst="rect">
            <a:avLst/>
          </a:prstGeom>
          <a:solidFill>
            <a:srgbClr val="ffffff">
              <a:alpha val="40000"/>
            </a:srgbClr>
          </a:solidFill>
          <a:ln w="50760">
            <a:noFill/>
          </a:ln>
          <a:effectLst>
            <a:outerShdw dir="5400000" dist="25560">
              <a:srgbClr val="000000">
                <a:alpha val="40000"/>
              </a:srgbClr>
            </a:outerShdw>
          </a:effectLst>
        </p:spPr>
        <p:style>
          <a:lnRef idx="0"/>
          <a:fillRef idx="0"/>
          <a:effectRef idx="0"/>
          <a:fontRef idx="minor"/>
        </p:style>
      </p:sp>
      <p:sp>
        <p:nvSpPr>
          <p:cNvPr id="124" name="CustomShape 12"/>
          <p:cNvSpPr/>
          <p:nvPr/>
        </p:nvSpPr>
        <p:spPr>
          <a:xfrm>
            <a:off x="8915760" y="360"/>
            <a:ext cx="48960" cy="579600"/>
          </a:xfrm>
          <a:prstGeom prst="rect">
            <a:avLst/>
          </a:prstGeom>
          <a:solidFill>
            <a:srgbClr val="ffffff">
              <a:alpha val="20000"/>
            </a:srgbClr>
          </a:solidFill>
          <a:ln w="50760">
            <a:noFill/>
          </a:ln>
          <a:effectLst>
            <a:outerShdw dir="5400000" dist="25560">
              <a:srgbClr val="000000">
                <a:alpha val="40000"/>
              </a:srgbClr>
            </a:outerShdw>
          </a:effectLst>
        </p:spPr>
        <p:style>
          <a:lnRef idx="0"/>
          <a:fillRef idx="0"/>
          <a:effectRef idx="0"/>
          <a:fontRef idx="minor"/>
        </p:style>
      </p:sp>
      <p:sp>
        <p:nvSpPr>
          <p:cNvPr id="125" name="CustomShape 13"/>
          <p:cNvSpPr/>
          <p:nvPr/>
        </p:nvSpPr>
        <p:spPr>
          <a:xfrm>
            <a:off x="8873640" y="360"/>
            <a:ext cx="3240" cy="579600"/>
          </a:xfrm>
          <a:prstGeom prst="rect">
            <a:avLst/>
          </a:prstGeom>
          <a:solidFill>
            <a:srgbClr val="ffffff">
              <a:alpha val="31000"/>
            </a:srgbClr>
          </a:solidFill>
          <a:ln w="50760">
            <a:noFill/>
          </a:ln>
          <a:effectLst>
            <a:outerShdw dir="5400000" dist="25560">
              <a:srgbClr val="000000">
                <a:alpha val="40000"/>
              </a:srgbClr>
            </a:outerShdw>
          </a:effectLst>
        </p:spPr>
        <p:style>
          <a:lnRef idx="0"/>
          <a:fillRef idx="0"/>
          <a:effectRef idx="0"/>
          <a:fontRef idx="minor"/>
        </p:style>
      </p:sp>
      <p:sp>
        <p:nvSpPr>
          <p:cNvPr id="126" name="PlaceHolder 14"/>
          <p:cNvSpPr>
            <a:spLocks noGrp="1"/>
          </p:cNvSpPr>
          <p:nvPr>
            <p:ph type="title"/>
          </p:nvPr>
        </p:nvSpPr>
        <p:spPr>
          <a:xfrm>
            <a:off x="457200" y="273600"/>
            <a:ext cx="8229240" cy="1144800"/>
          </a:xfrm>
          <a:prstGeom prst="rect">
            <a:avLst/>
          </a:prstGeom>
        </p:spPr>
        <p:txBody>
          <a:bodyPr lIns="0" rIns="0" tIns="0" bIns="0" anchor="ctr">
            <a:noAutofit/>
          </a:bodyPr>
          <a:p>
            <a:pPr algn="ctr"/>
            <a:r>
              <a:rPr b="0" lang="ru-RU" sz="4400" spc="-1" strike="noStrike">
                <a:latin typeface="Arial"/>
              </a:rPr>
              <a:t>Click to edit the title text format</a:t>
            </a:r>
            <a:endParaRPr b="0" lang="ru-RU" sz="4400" spc="-1" strike="noStrike">
              <a:latin typeface="Arial"/>
            </a:endParaRPr>
          </a:p>
        </p:txBody>
      </p:sp>
      <p:sp>
        <p:nvSpPr>
          <p:cNvPr id="127" name="PlaceHolder 15"/>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ru-RU" sz="3200" spc="-1" strike="noStrike">
                <a:latin typeface="Arial"/>
              </a:rPr>
              <a:t>Click to edit the outline text format</a:t>
            </a:r>
            <a:endParaRPr b="0" lang="ru-RU" sz="3200" spc="-1" strike="noStrike">
              <a:latin typeface="Arial"/>
            </a:endParaRPr>
          </a:p>
          <a:p>
            <a:pPr lvl="1" marL="864000" indent="-324000">
              <a:spcBef>
                <a:spcPts val="1134"/>
              </a:spcBef>
              <a:buClr>
                <a:srgbClr val="000000"/>
              </a:buClr>
              <a:buSzPct val="75000"/>
              <a:buFont typeface="Symbol" charset="2"/>
              <a:buChar char=""/>
            </a:pPr>
            <a:r>
              <a:rPr b="0" lang="ru-RU" sz="2800" spc="-1" strike="noStrike">
                <a:latin typeface="Arial"/>
              </a:rPr>
              <a:t>Second Outline Level</a:t>
            </a:r>
            <a:endParaRPr b="0" lang="ru-RU" sz="2800" spc="-1" strike="noStrike">
              <a:latin typeface="Arial"/>
            </a:endParaRPr>
          </a:p>
          <a:p>
            <a:pPr lvl="2" marL="1296000" indent="-288000">
              <a:spcBef>
                <a:spcPts val="850"/>
              </a:spcBef>
              <a:buClr>
                <a:srgbClr val="000000"/>
              </a:buClr>
              <a:buSzPct val="45000"/>
              <a:buFont typeface="Wingdings" charset="2"/>
              <a:buChar char=""/>
            </a:pPr>
            <a:r>
              <a:rPr b="0" lang="ru-RU" sz="2400" spc="-1" strike="noStrike">
                <a:latin typeface="Arial"/>
              </a:rPr>
              <a:t>Third Outline Level</a:t>
            </a:r>
            <a:endParaRPr b="0" lang="ru-RU" sz="2400" spc="-1" strike="noStrike">
              <a:latin typeface="Arial"/>
            </a:endParaRPr>
          </a:p>
          <a:p>
            <a:pPr lvl="3" marL="1728000" indent="-216000">
              <a:spcBef>
                <a:spcPts val="567"/>
              </a:spcBef>
              <a:buClr>
                <a:srgbClr val="000000"/>
              </a:buClr>
              <a:buSzPct val="75000"/>
              <a:buFont typeface="Symbol" charset="2"/>
              <a:buChar char=""/>
            </a:pPr>
            <a:r>
              <a:rPr b="0" lang="ru-RU" sz="2000" spc="-1" strike="noStrike">
                <a:latin typeface="Arial"/>
              </a:rPr>
              <a:t>Fourth Outline Level</a:t>
            </a:r>
            <a:endParaRPr b="0" lang="ru-RU" sz="2000" spc="-1" strike="noStrike">
              <a:latin typeface="Arial"/>
            </a:endParaRPr>
          </a:p>
          <a:p>
            <a:pPr lvl="4" marL="2160000" indent="-216000">
              <a:spcBef>
                <a:spcPts val="283"/>
              </a:spcBef>
              <a:buClr>
                <a:srgbClr val="000000"/>
              </a:buClr>
              <a:buSzPct val="45000"/>
              <a:buFont typeface="Wingdings" charset="2"/>
              <a:buChar char=""/>
            </a:pPr>
            <a:r>
              <a:rPr b="0" lang="ru-RU" sz="2000" spc="-1" strike="noStrike">
                <a:latin typeface="Arial"/>
              </a:rPr>
              <a:t>Fifth Outline Level</a:t>
            </a:r>
            <a:endParaRPr b="0" lang="ru-RU" sz="2000" spc="-1" strike="noStrike">
              <a:latin typeface="Arial"/>
            </a:endParaRPr>
          </a:p>
          <a:p>
            <a:pPr lvl="5" marL="2592000" indent="-216000">
              <a:spcBef>
                <a:spcPts val="283"/>
              </a:spcBef>
              <a:buClr>
                <a:srgbClr val="000000"/>
              </a:buClr>
              <a:buSzPct val="45000"/>
              <a:buFont typeface="Wingdings" charset="2"/>
              <a:buChar char=""/>
            </a:pPr>
            <a:r>
              <a:rPr b="0" lang="ru-RU" sz="2000" spc="-1" strike="noStrike">
                <a:latin typeface="Arial"/>
              </a:rPr>
              <a:t>Sixth Outline Level</a:t>
            </a:r>
            <a:endParaRPr b="0" lang="ru-RU" sz="2000" spc="-1" strike="noStrike">
              <a:latin typeface="Arial"/>
            </a:endParaRPr>
          </a:p>
          <a:p>
            <a:pPr lvl="6" marL="3024000" indent="-216000">
              <a:spcBef>
                <a:spcPts val="283"/>
              </a:spcBef>
              <a:buClr>
                <a:srgbClr val="000000"/>
              </a:buClr>
              <a:buSzPct val="45000"/>
              <a:buFont typeface="Wingdings" charset="2"/>
              <a:buChar char=""/>
            </a:pPr>
            <a:r>
              <a:rPr b="0" lang="ru-RU" sz="2000" spc="-1" strike="noStrike">
                <a:latin typeface="Arial"/>
              </a:rPr>
              <a:t>Seventh Outline Level</a:t>
            </a:r>
            <a:endParaRPr b="0" lang="ru-RU"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64" name="CustomShape 1"/>
          <p:cNvSpPr/>
          <p:nvPr/>
        </p:nvSpPr>
        <p:spPr>
          <a:xfrm>
            <a:off x="0" y="366840"/>
            <a:ext cx="9137520" cy="77760"/>
          </a:xfrm>
          <a:prstGeom prst="rect">
            <a:avLst/>
          </a:prstGeom>
          <a:solidFill>
            <a:srgbClr val="c0504d">
              <a:alpha val="50000"/>
            </a:srgbClr>
          </a:solidFill>
          <a:ln w="50760">
            <a:noFill/>
          </a:ln>
          <a:effectLst>
            <a:outerShdw dir="5400000" dist="25560">
              <a:srgbClr val="000000">
                <a:alpha val="40000"/>
              </a:srgbClr>
            </a:outerShdw>
          </a:effectLst>
        </p:spPr>
        <p:style>
          <a:lnRef idx="0"/>
          <a:fillRef idx="0"/>
          <a:effectRef idx="0"/>
          <a:fontRef idx="minor"/>
        </p:style>
      </p:sp>
      <p:sp>
        <p:nvSpPr>
          <p:cNvPr id="165" name="CustomShape 2"/>
          <p:cNvSpPr/>
          <p:nvPr/>
        </p:nvSpPr>
        <p:spPr>
          <a:xfrm>
            <a:off x="0" y="0"/>
            <a:ext cx="9137520" cy="304200"/>
          </a:xfrm>
          <a:prstGeom prst="rect">
            <a:avLst/>
          </a:prstGeom>
          <a:solidFill>
            <a:srgbClr val="1f497d"/>
          </a:solidFill>
          <a:ln w="50760">
            <a:noFill/>
          </a:ln>
          <a:effectLst>
            <a:outerShdw dir="5400000" dist="25560">
              <a:srgbClr val="000000">
                <a:alpha val="40000"/>
              </a:srgbClr>
            </a:outerShdw>
          </a:effectLst>
        </p:spPr>
        <p:style>
          <a:lnRef idx="0"/>
          <a:fillRef idx="0"/>
          <a:effectRef idx="0"/>
          <a:fontRef idx="minor"/>
        </p:style>
      </p:sp>
      <p:sp>
        <p:nvSpPr>
          <p:cNvPr id="166" name="CustomShape 3"/>
          <p:cNvSpPr/>
          <p:nvPr/>
        </p:nvSpPr>
        <p:spPr>
          <a:xfrm>
            <a:off x="0" y="308160"/>
            <a:ext cx="9137520" cy="84960"/>
          </a:xfrm>
          <a:prstGeom prst="rect">
            <a:avLst/>
          </a:prstGeom>
          <a:solidFill>
            <a:srgbClr val="c0504d"/>
          </a:solidFill>
          <a:ln w="50760">
            <a:noFill/>
          </a:ln>
          <a:effectLst>
            <a:outerShdw dir="5400000" dist="25560">
              <a:srgbClr val="000000">
                <a:alpha val="40000"/>
              </a:srgbClr>
            </a:outerShdw>
          </a:effectLst>
        </p:spPr>
        <p:style>
          <a:lnRef idx="0"/>
          <a:fillRef idx="0"/>
          <a:effectRef idx="0"/>
          <a:fontRef idx="minor"/>
        </p:style>
      </p:sp>
      <p:sp>
        <p:nvSpPr>
          <p:cNvPr id="167" name="CustomShape 4"/>
          <p:cNvSpPr/>
          <p:nvPr/>
        </p:nvSpPr>
        <p:spPr>
          <a:xfrm flipV="1">
            <a:off x="5410080" y="352800"/>
            <a:ext cx="3727440" cy="84600"/>
          </a:xfrm>
          <a:prstGeom prst="rect">
            <a:avLst/>
          </a:prstGeom>
          <a:solidFill>
            <a:srgbClr val="c0504d"/>
          </a:solidFill>
          <a:ln w="50760">
            <a:noFill/>
          </a:ln>
          <a:effectLst>
            <a:outerShdw dir="5400000" dist="25560">
              <a:srgbClr val="000000">
                <a:alpha val="40000"/>
              </a:srgbClr>
            </a:outerShdw>
          </a:effectLst>
        </p:spPr>
        <p:style>
          <a:lnRef idx="0"/>
          <a:fillRef idx="0"/>
          <a:effectRef idx="0"/>
          <a:fontRef idx="minor"/>
        </p:style>
      </p:sp>
      <p:sp>
        <p:nvSpPr>
          <p:cNvPr id="168" name="CustomShape 5"/>
          <p:cNvSpPr/>
          <p:nvPr/>
        </p:nvSpPr>
        <p:spPr>
          <a:xfrm flipV="1">
            <a:off x="5410080" y="432720"/>
            <a:ext cx="3727440" cy="173520"/>
          </a:xfrm>
          <a:prstGeom prst="rect">
            <a:avLst/>
          </a:prstGeom>
          <a:solidFill>
            <a:srgbClr val="c0504d">
              <a:alpha val="50000"/>
            </a:srgbClr>
          </a:solidFill>
          <a:ln w="50760">
            <a:noFill/>
          </a:ln>
          <a:effectLst>
            <a:outerShdw dir="5400000" dist="25560">
              <a:srgbClr val="000000">
                <a:alpha val="40000"/>
              </a:srgbClr>
            </a:outerShdw>
          </a:effectLst>
        </p:spPr>
        <p:style>
          <a:lnRef idx="0"/>
          <a:fillRef idx="0"/>
          <a:effectRef idx="0"/>
          <a:fontRef idx="minor"/>
        </p:style>
      </p:sp>
      <p:sp>
        <p:nvSpPr>
          <p:cNvPr id="169" name="CustomShape 6"/>
          <p:cNvSpPr/>
          <p:nvPr/>
        </p:nvSpPr>
        <p:spPr>
          <a:xfrm>
            <a:off x="5407200" y="497520"/>
            <a:ext cx="3056760" cy="20880"/>
          </a:xfrm>
          <a:prstGeom prst="roundRect">
            <a:avLst>
              <a:gd name="adj" fmla="val 16667"/>
            </a:avLst>
          </a:prstGeom>
          <a:solidFill>
            <a:srgbClr val="4f81bd"/>
          </a:solidFill>
          <a:ln w="50760">
            <a:noFill/>
          </a:ln>
          <a:effectLst>
            <a:outerShdw dir="5400000" dist="25560">
              <a:srgbClr val="000000">
                <a:alpha val="40000"/>
              </a:srgbClr>
            </a:outerShdw>
          </a:effectLst>
        </p:spPr>
        <p:style>
          <a:lnRef idx="0"/>
          <a:fillRef idx="0"/>
          <a:effectRef idx="0"/>
          <a:fontRef idx="minor"/>
        </p:style>
      </p:sp>
      <p:sp>
        <p:nvSpPr>
          <p:cNvPr id="170" name="CustomShape 7"/>
          <p:cNvSpPr/>
          <p:nvPr/>
        </p:nvSpPr>
        <p:spPr>
          <a:xfrm>
            <a:off x="7373520" y="588960"/>
            <a:ext cx="1593720" cy="30240"/>
          </a:xfrm>
          <a:prstGeom prst="roundRect">
            <a:avLst>
              <a:gd name="adj" fmla="val 16667"/>
            </a:avLst>
          </a:prstGeom>
          <a:solidFill>
            <a:srgbClr val="4f81bd"/>
          </a:solidFill>
          <a:ln w="50760">
            <a:noFill/>
          </a:ln>
          <a:effectLst>
            <a:outerShdw dir="5400000" dist="25560">
              <a:srgbClr val="000000">
                <a:alpha val="40000"/>
              </a:srgbClr>
            </a:outerShdw>
          </a:effectLst>
        </p:spPr>
        <p:style>
          <a:lnRef idx="0"/>
          <a:fillRef idx="0"/>
          <a:effectRef idx="0"/>
          <a:fontRef idx="minor"/>
        </p:style>
      </p:sp>
      <p:sp>
        <p:nvSpPr>
          <p:cNvPr id="171" name="CustomShape 8"/>
          <p:cNvSpPr/>
          <p:nvPr/>
        </p:nvSpPr>
        <p:spPr>
          <a:xfrm>
            <a:off x="9084960" y="-2160"/>
            <a:ext cx="51120" cy="615240"/>
          </a:xfrm>
          <a:prstGeom prst="rect">
            <a:avLst/>
          </a:prstGeom>
          <a:solidFill>
            <a:srgbClr val="ffffff">
              <a:alpha val="66000"/>
            </a:srgbClr>
          </a:solidFill>
          <a:ln w="50760">
            <a:noFill/>
          </a:ln>
          <a:effectLst>
            <a:outerShdw dir="5400000" dist="25560">
              <a:srgbClr val="000000">
                <a:alpha val="40000"/>
              </a:srgbClr>
            </a:outerShdw>
          </a:effectLst>
        </p:spPr>
        <p:style>
          <a:lnRef idx="0"/>
          <a:fillRef idx="0"/>
          <a:effectRef idx="0"/>
          <a:fontRef idx="minor"/>
        </p:style>
      </p:sp>
      <p:sp>
        <p:nvSpPr>
          <p:cNvPr id="172" name="CustomShape 9"/>
          <p:cNvSpPr/>
          <p:nvPr/>
        </p:nvSpPr>
        <p:spPr>
          <a:xfrm>
            <a:off x="9044640" y="-2160"/>
            <a:ext cx="20880" cy="615240"/>
          </a:xfrm>
          <a:prstGeom prst="rect">
            <a:avLst/>
          </a:prstGeom>
          <a:solidFill>
            <a:srgbClr val="ffffff">
              <a:alpha val="66000"/>
            </a:srgbClr>
          </a:solidFill>
          <a:ln w="50760">
            <a:noFill/>
          </a:ln>
          <a:effectLst>
            <a:outerShdw dir="5400000" dist="25560">
              <a:srgbClr val="000000">
                <a:alpha val="40000"/>
              </a:srgbClr>
            </a:outerShdw>
          </a:effectLst>
        </p:spPr>
        <p:style>
          <a:lnRef idx="0"/>
          <a:fillRef idx="0"/>
          <a:effectRef idx="0"/>
          <a:fontRef idx="minor"/>
        </p:style>
      </p:sp>
      <p:sp>
        <p:nvSpPr>
          <p:cNvPr id="173" name="CustomShape 10"/>
          <p:cNvSpPr/>
          <p:nvPr/>
        </p:nvSpPr>
        <p:spPr>
          <a:xfrm>
            <a:off x="9025560" y="-2160"/>
            <a:ext cx="2520" cy="615240"/>
          </a:xfrm>
          <a:prstGeom prst="rect">
            <a:avLst/>
          </a:prstGeom>
          <a:solidFill>
            <a:srgbClr val="ffffff">
              <a:alpha val="60000"/>
            </a:srgbClr>
          </a:solidFill>
          <a:ln w="50760">
            <a:noFill/>
          </a:ln>
          <a:effectLst>
            <a:outerShdw dir="5400000" dist="25560">
              <a:srgbClr val="000000">
                <a:alpha val="40000"/>
              </a:srgbClr>
            </a:outerShdw>
          </a:effectLst>
        </p:spPr>
        <p:style>
          <a:lnRef idx="0"/>
          <a:fillRef idx="0"/>
          <a:effectRef idx="0"/>
          <a:fontRef idx="minor"/>
        </p:style>
      </p:sp>
      <p:sp>
        <p:nvSpPr>
          <p:cNvPr id="174" name="CustomShape 11"/>
          <p:cNvSpPr/>
          <p:nvPr/>
        </p:nvSpPr>
        <p:spPr>
          <a:xfrm>
            <a:off x="8975520" y="-2160"/>
            <a:ext cx="20880" cy="615240"/>
          </a:xfrm>
          <a:prstGeom prst="rect">
            <a:avLst/>
          </a:prstGeom>
          <a:solidFill>
            <a:srgbClr val="ffffff">
              <a:alpha val="40000"/>
            </a:srgbClr>
          </a:solidFill>
          <a:ln w="50760">
            <a:noFill/>
          </a:ln>
          <a:effectLst>
            <a:outerShdw dir="5400000" dist="25560">
              <a:srgbClr val="000000">
                <a:alpha val="40000"/>
              </a:srgbClr>
            </a:outerShdw>
          </a:effectLst>
        </p:spPr>
        <p:style>
          <a:lnRef idx="0"/>
          <a:fillRef idx="0"/>
          <a:effectRef idx="0"/>
          <a:fontRef idx="minor"/>
        </p:style>
      </p:sp>
      <p:sp>
        <p:nvSpPr>
          <p:cNvPr id="175" name="CustomShape 12"/>
          <p:cNvSpPr/>
          <p:nvPr/>
        </p:nvSpPr>
        <p:spPr>
          <a:xfrm>
            <a:off x="8915760" y="360"/>
            <a:ext cx="48240" cy="578880"/>
          </a:xfrm>
          <a:prstGeom prst="rect">
            <a:avLst/>
          </a:prstGeom>
          <a:solidFill>
            <a:srgbClr val="ffffff">
              <a:alpha val="20000"/>
            </a:srgbClr>
          </a:solidFill>
          <a:ln w="50760">
            <a:noFill/>
          </a:ln>
          <a:effectLst>
            <a:outerShdw dir="5400000" dist="25560">
              <a:srgbClr val="000000">
                <a:alpha val="40000"/>
              </a:srgbClr>
            </a:outerShdw>
          </a:effectLst>
        </p:spPr>
        <p:style>
          <a:lnRef idx="0"/>
          <a:fillRef idx="0"/>
          <a:effectRef idx="0"/>
          <a:fontRef idx="minor"/>
        </p:style>
      </p:sp>
      <p:sp>
        <p:nvSpPr>
          <p:cNvPr id="176" name="CustomShape 13"/>
          <p:cNvSpPr/>
          <p:nvPr/>
        </p:nvSpPr>
        <p:spPr>
          <a:xfrm>
            <a:off x="8873640" y="360"/>
            <a:ext cx="2520" cy="578880"/>
          </a:xfrm>
          <a:prstGeom prst="rect">
            <a:avLst/>
          </a:prstGeom>
          <a:solidFill>
            <a:srgbClr val="ffffff">
              <a:alpha val="31000"/>
            </a:srgbClr>
          </a:solidFill>
          <a:ln w="50760">
            <a:noFill/>
          </a:ln>
          <a:effectLst>
            <a:outerShdw dir="5400000" dist="25560">
              <a:srgbClr val="000000">
                <a:alpha val="40000"/>
              </a:srgbClr>
            </a:outerShdw>
          </a:effectLst>
        </p:spPr>
        <p:style>
          <a:lnRef idx="0"/>
          <a:fillRef idx="0"/>
          <a:effectRef idx="0"/>
          <a:fontRef idx="minor"/>
        </p:style>
      </p:sp>
      <p:sp>
        <p:nvSpPr>
          <p:cNvPr id="177" name="PlaceHolder 14"/>
          <p:cNvSpPr>
            <a:spLocks noGrp="1"/>
          </p:cNvSpPr>
          <p:nvPr>
            <p:ph type="title"/>
          </p:nvPr>
        </p:nvSpPr>
        <p:spPr>
          <a:xfrm>
            <a:off x="457200" y="273600"/>
            <a:ext cx="8229240" cy="1144800"/>
          </a:xfrm>
          <a:prstGeom prst="rect">
            <a:avLst/>
          </a:prstGeom>
        </p:spPr>
        <p:txBody>
          <a:bodyPr lIns="0" rIns="0" tIns="0" bIns="0" anchor="ctr">
            <a:noAutofit/>
          </a:bodyPr>
          <a:p>
            <a:pPr algn="ctr"/>
            <a:r>
              <a:rPr b="0" lang="ru-RU" sz="4400" spc="-1" strike="noStrike">
                <a:latin typeface="Arial"/>
              </a:rPr>
              <a:t>Click to edit the title text format</a:t>
            </a:r>
            <a:endParaRPr b="0" lang="ru-RU" sz="4400" spc="-1" strike="noStrike">
              <a:latin typeface="Arial"/>
            </a:endParaRPr>
          </a:p>
        </p:txBody>
      </p:sp>
      <p:sp>
        <p:nvSpPr>
          <p:cNvPr id="178" name="PlaceHolder 15"/>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ru-RU" sz="3200" spc="-1" strike="noStrike">
                <a:latin typeface="Arial"/>
              </a:rPr>
              <a:t>Click to edit the outline text format</a:t>
            </a:r>
            <a:endParaRPr b="0" lang="ru-RU" sz="3200" spc="-1" strike="noStrike">
              <a:latin typeface="Arial"/>
            </a:endParaRPr>
          </a:p>
          <a:p>
            <a:pPr lvl="1" marL="864000" indent="-324000">
              <a:spcBef>
                <a:spcPts val="1134"/>
              </a:spcBef>
              <a:buClr>
                <a:srgbClr val="000000"/>
              </a:buClr>
              <a:buSzPct val="75000"/>
              <a:buFont typeface="Symbol" charset="2"/>
              <a:buChar char=""/>
            </a:pPr>
            <a:r>
              <a:rPr b="0" lang="ru-RU" sz="2800" spc="-1" strike="noStrike">
                <a:latin typeface="Arial"/>
              </a:rPr>
              <a:t>Second Outline Level</a:t>
            </a:r>
            <a:endParaRPr b="0" lang="ru-RU" sz="2800" spc="-1" strike="noStrike">
              <a:latin typeface="Arial"/>
            </a:endParaRPr>
          </a:p>
          <a:p>
            <a:pPr lvl="2" marL="1296000" indent="-288000">
              <a:spcBef>
                <a:spcPts val="850"/>
              </a:spcBef>
              <a:buClr>
                <a:srgbClr val="000000"/>
              </a:buClr>
              <a:buSzPct val="45000"/>
              <a:buFont typeface="Wingdings" charset="2"/>
              <a:buChar char=""/>
            </a:pPr>
            <a:r>
              <a:rPr b="0" lang="ru-RU" sz="2400" spc="-1" strike="noStrike">
                <a:latin typeface="Arial"/>
              </a:rPr>
              <a:t>Third Outline Level</a:t>
            </a:r>
            <a:endParaRPr b="0" lang="ru-RU" sz="2400" spc="-1" strike="noStrike">
              <a:latin typeface="Arial"/>
            </a:endParaRPr>
          </a:p>
          <a:p>
            <a:pPr lvl="3" marL="1728000" indent="-216000">
              <a:spcBef>
                <a:spcPts val="567"/>
              </a:spcBef>
              <a:buClr>
                <a:srgbClr val="000000"/>
              </a:buClr>
              <a:buSzPct val="75000"/>
              <a:buFont typeface="Symbol" charset="2"/>
              <a:buChar char=""/>
            </a:pPr>
            <a:r>
              <a:rPr b="0" lang="ru-RU" sz="2000" spc="-1" strike="noStrike">
                <a:latin typeface="Arial"/>
              </a:rPr>
              <a:t>Fourth Outline Level</a:t>
            </a:r>
            <a:endParaRPr b="0" lang="ru-RU" sz="2000" spc="-1" strike="noStrike">
              <a:latin typeface="Arial"/>
            </a:endParaRPr>
          </a:p>
          <a:p>
            <a:pPr lvl="4" marL="2160000" indent="-216000">
              <a:spcBef>
                <a:spcPts val="283"/>
              </a:spcBef>
              <a:buClr>
                <a:srgbClr val="000000"/>
              </a:buClr>
              <a:buSzPct val="45000"/>
              <a:buFont typeface="Wingdings" charset="2"/>
              <a:buChar char=""/>
            </a:pPr>
            <a:r>
              <a:rPr b="0" lang="ru-RU" sz="2000" spc="-1" strike="noStrike">
                <a:latin typeface="Arial"/>
              </a:rPr>
              <a:t>Fifth Outline Level</a:t>
            </a:r>
            <a:endParaRPr b="0" lang="ru-RU" sz="2000" spc="-1" strike="noStrike">
              <a:latin typeface="Arial"/>
            </a:endParaRPr>
          </a:p>
          <a:p>
            <a:pPr lvl="5" marL="2592000" indent="-216000">
              <a:spcBef>
                <a:spcPts val="283"/>
              </a:spcBef>
              <a:buClr>
                <a:srgbClr val="000000"/>
              </a:buClr>
              <a:buSzPct val="45000"/>
              <a:buFont typeface="Wingdings" charset="2"/>
              <a:buChar char=""/>
            </a:pPr>
            <a:r>
              <a:rPr b="0" lang="ru-RU" sz="2000" spc="-1" strike="noStrike">
                <a:latin typeface="Arial"/>
              </a:rPr>
              <a:t>Sixth Outline Level</a:t>
            </a:r>
            <a:endParaRPr b="0" lang="ru-RU" sz="2000" spc="-1" strike="noStrike">
              <a:latin typeface="Arial"/>
            </a:endParaRPr>
          </a:p>
          <a:p>
            <a:pPr lvl="6" marL="3024000" indent="-216000">
              <a:spcBef>
                <a:spcPts val="283"/>
              </a:spcBef>
              <a:buClr>
                <a:srgbClr val="000000"/>
              </a:buClr>
              <a:buSzPct val="45000"/>
              <a:buFont typeface="Wingdings" charset="2"/>
              <a:buChar char=""/>
            </a:pPr>
            <a:r>
              <a:rPr b="0" lang="ru-RU" sz="2000" spc="-1" strike="noStrike">
                <a:latin typeface="Arial"/>
              </a:rPr>
              <a:t>Seventh Outline Level</a:t>
            </a:r>
            <a:endParaRPr b="0" lang="ru-RU"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100.xml.rels><?xml version="1.0" encoding="UTF-8"?>
<Relationships xmlns="http://schemas.openxmlformats.org/package/2006/relationships"><Relationship Id="rId1" Type="http://schemas.openxmlformats.org/officeDocument/2006/relationships/image" Target="../media/image93.png"/><Relationship Id="rId2" Type="http://schemas.openxmlformats.org/officeDocument/2006/relationships/slideLayout" Target="../slideLayouts/slideLayout25.xml"/>
</Relationships>
</file>

<file path=ppt/slides/_rels/slide101.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102.xml.rels><?xml version="1.0" encoding="UTF-8"?>
<Relationships xmlns="http://schemas.openxmlformats.org/package/2006/relationships"><Relationship Id="rId1" Type="http://schemas.openxmlformats.org/officeDocument/2006/relationships/image" Target="../media/image94.png"/><Relationship Id="rId2" Type="http://schemas.openxmlformats.org/officeDocument/2006/relationships/slideLayout" Target="../slideLayouts/slideLayout25.xml"/>
</Relationships>
</file>

<file path=ppt/slides/_rels/slide103.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104.xml.rels><?xml version="1.0" encoding="UTF-8"?>
<Relationships xmlns="http://schemas.openxmlformats.org/package/2006/relationships"><Relationship Id="rId1" Type="http://schemas.openxmlformats.org/officeDocument/2006/relationships/image" Target="../media/image95.png"/><Relationship Id="rId2" Type="http://schemas.openxmlformats.org/officeDocument/2006/relationships/image" Target="../media/image96.png"/><Relationship Id="rId3" Type="http://schemas.openxmlformats.org/officeDocument/2006/relationships/image" Target="../media/image97.png"/><Relationship Id="rId4" Type="http://schemas.openxmlformats.org/officeDocument/2006/relationships/slideLayout" Target="../slideLayouts/slideLayout25.xml"/>
</Relationships>
</file>

<file path=ppt/slides/_rels/slide105.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106.xml.rels><?xml version="1.0" encoding="UTF-8"?>
<Relationships xmlns="http://schemas.openxmlformats.org/package/2006/relationships"><Relationship Id="rId1" Type="http://schemas.openxmlformats.org/officeDocument/2006/relationships/image" Target="../media/image98.png"/><Relationship Id="rId2" Type="http://schemas.openxmlformats.org/officeDocument/2006/relationships/image" Target="../media/image99.png"/><Relationship Id="rId3" Type="http://schemas.openxmlformats.org/officeDocument/2006/relationships/slideLayout" Target="../slideLayouts/slideLayout25.xml"/>
</Relationships>
</file>

<file path=ppt/slides/_rels/slide107.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108.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109.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11.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110.xml.rels><?xml version="1.0" encoding="UTF-8"?>
<Relationships xmlns="http://schemas.openxmlformats.org/package/2006/relationships"><Relationship Id="rId1" Type="http://schemas.openxmlformats.org/officeDocument/2006/relationships/image" Target="../media/image100.png"/><Relationship Id="rId2" Type="http://schemas.openxmlformats.org/officeDocument/2006/relationships/slideLayout" Target="../slideLayouts/slideLayout25.xml"/>
</Relationships>
</file>

<file path=ppt/slides/_rels/slide111.xml.rels><?xml version="1.0" encoding="UTF-8"?>
<Relationships xmlns="http://schemas.openxmlformats.org/package/2006/relationships"><Relationship Id="rId1" Type="http://schemas.openxmlformats.org/officeDocument/2006/relationships/image" Target="../media/image101.png"/><Relationship Id="rId2" Type="http://schemas.openxmlformats.org/officeDocument/2006/relationships/slideLayout" Target="../slideLayouts/slideLayout25.xml"/>
</Relationships>
</file>

<file path=ppt/slides/_rels/slide112.xml.rels><?xml version="1.0" encoding="UTF-8"?>
<Relationships xmlns="http://schemas.openxmlformats.org/package/2006/relationships"><Relationship Id="rId1" Type="http://schemas.openxmlformats.org/officeDocument/2006/relationships/image" Target="../media/image102.png"/><Relationship Id="rId2" Type="http://schemas.openxmlformats.org/officeDocument/2006/relationships/image" Target="../media/image103.png"/><Relationship Id="rId3" Type="http://schemas.openxmlformats.org/officeDocument/2006/relationships/image" Target="../media/image104.png"/><Relationship Id="rId4" Type="http://schemas.openxmlformats.org/officeDocument/2006/relationships/image" Target="../media/image105.png"/><Relationship Id="rId5" Type="http://schemas.openxmlformats.org/officeDocument/2006/relationships/slideLayout" Target="../slideLayouts/slideLayout25.xml"/>
</Relationships>
</file>

<file path=ppt/slides/_rels/slide113.xml.rels><?xml version="1.0" encoding="UTF-8"?>
<Relationships xmlns="http://schemas.openxmlformats.org/package/2006/relationships"><Relationship Id="rId1" Type="http://schemas.openxmlformats.org/officeDocument/2006/relationships/image" Target="../media/image106.png"/><Relationship Id="rId2" Type="http://schemas.openxmlformats.org/officeDocument/2006/relationships/slideLayout" Target="../slideLayouts/slideLayout25.xml"/>
</Relationships>
</file>

<file path=ppt/slides/_rels/slide114.xml.rels><?xml version="1.0" encoding="UTF-8"?>
<Relationships xmlns="http://schemas.openxmlformats.org/package/2006/relationships"><Relationship Id="rId1" Type="http://schemas.openxmlformats.org/officeDocument/2006/relationships/image" Target="../media/image107.png"/><Relationship Id="rId2" Type="http://schemas.openxmlformats.org/officeDocument/2006/relationships/slideLayout" Target="../slideLayouts/slideLayout25.xml"/>
</Relationships>
</file>

<file path=ppt/slides/_rels/slide115.xml.rels><?xml version="1.0" encoding="UTF-8"?>
<Relationships xmlns="http://schemas.openxmlformats.org/package/2006/relationships"><Relationship Id="rId1" Type="http://schemas.openxmlformats.org/officeDocument/2006/relationships/image" Target="../media/image108.png"/><Relationship Id="rId2" Type="http://schemas.openxmlformats.org/officeDocument/2006/relationships/image" Target="../media/image109.png"/><Relationship Id="rId3" Type="http://schemas.openxmlformats.org/officeDocument/2006/relationships/image" Target="../media/image110.png"/><Relationship Id="rId4" Type="http://schemas.openxmlformats.org/officeDocument/2006/relationships/slideLayout" Target="../slideLayouts/slideLayout25.xml"/>
</Relationships>
</file>

<file path=ppt/slides/_rels/slide116.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117.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118.xml.rels><?xml version="1.0" encoding="UTF-8"?>
<Relationships xmlns="http://schemas.openxmlformats.org/package/2006/relationships"><Relationship Id="rId1" Type="http://schemas.openxmlformats.org/officeDocument/2006/relationships/image" Target="../media/image111.png"/><Relationship Id="rId2" Type="http://schemas.openxmlformats.org/officeDocument/2006/relationships/slideLayout" Target="../slideLayouts/slideLayout25.xml"/>
</Relationships>
</file>

<file path=ppt/slides/_rels/slide119.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12.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120.xml.rels><?xml version="1.0" encoding="UTF-8"?>
<Relationships xmlns="http://schemas.openxmlformats.org/package/2006/relationships"><Relationship Id="rId1" Type="http://schemas.openxmlformats.org/officeDocument/2006/relationships/image" Target="../media/image112.png"/><Relationship Id="rId2" Type="http://schemas.openxmlformats.org/officeDocument/2006/relationships/slideLayout" Target="../slideLayouts/slideLayout25.xml"/>
</Relationships>
</file>

<file path=ppt/slides/_rels/slide121.xml.rels><?xml version="1.0" encoding="UTF-8"?>
<Relationships xmlns="http://schemas.openxmlformats.org/package/2006/relationships"><Relationship Id="rId1" Type="http://schemas.openxmlformats.org/officeDocument/2006/relationships/image" Target="../media/image113.png"/><Relationship Id="rId2" Type="http://schemas.openxmlformats.org/officeDocument/2006/relationships/slideLayout" Target="../slideLayouts/slideLayout25.xml"/>
</Relationships>
</file>

<file path=ppt/slides/_rels/slide122.xml.rels><?xml version="1.0" encoding="UTF-8"?>
<Relationships xmlns="http://schemas.openxmlformats.org/package/2006/relationships"><Relationship Id="rId1" Type="http://schemas.openxmlformats.org/officeDocument/2006/relationships/image" Target="../media/image114.png"/><Relationship Id="rId2" Type="http://schemas.openxmlformats.org/officeDocument/2006/relationships/slideLayout" Target="../slideLayouts/slideLayout25.xml"/>
</Relationships>
</file>

<file path=ppt/slides/_rels/slide123.xml.rels><?xml version="1.0" encoding="UTF-8"?>
<Relationships xmlns="http://schemas.openxmlformats.org/package/2006/relationships"><Relationship Id="rId1" Type="http://schemas.openxmlformats.org/officeDocument/2006/relationships/image" Target="../media/image115.png"/><Relationship Id="rId2" Type="http://schemas.openxmlformats.org/officeDocument/2006/relationships/slideLayout" Target="../slideLayouts/slideLayout25.xml"/>
</Relationships>
</file>

<file path=ppt/slides/_rels/slide124.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125.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126.xml.rels><?xml version="1.0" encoding="UTF-8"?>
<Relationships xmlns="http://schemas.openxmlformats.org/package/2006/relationships"><Relationship Id="rId1" Type="http://schemas.openxmlformats.org/officeDocument/2006/relationships/image" Target="../media/image116.png"/><Relationship Id="rId2" Type="http://schemas.openxmlformats.org/officeDocument/2006/relationships/slideLayout" Target="../slideLayouts/slideLayout25.xml"/>
</Relationships>
</file>

<file path=ppt/slides/_rels/slide127.xml.rels><?xml version="1.0" encoding="UTF-8"?>
<Relationships xmlns="http://schemas.openxmlformats.org/package/2006/relationships"><Relationship Id="rId1" Type="http://schemas.openxmlformats.org/officeDocument/2006/relationships/image" Target="../media/image117.png"/><Relationship Id="rId2" Type="http://schemas.openxmlformats.org/officeDocument/2006/relationships/slideLayout" Target="../slideLayouts/slideLayout25.xml"/>
</Relationships>
</file>

<file path=ppt/slides/_rels/slide128.xml.rels><?xml version="1.0" encoding="UTF-8"?>
<Relationships xmlns="http://schemas.openxmlformats.org/package/2006/relationships"><Relationship Id="rId1" Type="http://schemas.openxmlformats.org/officeDocument/2006/relationships/image" Target="../media/image118.png"/><Relationship Id="rId2" Type="http://schemas.openxmlformats.org/officeDocument/2006/relationships/slideLayout" Target="../slideLayouts/slideLayout25.xml"/>
</Relationships>
</file>

<file path=ppt/slides/_rels/slide129.xml.rels><?xml version="1.0" encoding="UTF-8"?>
<Relationships xmlns="http://schemas.openxmlformats.org/package/2006/relationships"><Relationship Id="rId1" Type="http://schemas.openxmlformats.org/officeDocument/2006/relationships/image" Target="../media/image119.png"/><Relationship Id="rId2" Type="http://schemas.openxmlformats.org/officeDocument/2006/relationships/slideLayout" Target="../slideLayouts/slideLayout25.xml"/>
</Relationships>
</file>

<file path=ppt/slides/_rels/slide13.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130.xml.rels><?xml version="1.0" encoding="UTF-8"?>
<Relationships xmlns="http://schemas.openxmlformats.org/package/2006/relationships"><Relationship Id="rId1" Type="http://schemas.openxmlformats.org/officeDocument/2006/relationships/image" Target="../media/image120.png"/><Relationship Id="rId2" Type="http://schemas.openxmlformats.org/officeDocument/2006/relationships/image" Target="../media/image121.png"/><Relationship Id="rId3" Type="http://schemas.openxmlformats.org/officeDocument/2006/relationships/image" Target="../media/image122.png"/><Relationship Id="rId4" Type="http://schemas.openxmlformats.org/officeDocument/2006/relationships/slideLayout" Target="../slideLayouts/slideLayout25.xml"/>
</Relationships>
</file>

<file path=ppt/slides/_rels/slide131.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132.xml.rels><?xml version="1.0" encoding="UTF-8"?>
<Relationships xmlns="http://schemas.openxmlformats.org/package/2006/relationships"><Relationship Id="rId1" Type="http://schemas.openxmlformats.org/officeDocument/2006/relationships/image" Target="../media/image123.png"/><Relationship Id="rId2" Type="http://schemas.openxmlformats.org/officeDocument/2006/relationships/image" Target="../media/image124.jpeg"/><Relationship Id="rId3" Type="http://schemas.openxmlformats.org/officeDocument/2006/relationships/slideLayout" Target="../slideLayouts/slideLayout25.xml"/>
</Relationships>
</file>

<file path=ppt/slides/_rels/slide133.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134.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135.xml.rels><?xml version="1.0" encoding="UTF-8"?>
<Relationships xmlns="http://schemas.openxmlformats.org/package/2006/relationships"><Relationship Id="rId1" Type="http://schemas.openxmlformats.org/officeDocument/2006/relationships/image" Target="../media/image125.png"/><Relationship Id="rId2" Type="http://schemas.openxmlformats.org/officeDocument/2006/relationships/slideLayout" Target="../slideLayouts/slideLayout25.xml"/>
</Relationships>
</file>

<file path=ppt/slides/_rels/slide136.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137.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138.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139.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14.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140.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141.xml.rels><?xml version="1.0" encoding="UTF-8"?>
<Relationships xmlns="http://schemas.openxmlformats.org/package/2006/relationships"><Relationship Id="rId1" Type="http://schemas.openxmlformats.org/officeDocument/2006/relationships/image" Target="../media/image126.png"/><Relationship Id="rId2" Type="http://schemas.openxmlformats.org/officeDocument/2006/relationships/slideLayout" Target="../slideLayouts/slideLayout25.xml"/>
</Relationships>
</file>

<file path=ppt/slides/_rels/slide142.xml.rels><?xml version="1.0" encoding="UTF-8"?>
<Relationships xmlns="http://schemas.openxmlformats.org/package/2006/relationships"><Relationship Id="rId1" Type="http://schemas.openxmlformats.org/officeDocument/2006/relationships/image" Target="../media/image127.png"/><Relationship Id="rId2" Type="http://schemas.openxmlformats.org/officeDocument/2006/relationships/slideLayout" Target="../slideLayouts/slideLayout25.xml"/>
</Relationships>
</file>

<file path=ppt/slides/_rels/slide143.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144.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145.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146.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15.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16.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25.xml"/>
</Relationships>
</file>

<file path=ppt/slides/_rels/slide17.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18.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19.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2.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21.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22.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23.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24.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25.xml"/>
</Relationships>
</file>

<file path=ppt/slides/_rels/slide25.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image" Target="../media/image7.png"/><Relationship Id="rId3" Type="http://schemas.openxmlformats.org/officeDocument/2006/relationships/slideLayout" Target="../slideLayouts/slideLayout25.xml"/>
</Relationships>
</file>

<file path=ppt/slides/_rels/slide26.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25.xml"/>
</Relationships>
</file>

<file path=ppt/slides/_rels/slide27.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image" Target="../media/image10.png"/><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slideLayout" Target="../slideLayouts/slideLayout25.xml"/>
</Relationships>
</file>

<file path=ppt/slides/_rels/slide28.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25.xml"/>
</Relationships>
</file>

<file path=ppt/slides/_rels/slide29.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slideLayout" Target="../slideLayouts/slideLayout25.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30.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slideLayout" Target="../slideLayouts/slideLayout25.xml"/>
</Relationships>
</file>

<file path=ppt/slides/_rels/slide31.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slideLayout" Target="../slideLayouts/slideLayout25.xml"/>
</Relationships>
</file>

<file path=ppt/slides/_rels/slide32.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slideLayout" Target="../slideLayouts/slideLayout25.xml"/>
</Relationships>
</file>

<file path=ppt/slides/_rels/slide33.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image" Target="../media/image19.png"/><Relationship Id="rId3" Type="http://schemas.openxmlformats.org/officeDocument/2006/relationships/image" Target="../media/image20.png"/><Relationship Id="rId4" Type="http://schemas.openxmlformats.org/officeDocument/2006/relationships/image" Target="../media/image21.png"/><Relationship Id="rId5" Type="http://schemas.openxmlformats.org/officeDocument/2006/relationships/image" Target="../media/image22.png"/><Relationship Id="rId6" Type="http://schemas.openxmlformats.org/officeDocument/2006/relationships/image" Target="../media/image23.png"/><Relationship Id="rId7" Type="http://schemas.openxmlformats.org/officeDocument/2006/relationships/image" Target="../media/image24.png"/><Relationship Id="rId8" Type="http://schemas.openxmlformats.org/officeDocument/2006/relationships/image" Target="../media/image25.png"/><Relationship Id="rId9" Type="http://schemas.openxmlformats.org/officeDocument/2006/relationships/slideLayout" Target="../slideLayouts/slideLayout25.xml"/>
</Relationships>
</file>

<file path=ppt/slides/_rels/slide34.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35.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image" Target="../media/image27.png"/><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slideLayout" Target="../slideLayouts/slideLayout25.xml"/>
</Relationships>
</file>

<file path=ppt/slides/_rels/slide36.xml.rels><?xml version="1.0" encoding="UTF-8"?>
<Relationships xmlns="http://schemas.openxmlformats.org/package/2006/relationships"><Relationship Id="rId1" Type="http://schemas.openxmlformats.org/officeDocument/2006/relationships/image" Target="../media/image30.png"/><Relationship Id="rId2" Type="http://schemas.openxmlformats.org/officeDocument/2006/relationships/slideLayout" Target="../slideLayouts/slideLayout25.xml"/>
</Relationships>
</file>

<file path=ppt/slides/_rels/slide37.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38.xml.rels><?xml version="1.0" encoding="UTF-8"?>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25.xml"/>
</Relationships>
</file>

<file path=ppt/slides/_rels/slide39.xml.rels><?xml version="1.0" encoding="UTF-8"?>
<Relationships xmlns="http://schemas.openxmlformats.org/package/2006/relationships"><Relationship Id="rId1" Type="http://schemas.openxmlformats.org/officeDocument/2006/relationships/image" Target="../media/image32.png"/><Relationship Id="rId2" Type="http://schemas.openxmlformats.org/officeDocument/2006/relationships/image" Target="../media/image33.png"/><Relationship Id="rId3" Type="http://schemas.openxmlformats.org/officeDocument/2006/relationships/image" Target="../media/image34.png"/><Relationship Id="rId4" Type="http://schemas.openxmlformats.org/officeDocument/2006/relationships/slideLayout" Target="../slideLayouts/slideLayout25.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40.xml.rels><?xml version="1.0" encoding="UTF-8"?>
<Relationships xmlns="http://schemas.openxmlformats.org/package/2006/relationships"><Relationship Id="rId1" Type="http://schemas.openxmlformats.org/officeDocument/2006/relationships/image" Target="../media/image35.png"/><Relationship Id="rId2" Type="http://schemas.openxmlformats.org/officeDocument/2006/relationships/image" Target="../media/image36.png"/><Relationship Id="rId3" Type="http://schemas.openxmlformats.org/officeDocument/2006/relationships/slideLayout" Target="../slideLayouts/slideLayout25.xml"/>
</Relationships>
</file>

<file path=ppt/slides/_rels/slide41.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42.xml.rels><?xml version="1.0" encoding="UTF-8"?>
<Relationships xmlns="http://schemas.openxmlformats.org/package/2006/relationships"><Relationship Id="rId1" Type="http://schemas.openxmlformats.org/officeDocument/2006/relationships/image" Target="../media/image37.png"/><Relationship Id="rId2" Type="http://schemas.openxmlformats.org/officeDocument/2006/relationships/image" Target="../media/image38.png"/><Relationship Id="rId3" Type="http://schemas.openxmlformats.org/officeDocument/2006/relationships/slideLayout" Target="../slideLayouts/slideLayout25.xml"/>
</Relationships>
</file>

<file path=ppt/slides/_rels/slide43.xml.rels><?xml version="1.0" encoding="UTF-8"?>
<Relationships xmlns="http://schemas.openxmlformats.org/package/2006/relationships"><Relationship Id="rId1" Type="http://schemas.openxmlformats.org/officeDocument/2006/relationships/image" Target="../media/image39.png"/><Relationship Id="rId2" Type="http://schemas.openxmlformats.org/officeDocument/2006/relationships/image" Target="../media/image40.png"/><Relationship Id="rId3" Type="http://schemas.openxmlformats.org/officeDocument/2006/relationships/slideLayout" Target="../slideLayouts/slideLayout25.xml"/>
</Relationships>
</file>

<file path=ppt/slides/_rels/slide44.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45.xml.rels><?xml version="1.0" encoding="UTF-8"?>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slideLayout" Target="../slideLayouts/slideLayout25.xml"/>
</Relationships>
</file>

<file path=ppt/slides/_rels/slide46.xml.rels><?xml version="1.0" encoding="UTF-8"?>
<Relationships xmlns="http://schemas.openxmlformats.org/package/2006/relationships"><Relationship Id="rId1" Type="http://schemas.openxmlformats.org/officeDocument/2006/relationships/image" Target="../media/image43.png"/><Relationship Id="rId2" Type="http://schemas.openxmlformats.org/officeDocument/2006/relationships/image" Target="../media/image44.png"/><Relationship Id="rId3" Type="http://schemas.openxmlformats.org/officeDocument/2006/relationships/slideLayout" Target="../slideLayouts/slideLayout25.xml"/>
</Relationships>
</file>

<file path=ppt/slides/_rels/slide47.xml.rels><?xml version="1.0" encoding="UTF-8"?>
<Relationships xmlns="http://schemas.openxmlformats.org/package/2006/relationships"><Relationship Id="rId1" Type="http://schemas.openxmlformats.org/officeDocument/2006/relationships/image" Target="../media/image45.png"/><Relationship Id="rId2" Type="http://schemas.openxmlformats.org/officeDocument/2006/relationships/image" Target="../media/image46.png"/><Relationship Id="rId3" Type="http://schemas.openxmlformats.org/officeDocument/2006/relationships/slideLayout" Target="../slideLayouts/slideLayout25.xml"/>
</Relationships>
</file>

<file path=ppt/slides/_rels/slide48.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49.xml.rels><?xml version="1.0" encoding="UTF-8"?>
<Relationships xmlns="http://schemas.openxmlformats.org/package/2006/relationships"><Relationship Id="rId1" Type="http://schemas.openxmlformats.org/officeDocument/2006/relationships/image" Target="../media/image47.png"/><Relationship Id="rId2" Type="http://schemas.openxmlformats.org/officeDocument/2006/relationships/image" Target="../media/image48.png"/><Relationship Id="rId3" Type="http://schemas.openxmlformats.org/officeDocument/2006/relationships/slideLayout" Target="../slideLayouts/slideLayout25.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50.xml.rels><?xml version="1.0" encoding="UTF-8"?>
<Relationships xmlns="http://schemas.openxmlformats.org/package/2006/relationships"><Relationship Id="rId1" Type="http://schemas.openxmlformats.org/officeDocument/2006/relationships/image" Target="../media/image49.png"/><Relationship Id="rId2" Type="http://schemas.openxmlformats.org/officeDocument/2006/relationships/slideLayout" Target="../slideLayouts/slideLayout25.xml"/>
</Relationships>
</file>

<file path=ppt/slides/_rels/slide51.xml.rels><?xml version="1.0" encoding="UTF-8"?>
<Relationships xmlns="http://schemas.openxmlformats.org/package/2006/relationships"><Relationship Id="rId1" Type="http://schemas.openxmlformats.org/officeDocument/2006/relationships/image" Target="../media/image50.png"/><Relationship Id="rId2" Type="http://schemas.openxmlformats.org/officeDocument/2006/relationships/slideLayout" Target="../slideLayouts/slideLayout25.xml"/>
</Relationships>
</file>

<file path=ppt/slides/_rels/slide52.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53.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54.xml.rels><?xml version="1.0" encoding="UTF-8"?>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25.xml"/>
</Relationships>
</file>

<file path=ppt/slides/_rels/slide55.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56.xml.rels><?xml version="1.0" encoding="UTF-8"?>
<Relationships xmlns="http://schemas.openxmlformats.org/package/2006/relationships"><Relationship Id="rId1" Type="http://schemas.openxmlformats.org/officeDocument/2006/relationships/image" Target="../media/image52.png"/><Relationship Id="rId2" Type="http://schemas.openxmlformats.org/officeDocument/2006/relationships/slideLayout" Target="../slideLayouts/slideLayout25.xml"/>
</Relationships>
</file>

<file path=ppt/slides/_rels/slide57.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58.xml.rels><?xml version="1.0" encoding="UTF-8"?>
<Relationships xmlns="http://schemas.openxmlformats.org/package/2006/relationships"><Relationship Id="rId1" Type="http://schemas.openxmlformats.org/officeDocument/2006/relationships/image" Target="../media/image53.png"/><Relationship Id="rId2" Type="http://schemas.openxmlformats.org/officeDocument/2006/relationships/slideLayout" Target="../slideLayouts/slideLayout25.xml"/>
</Relationships>
</file>

<file path=ppt/slides/_rels/slide59.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60.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61.xml.rels><?xml version="1.0" encoding="UTF-8"?>
<Relationships xmlns="http://schemas.openxmlformats.org/package/2006/relationships"><Relationship Id="rId1" Type="http://schemas.openxmlformats.org/officeDocument/2006/relationships/image" Target="../media/image54.png"/><Relationship Id="rId2" Type="http://schemas.openxmlformats.org/officeDocument/2006/relationships/slideLayout" Target="../slideLayouts/slideLayout25.xml"/>
</Relationships>
</file>

<file path=ppt/slides/_rels/slide62.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63.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64.xml.rels><?xml version="1.0" encoding="UTF-8"?>
<Relationships xmlns="http://schemas.openxmlformats.org/package/2006/relationships"><Relationship Id="rId1" Type="http://schemas.openxmlformats.org/officeDocument/2006/relationships/image" Target="../media/image55.png"/><Relationship Id="rId2" Type="http://schemas.openxmlformats.org/officeDocument/2006/relationships/slideLayout" Target="../slideLayouts/slideLayout25.xml"/>
</Relationships>
</file>

<file path=ppt/slides/_rels/slide65.xml.rels><?xml version="1.0" encoding="UTF-8"?>
<Relationships xmlns="http://schemas.openxmlformats.org/package/2006/relationships"><Relationship Id="rId1" Type="http://schemas.openxmlformats.org/officeDocument/2006/relationships/image" Target="../media/image56.png"/><Relationship Id="rId2" Type="http://schemas.openxmlformats.org/officeDocument/2006/relationships/image" Target="../media/image57.png"/><Relationship Id="rId3" Type="http://schemas.openxmlformats.org/officeDocument/2006/relationships/slideLayout" Target="../slideLayouts/slideLayout25.xml"/>
</Relationships>
</file>

<file path=ppt/slides/_rels/slide66.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67.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68.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69.xml.rels><?xml version="1.0" encoding="UTF-8"?>
<Relationships xmlns="http://schemas.openxmlformats.org/package/2006/relationships"><Relationship Id="rId1" Type="http://schemas.openxmlformats.org/officeDocument/2006/relationships/image" Target="../media/image58.png"/><Relationship Id="rId2" Type="http://schemas.openxmlformats.org/officeDocument/2006/relationships/slideLayout" Target="../slideLayouts/slideLayout25.xml"/>
</Relationships>
</file>

<file path=ppt/slides/_rels/slide7.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image" Target="../media/image3.png"/><Relationship Id="rId3" Type="http://schemas.openxmlformats.org/officeDocument/2006/relationships/slideLayout" Target="../slideLayouts/slideLayout25.xml"/>
</Relationships>
</file>

<file path=ppt/slides/_rels/slide70.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71.xml.rels><?xml version="1.0" encoding="UTF-8"?>
<Relationships xmlns="http://schemas.openxmlformats.org/package/2006/relationships"><Relationship Id="rId1" Type="http://schemas.openxmlformats.org/officeDocument/2006/relationships/image" Target="../media/image59.png"/><Relationship Id="rId2" Type="http://schemas.openxmlformats.org/officeDocument/2006/relationships/image" Target="../media/image60.png"/><Relationship Id="rId3" Type="http://schemas.openxmlformats.org/officeDocument/2006/relationships/slideLayout" Target="../slideLayouts/slideLayout25.xml"/>
</Relationships>
</file>

<file path=ppt/slides/_rels/slide72.xml.rels><?xml version="1.0" encoding="UTF-8"?>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slideLayout" Target="../slideLayouts/slideLayout25.xml"/>
</Relationships>
</file>

<file path=ppt/slides/_rels/slide73.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74.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75.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76.xml.rels><?xml version="1.0" encoding="UTF-8"?>
<Relationships xmlns="http://schemas.openxmlformats.org/package/2006/relationships"><Relationship Id="rId1" Type="http://schemas.openxmlformats.org/officeDocument/2006/relationships/image" Target="../media/image63.png"/><Relationship Id="rId2" Type="http://schemas.openxmlformats.org/officeDocument/2006/relationships/slideLayout" Target="../slideLayouts/slideLayout25.xml"/>
</Relationships>
</file>

<file path=ppt/slides/_rels/slide77.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78.xml.rels><?xml version="1.0" encoding="UTF-8"?>
<Relationships xmlns="http://schemas.openxmlformats.org/package/2006/relationships"><Relationship Id="rId1" Type="http://schemas.openxmlformats.org/officeDocument/2006/relationships/image" Target="../media/image64.png"/><Relationship Id="rId2" Type="http://schemas.openxmlformats.org/officeDocument/2006/relationships/image" Target="../media/image65.png"/><Relationship Id="rId3" Type="http://schemas.openxmlformats.org/officeDocument/2006/relationships/slideLayout" Target="../slideLayouts/slideLayout25.xml"/>
</Relationships>
</file>

<file path=ppt/slides/_rels/slide79.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80.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81.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82.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83.xml.rels><?xml version="1.0" encoding="UTF-8"?>
<Relationships xmlns="http://schemas.openxmlformats.org/package/2006/relationships"><Relationship Id="rId1" Type="http://schemas.openxmlformats.org/officeDocument/2006/relationships/image" Target="../media/image66.png"/><Relationship Id="rId2" Type="http://schemas.openxmlformats.org/officeDocument/2006/relationships/slideLayout" Target="../slideLayouts/slideLayout25.xml"/>
</Relationships>
</file>

<file path=ppt/slides/_rels/slide84.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85.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86.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87.xml.rels><?xml version="1.0" encoding="UTF-8"?>
<Relationships xmlns="http://schemas.openxmlformats.org/package/2006/relationships"><Relationship Id="rId1" Type="http://schemas.openxmlformats.org/officeDocument/2006/relationships/image" Target="../media/image67.png"/><Relationship Id="rId2" Type="http://schemas.openxmlformats.org/officeDocument/2006/relationships/image" Target="../media/image68.png"/><Relationship Id="rId3" Type="http://schemas.openxmlformats.org/officeDocument/2006/relationships/slideLayout" Target="../slideLayouts/slideLayout25.xml"/>
</Relationships>
</file>

<file path=ppt/slides/_rels/slide88.xml.rels><?xml version="1.0" encoding="UTF-8"?>
<Relationships xmlns="http://schemas.openxmlformats.org/package/2006/relationships"><Relationship Id="rId1" Type="http://schemas.openxmlformats.org/officeDocument/2006/relationships/image" Target="../media/image69.png"/><Relationship Id="rId2" Type="http://schemas.openxmlformats.org/officeDocument/2006/relationships/slideLayout" Target="../slideLayouts/slideLayout25.xml"/>
</Relationships>
</file>

<file path=ppt/slides/_rels/slide89.xml.rels><?xml version="1.0" encoding="UTF-8"?>
<Relationships xmlns="http://schemas.openxmlformats.org/package/2006/relationships"><Relationship Id="rId1" Type="http://schemas.openxmlformats.org/officeDocument/2006/relationships/image" Target="../media/image70.png"/><Relationship Id="rId2" Type="http://schemas.openxmlformats.org/officeDocument/2006/relationships/image" Target="../media/image71.png"/><Relationship Id="rId3" Type="http://schemas.openxmlformats.org/officeDocument/2006/relationships/image" Target="../media/image72.png"/><Relationship Id="rId4" Type="http://schemas.openxmlformats.org/officeDocument/2006/relationships/slideLayout" Target="../slideLayouts/slideLayout25.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90.xml.rels><?xml version="1.0" encoding="UTF-8"?>
<Relationships xmlns="http://schemas.openxmlformats.org/package/2006/relationships"><Relationship Id="rId1" Type="http://schemas.openxmlformats.org/officeDocument/2006/relationships/image" Target="../media/image73.png"/><Relationship Id="rId2" Type="http://schemas.openxmlformats.org/officeDocument/2006/relationships/image" Target="../media/image74.png"/><Relationship Id="rId3" Type="http://schemas.openxmlformats.org/officeDocument/2006/relationships/image" Target="../media/image75.png"/><Relationship Id="rId4" Type="http://schemas.openxmlformats.org/officeDocument/2006/relationships/slideLayout" Target="../slideLayouts/slideLayout25.xml"/>
</Relationships>
</file>

<file path=ppt/slides/_rels/slide91.xml.rels><?xml version="1.0" encoding="UTF-8"?>
<Relationships xmlns="http://schemas.openxmlformats.org/package/2006/relationships"><Relationship Id="rId1" Type="http://schemas.openxmlformats.org/officeDocument/2006/relationships/image" Target="../media/image76.png"/><Relationship Id="rId2" Type="http://schemas.openxmlformats.org/officeDocument/2006/relationships/image" Target="../media/image77.png"/><Relationship Id="rId3" Type="http://schemas.openxmlformats.org/officeDocument/2006/relationships/image" Target="../media/image78.png"/><Relationship Id="rId4" Type="http://schemas.openxmlformats.org/officeDocument/2006/relationships/image" Target="../media/image79.png"/><Relationship Id="rId5" Type="http://schemas.openxmlformats.org/officeDocument/2006/relationships/slideLayout" Target="../slideLayouts/slideLayout25.xml"/>
</Relationships>
</file>

<file path=ppt/slides/_rels/slide92.xml.rels><?xml version="1.0" encoding="UTF-8"?>
<Relationships xmlns="http://schemas.openxmlformats.org/package/2006/relationships"><Relationship Id="rId1" Type="http://schemas.openxmlformats.org/officeDocument/2006/relationships/image" Target="../media/image80.png"/><Relationship Id="rId2" Type="http://schemas.openxmlformats.org/officeDocument/2006/relationships/image" Target="../media/image81.png"/><Relationship Id="rId3" Type="http://schemas.openxmlformats.org/officeDocument/2006/relationships/image" Target="../media/image82.png"/><Relationship Id="rId4" Type="http://schemas.openxmlformats.org/officeDocument/2006/relationships/slideLayout" Target="../slideLayouts/slideLayout25.xml"/>
</Relationships>
</file>

<file path=ppt/slides/_rels/slide93.xml.rels><?xml version="1.0" encoding="UTF-8"?>
<Relationships xmlns="http://schemas.openxmlformats.org/package/2006/relationships"><Relationship Id="rId1" Type="http://schemas.openxmlformats.org/officeDocument/2006/relationships/image" Target="../media/image83.png"/><Relationship Id="rId2" Type="http://schemas.openxmlformats.org/officeDocument/2006/relationships/image" Target="../media/image84.png"/><Relationship Id="rId3" Type="http://schemas.openxmlformats.org/officeDocument/2006/relationships/image" Target="../media/image85.png"/><Relationship Id="rId4" Type="http://schemas.openxmlformats.org/officeDocument/2006/relationships/slideLayout" Target="../slideLayouts/slideLayout25.xml"/>
</Relationships>
</file>

<file path=ppt/slides/_rels/slide94.xml.rels><?xml version="1.0" encoding="UTF-8"?>
<Relationships xmlns="http://schemas.openxmlformats.org/package/2006/relationships"><Relationship Id="rId1" Type="http://schemas.openxmlformats.org/officeDocument/2006/relationships/image" Target="../media/image86.png"/><Relationship Id="rId2" Type="http://schemas.openxmlformats.org/officeDocument/2006/relationships/image" Target="../media/image87.png"/><Relationship Id="rId3" Type="http://schemas.openxmlformats.org/officeDocument/2006/relationships/slideLayout" Target="../slideLayouts/slideLayout25.xml"/>
</Relationships>
</file>

<file path=ppt/slides/_rels/slide95.xml.rels><?xml version="1.0" encoding="UTF-8"?>
<Relationships xmlns="http://schemas.openxmlformats.org/package/2006/relationships"><Relationship Id="rId1" Type="http://schemas.openxmlformats.org/officeDocument/2006/relationships/image" Target="../media/image88.png"/><Relationship Id="rId2" Type="http://schemas.openxmlformats.org/officeDocument/2006/relationships/slideLayout" Target="../slideLayouts/slideLayout25.xml"/>
</Relationships>
</file>

<file path=ppt/slides/_rels/slide96.xml.rels><?xml version="1.0" encoding="UTF-8"?>
<Relationships xmlns="http://schemas.openxmlformats.org/package/2006/relationships"><Relationship Id="rId1" Type="http://schemas.openxmlformats.org/officeDocument/2006/relationships/image" Target="../media/image89.png"/><Relationship Id="rId2" Type="http://schemas.openxmlformats.org/officeDocument/2006/relationships/slideLayout" Target="../slideLayouts/slideLayout25.xml"/>
</Relationships>
</file>

<file path=ppt/slides/_rels/slide97.xml.rels><?xml version="1.0" encoding="UTF-8"?>
<Relationships xmlns="http://schemas.openxmlformats.org/package/2006/relationships"><Relationship Id="rId1" Type="http://schemas.openxmlformats.org/officeDocument/2006/relationships/image" Target="../media/image90.png"/><Relationship Id="rId2" Type="http://schemas.openxmlformats.org/officeDocument/2006/relationships/slideLayout" Target="../slideLayouts/slideLayout25.xml"/>
</Relationships>
</file>

<file path=ppt/slides/_rels/slide98.xml.rels><?xml version="1.0" encoding="UTF-8"?>
<Relationships xmlns="http://schemas.openxmlformats.org/package/2006/relationships"><Relationship Id="rId1" Type="http://schemas.openxmlformats.org/officeDocument/2006/relationships/image" Target="../media/image91.png"/><Relationship Id="rId2" Type="http://schemas.openxmlformats.org/officeDocument/2006/relationships/slideLayout" Target="../slideLayouts/slideLayout25.xml"/>
</Relationships>
</file>

<file path=ppt/slides/_rels/slide99.xml.rels><?xml version="1.0" encoding="UTF-8"?>
<Relationships xmlns="http://schemas.openxmlformats.org/package/2006/relationships"><Relationship Id="rId1" Type="http://schemas.openxmlformats.org/officeDocument/2006/relationships/image" Target="../media/image92.png"/><Relationship Id="rId2" Type="http://schemas.openxmlformats.org/officeDocument/2006/relationships/slideLayout" Target="../slideLayouts/slideLayout25.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5" name="CustomShape 1"/>
          <p:cNvSpPr/>
          <p:nvPr/>
        </p:nvSpPr>
        <p:spPr>
          <a:xfrm>
            <a:off x="457200" y="2401920"/>
            <a:ext cx="8451720" cy="1463400"/>
          </a:xfrm>
          <a:prstGeom prst="rect">
            <a:avLst/>
          </a:prstGeom>
          <a:noFill/>
          <a:ln>
            <a:noFill/>
          </a:ln>
        </p:spPr>
        <p:style>
          <a:lnRef idx="0"/>
          <a:fillRef idx="0"/>
          <a:effectRef idx="0"/>
          <a:fontRef idx="minor"/>
        </p:style>
        <p:txBody>
          <a:bodyPr lIns="90000" rIns="90000" tIns="45000" bIns="45000" anchor="b">
            <a:normAutofit fontScale="75000"/>
          </a:bodyPr>
          <a:p>
            <a:pPr algn="ctr">
              <a:lnSpc>
                <a:spcPct val="100000"/>
              </a:lnSpc>
            </a:pPr>
            <a:br/>
            <a:r>
              <a:rPr b="1" lang="ru-RU" sz="4400" spc="-1" strike="noStrike">
                <a:solidFill>
                  <a:srgbClr val="ffffff"/>
                </a:solidFill>
                <a:latin typeface="Trebuchet MS"/>
                <a:ea typeface="DejaVu Sans"/>
              </a:rPr>
              <a:t>OpenCV</a:t>
            </a:r>
            <a:br/>
            <a:endParaRPr b="0" lang="ru-RU" sz="4400" spc="-1" strike="noStrike">
              <a:latin typeface="Arial"/>
            </a:endParaRPr>
          </a:p>
        </p:txBody>
      </p:sp>
      <p:sp>
        <p:nvSpPr>
          <p:cNvPr id="216" name="CustomShape 2"/>
          <p:cNvSpPr/>
          <p:nvPr/>
        </p:nvSpPr>
        <p:spPr>
          <a:xfrm>
            <a:off x="467640" y="4509000"/>
            <a:ext cx="4946400" cy="1746000"/>
          </a:xfrm>
          <a:prstGeom prst="rect">
            <a:avLst/>
          </a:prstGeom>
          <a:noFill/>
          <a:ln>
            <a:noFill/>
          </a:ln>
        </p:spPr>
        <p:style>
          <a:lnRef idx="0"/>
          <a:fillRef idx="0"/>
          <a:effectRef idx="0"/>
          <a:fontRef idx="minor"/>
        </p:style>
        <p:txBody>
          <a:bodyPr lIns="90000" rIns="90000" tIns="45000" bIns="45000">
            <a:normAutofit fontScale="91000"/>
          </a:bodyPr>
          <a:p>
            <a:pPr marL="64080" algn="r">
              <a:lnSpc>
                <a:spcPct val="100000"/>
              </a:lnSpc>
              <a:spcBef>
                <a:spcPts val="300"/>
              </a:spcBef>
            </a:pPr>
            <a:r>
              <a:rPr b="1" lang="ru-RU" sz="2400" spc="-1" strike="noStrike">
                <a:solidFill>
                  <a:srgbClr val="292a45"/>
                </a:solidFill>
                <a:latin typeface="Georgia"/>
                <a:ea typeface="DejaVu Sans"/>
              </a:rPr>
              <a:t>Sergey Sinitsa</a:t>
            </a:r>
            <a:endParaRPr b="0" lang="ru-RU" sz="2400" spc="-1" strike="noStrike">
              <a:latin typeface="Arial"/>
            </a:endParaRPr>
          </a:p>
          <a:p>
            <a:pPr marL="64080" algn="r">
              <a:lnSpc>
                <a:spcPct val="100000"/>
              </a:lnSpc>
              <a:spcBef>
                <a:spcPts val="300"/>
              </a:spcBef>
            </a:pPr>
            <a:r>
              <a:rPr b="1" lang="ru-RU" sz="2400" spc="-1" strike="noStrike">
                <a:solidFill>
                  <a:srgbClr val="292a45"/>
                </a:solidFill>
                <a:latin typeface="Georgia"/>
                <a:ea typeface="DejaVu Sans"/>
              </a:rPr>
              <a:t>Department of information technology</a:t>
            </a:r>
            <a:endParaRPr b="0" lang="ru-RU" sz="2400" spc="-1" strike="noStrike">
              <a:latin typeface="Arial"/>
            </a:endParaRPr>
          </a:p>
          <a:p>
            <a:pPr marL="64080" algn="r">
              <a:lnSpc>
                <a:spcPct val="100000"/>
              </a:lnSpc>
              <a:spcBef>
                <a:spcPts val="300"/>
              </a:spcBef>
            </a:pPr>
            <a:r>
              <a:rPr b="1" lang="ru-RU" sz="2400" spc="-1" strike="noStrike">
                <a:solidFill>
                  <a:srgbClr val="292a45"/>
                </a:solidFill>
                <a:latin typeface="Georgia"/>
                <a:ea typeface="DejaVu Sans"/>
              </a:rPr>
              <a:t>K-Lab robotics</a:t>
            </a:r>
            <a:endParaRPr b="0" lang="ru-RU" sz="2400" spc="-1" strike="noStrike">
              <a:latin typeface="Arial"/>
            </a:endParaRPr>
          </a:p>
          <a:p>
            <a:pPr marL="64080" algn="r">
              <a:lnSpc>
                <a:spcPct val="100000"/>
              </a:lnSpc>
              <a:spcBef>
                <a:spcPts val="300"/>
              </a:spcBef>
            </a:pPr>
            <a:endParaRPr b="0" lang="ru-RU" sz="2400" spc="-1" strike="noStrike">
              <a:latin typeface="Arial"/>
            </a:endParaRPr>
          </a:p>
          <a:p>
            <a:pPr marL="64080" algn="r">
              <a:lnSpc>
                <a:spcPct val="100000"/>
              </a:lnSpc>
              <a:spcBef>
                <a:spcPts val="300"/>
              </a:spcBef>
            </a:pPr>
            <a:endParaRPr b="0" lang="ru-RU" sz="2400" spc="-1" strike="noStrike">
              <a:latin typeface="Arial"/>
            </a:endParaRPr>
          </a:p>
          <a:p>
            <a:pPr marL="64080" algn="r">
              <a:lnSpc>
                <a:spcPct val="100000"/>
              </a:lnSpc>
              <a:spcBef>
                <a:spcPts val="300"/>
              </a:spcBef>
            </a:pPr>
            <a:endParaRPr b="0" lang="ru-RU" sz="2400" spc="-1" strike="noStrike">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7" name="CustomShape 1"/>
          <p:cNvSpPr/>
          <p:nvPr/>
        </p:nvSpPr>
        <p:spPr>
          <a:xfrm>
            <a:off x="395640" y="404640"/>
            <a:ext cx="8223840" cy="1060920"/>
          </a:xfrm>
          <a:prstGeom prst="rect">
            <a:avLst/>
          </a:prstGeom>
          <a:noFill/>
          <a:ln>
            <a:noFill/>
          </a:ln>
        </p:spPr>
        <p:style>
          <a:lnRef idx="0"/>
          <a:fillRef idx="0"/>
          <a:effectRef idx="0"/>
          <a:fontRef idx="minor"/>
        </p:style>
        <p:txBody>
          <a:bodyPr lIns="90000" rIns="90000" tIns="45000" bIns="45000" anchor="ctr">
            <a:normAutofit/>
          </a:bodyPr>
          <a:p>
            <a:pPr>
              <a:lnSpc>
                <a:spcPct val="100000"/>
              </a:lnSpc>
            </a:pPr>
            <a:r>
              <a:rPr b="0" i="1" lang="ru-RU" sz="3600" spc="-1" strike="noStrike">
                <a:solidFill>
                  <a:srgbClr val="424456"/>
                </a:solidFill>
                <a:latin typeface="Trebuchet MS"/>
                <a:ea typeface="DejaVu Sans"/>
              </a:rPr>
              <a:t>Detecting Motion</a:t>
            </a:r>
            <a:endParaRPr b="0" lang="ru-RU" sz="3600" spc="-1" strike="noStrike">
              <a:latin typeface="Arial"/>
            </a:endParaRPr>
          </a:p>
        </p:txBody>
      </p:sp>
      <p:sp>
        <p:nvSpPr>
          <p:cNvPr id="238" name="CustomShape 2"/>
          <p:cNvSpPr/>
          <p:nvPr/>
        </p:nvSpPr>
        <p:spPr>
          <a:xfrm>
            <a:off x="292320" y="1296000"/>
            <a:ext cx="7963200" cy="491472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ru-RU" sz="1400" spc="-1" strike="noStrike">
                <a:solidFill>
                  <a:srgbClr val="000000"/>
                </a:solidFill>
                <a:latin typeface="Courier New"/>
                <a:ea typeface="DejaVu Sans"/>
              </a:rPr>
              <a:t>    </a:t>
            </a:r>
            <a:r>
              <a:rPr b="0" lang="ru-RU" sz="1400" spc="-1" strike="noStrike">
                <a:solidFill>
                  <a:srgbClr val="000000"/>
                </a:solidFill>
                <a:latin typeface="Courier New"/>
                <a:ea typeface="DejaVu Sans"/>
              </a:rPr>
              <a:t>avg = None</a:t>
            </a:r>
            <a:endParaRPr b="0" lang="ru-RU" sz="1400" spc="-1" strike="noStrike">
              <a:latin typeface="Arial"/>
            </a:endParaRPr>
          </a:p>
          <a:p>
            <a:pPr>
              <a:lnSpc>
                <a:spcPct val="100000"/>
              </a:lnSpc>
            </a:pPr>
            <a:r>
              <a:rPr b="0" lang="ru-RU" sz="1400" spc="-1" strike="noStrike">
                <a:solidFill>
                  <a:srgbClr val="000000"/>
                </a:solidFill>
                <a:latin typeface="Courier New"/>
                <a:ea typeface="DejaVu Sans"/>
              </a:rPr>
              <a:t>    </a:t>
            </a:r>
            <a:r>
              <a:rPr b="0" lang="ru-RU" sz="1400" spc="-1" strike="noStrike">
                <a:solidFill>
                  <a:srgbClr val="000000"/>
                </a:solidFill>
                <a:latin typeface="Courier New"/>
                <a:ea typeface="DejaVu Sans"/>
              </a:rPr>
              <a:t>...</a:t>
            </a:r>
            <a:endParaRPr b="0" lang="ru-RU" sz="1400" spc="-1" strike="noStrike">
              <a:latin typeface="Arial"/>
            </a:endParaRPr>
          </a:p>
          <a:p>
            <a:pPr>
              <a:lnSpc>
                <a:spcPct val="100000"/>
              </a:lnSpc>
            </a:pPr>
            <a:r>
              <a:rPr b="0" lang="ru-RU" sz="1400" spc="-1" strike="noStrike">
                <a:solidFill>
                  <a:srgbClr val="000000"/>
                </a:solidFill>
                <a:latin typeface="Courier New"/>
                <a:ea typeface="DejaVu Sans"/>
              </a:rPr>
              <a:t>    </a:t>
            </a:r>
            <a:r>
              <a:rPr b="0" lang="ru-RU" sz="1400" spc="-1" strike="noStrike">
                <a:solidFill>
                  <a:srgbClr val="000000"/>
                </a:solidFill>
                <a:latin typeface="Courier New"/>
                <a:ea typeface="DejaVu Sans"/>
              </a:rPr>
              <a:t>while (True):</a:t>
            </a:r>
            <a:endParaRPr b="0" lang="ru-RU" sz="1400" spc="-1" strike="noStrike">
              <a:latin typeface="Arial"/>
            </a:endParaRPr>
          </a:p>
          <a:p>
            <a:pPr>
              <a:lnSpc>
                <a:spcPct val="100000"/>
              </a:lnSpc>
            </a:pPr>
            <a:r>
              <a:rPr b="0" lang="ru-RU" sz="1400" spc="-1" strike="noStrike">
                <a:solidFill>
                  <a:srgbClr val="000000"/>
                </a:solidFill>
                <a:latin typeface="Courier New"/>
                <a:ea typeface="DejaVu Sans"/>
              </a:rPr>
              <a:t>      </a:t>
            </a:r>
            <a:r>
              <a:rPr b="0" lang="ru-RU" sz="1400" spc="-1" strike="noStrike">
                <a:solidFill>
                  <a:srgbClr val="000000"/>
                </a:solidFill>
                <a:latin typeface="Courier New"/>
                <a:ea typeface="DejaVu Sans"/>
              </a:rPr>
              <a:t>gray = cv2.cvtColor(frame, cv2.COLOR_BGR2GRAY)</a:t>
            </a:r>
            <a:endParaRPr b="0" lang="ru-RU" sz="1400" spc="-1" strike="noStrike">
              <a:latin typeface="Arial"/>
            </a:endParaRPr>
          </a:p>
          <a:p>
            <a:pPr>
              <a:lnSpc>
                <a:spcPct val="100000"/>
              </a:lnSpc>
            </a:pPr>
            <a:r>
              <a:rPr b="0" lang="ru-RU" sz="1400" spc="-1" strike="noStrike">
                <a:solidFill>
                  <a:srgbClr val="000000"/>
                </a:solidFill>
                <a:latin typeface="Courier New"/>
                <a:ea typeface="DejaVu Sans"/>
              </a:rPr>
              <a:t>      </a:t>
            </a:r>
            <a:r>
              <a:rPr b="0" lang="ru-RU" sz="1400" spc="-1" strike="noStrike">
                <a:solidFill>
                  <a:srgbClr val="000000"/>
                </a:solidFill>
                <a:latin typeface="Courier New"/>
                <a:ea typeface="DejaVu Sans"/>
              </a:rPr>
              <a:t>gray = cv2.GaussianBlur(gray, (21, 21), 0)</a:t>
            </a:r>
            <a:endParaRPr b="0" lang="ru-RU" sz="1400" spc="-1" strike="noStrike">
              <a:latin typeface="Arial"/>
            </a:endParaRPr>
          </a:p>
          <a:p>
            <a:pPr>
              <a:lnSpc>
                <a:spcPct val="100000"/>
              </a:lnSpc>
            </a:pPr>
            <a:r>
              <a:rPr b="0" lang="ru-RU" sz="1400" spc="-1" strike="noStrike">
                <a:solidFill>
                  <a:srgbClr val="000000"/>
                </a:solidFill>
                <a:latin typeface="Courier New"/>
                <a:ea typeface="DejaVu Sans"/>
              </a:rPr>
              <a:t>      </a:t>
            </a:r>
            <a:r>
              <a:rPr b="0" lang="ru-RU" sz="1400" spc="-1" strike="noStrike">
                <a:solidFill>
                  <a:srgbClr val="000000"/>
                </a:solidFill>
                <a:latin typeface="Courier New"/>
                <a:ea typeface="DejaVu Sans"/>
              </a:rPr>
              <a:t>...</a:t>
            </a:r>
            <a:endParaRPr b="0" lang="ru-RU" sz="1400" spc="-1" strike="noStrike">
              <a:latin typeface="Arial"/>
            </a:endParaRPr>
          </a:p>
          <a:p>
            <a:pPr>
              <a:lnSpc>
                <a:spcPct val="100000"/>
              </a:lnSpc>
            </a:pPr>
            <a:r>
              <a:rPr b="0" lang="ru-RU" sz="1400" spc="-1" strike="noStrike">
                <a:solidFill>
                  <a:srgbClr val="000000"/>
                </a:solidFill>
                <a:latin typeface="Courier New"/>
                <a:ea typeface="DejaVu Sans"/>
              </a:rPr>
              <a:t>      </a:t>
            </a:r>
            <a:r>
              <a:rPr b="0" lang="ru-RU" sz="1400" spc="-1" strike="noStrike">
                <a:solidFill>
                  <a:srgbClr val="000000"/>
                </a:solidFill>
                <a:latin typeface="Courier New"/>
                <a:ea typeface="DejaVu Sans"/>
              </a:rPr>
              <a:t>if avg is None:</a:t>
            </a:r>
            <a:endParaRPr b="0" lang="ru-RU" sz="1400" spc="-1" strike="noStrike">
              <a:latin typeface="Arial"/>
            </a:endParaRPr>
          </a:p>
          <a:p>
            <a:pPr>
              <a:lnSpc>
                <a:spcPct val="100000"/>
              </a:lnSpc>
            </a:pPr>
            <a:r>
              <a:rPr b="0" lang="ru-RU" sz="1400" spc="-1" strike="noStrike">
                <a:solidFill>
                  <a:srgbClr val="000000"/>
                </a:solidFill>
                <a:latin typeface="Courier New"/>
                <a:ea typeface="DejaVu Sans"/>
              </a:rPr>
              <a:t>        </a:t>
            </a:r>
            <a:r>
              <a:rPr b="0" lang="ru-RU" sz="1400" spc="-1" strike="noStrike">
                <a:solidFill>
                  <a:srgbClr val="000000"/>
                </a:solidFill>
                <a:latin typeface="Courier New"/>
                <a:ea typeface="DejaVu Sans"/>
              </a:rPr>
              <a:t>avg = gray.copy().astype("float")</a:t>
            </a:r>
            <a:endParaRPr b="0" lang="ru-RU" sz="1400" spc="-1" strike="noStrike">
              <a:latin typeface="Arial"/>
            </a:endParaRPr>
          </a:p>
          <a:p>
            <a:pPr>
              <a:lnSpc>
                <a:spcPct val="100000"/>
              </a:lnSpc>
            </a:pPr>
            <a:r>
              <a:rPr b="0" lang="ru-RU" sz="1400" spc="-1" strike="noStrike">
                <a:solidFill>
                  <a:srgbClr val="000000"/>
                </a:solidFill>
                <a:latin typeface="Courier New"/>
                <a:ea typeface="DejaVu Sans"/>
              </a:rPr>
              <a:t>        </a:t>
            </a:r>
            <a:r>
              <a:rPr b="0" lang="ru-RU" sz="1400" spc="-1" strike="noStrike">
                <a:solidFill>
                  <a:srgbClr val="000000"/>
                </a:solidFill>
                <a:latin typeface="Courier New"/>
                <a:ea typeface="DejaVu Sans"/>
              </a:rPr>
              <a:t>continue</a:t>
            </a:r>
            <a:endParaRPr b="0" lang="ru-RU" sz="1400" spc="-1" strike="noStrike">
              <a:latin typeface="Arial"/>
            </a:endParaRPr>
          </a:p>
          <a:p>
            <a:pPr>
              <a:lnSpc>
                <a:spcPct val="100000"/>
              </a:lnSpc>
            </a:pPr>
            <a:endParaRPr b="0" lang="ru-RU" sz="1400" spc="-1" strike="noStrike">
              <a:latin typeface="Arial"/>
            </a:endParaRPr>
          </a:p>
          <a:p>
            <a:pPr>
              <a:lnSpc>
                <a:spcPct val="100000"/>
              </a:lnSpc>
            </a:pPr>
            <a:r>
              <a:rPr b="0" lang="ru-RU" sz="1400" spc="-1" strike="noStrike">
                <a:solidFill>
                  <a:srgbClr val="000000"/>
                </a:solidFill>
                <a:latin typeface="Courier New"/>
                <a:ea typeface="DejaVu Sans"/>
              </a:rPr>
              <a:t>      </a:t>
            </a:r>
            <a:r>
              <a:rPr b="0" lang="ru-RU" sz="1400" spc="-1" strike="noStrike">
                <a:solidFill>
                  <a:srgbClr val="000000"/>
                </a:solidFill>
                <a:latin typeface="Courier New"/>
                <a:ea typeface="DejaVu Sans"/>
              </a:rPr>
              <a:t>cv2.accumulateWeighted(gray, avg, 0.5)</a:t>
            </a:r>
            <a:endParaRPr b="0" lang="ru-RU" sz="1400" spc="-1" strike="noStrike">
              <a:latin typeface="Arial"/>
            </a:endParaRPr>
          </a:p>
          <a:p>
            <a:pPr>
              <a:lnSpc>
                <a:spcPct val="100000"/>
              </a:lnSpc>
            </a:pPr>
            <a:r>
              <a:rPr b="0" lang="ru-RU" sz="1400" spc="-1" strike="noStrike">
                <a:solidFill>
                  <a:srgbClr val="000000"/>
                </a:solidFill>
                <a:latin typeface="Courier New"/>
                <a:ea typeface="DejaVu Sans"/>
              </a:rPr>
              <a:t>      </a:t>
            </a:r>
            <a:r>
              <a:rPr b="0" lang="ru-RU" sz="1400" spc="-1" strike="noStrike">
                <a:solidFill>
                  <a:srgbClr val="000000"/>
                </a:solidFill>
                <a:latin typeface="Courier New"/>
                <a:ea typeface="DejaVu Sans"/>
              </a:rPr>
              <a:t>frameDelta = cv2.absdiff(gray, cv2.convertScaleAbs(avg))</a:t>
            </a:r>
            <a:endParaRPr b="0" lang="ru-RU" sz="1400" spc="-1" strike="noStrike">
              <a:latin typeface="Arial"/>
            </a:endParaRPr>
          </a:p>
          <a:p>
            <a:pPr>
              <a:lnSpc>
                <a:spcPct val="100000"/>
              </a:lnSpc>
            </a:pPr>
            <a:endParaRPr b="0" lang="ru-RU" sz="1400" spc="-1" strike="noStrike">
              <a:latin typeface="Arial"/>
            </a:endParaRPr>
          </a:p>
          <a:p>
            <a:pPr>
              <a:lnSpc>
                <a:spcPct val="100000"/>
              </a:lnSpc>
            </a:pPr>
            <a:r>
              <a:rPr b="0" lang="ru-RU" sz="1400" spc="-1" strike="noStrike">
                <a:solidFill>
                  <a:srgbClr val="000000"/>
                </a:solidFill>
                <a:latin typeface="Courier New"/>
                <a:ea typeface="DejaVu Sans"/>
              </a:rPr>
              <a:t>      </a:t>
            </a:r>
            <a:r>
              <a:rPr b="0" lang="ru-RU" sz="1400" spc="-1" strike="noStrike">
                <a:solidFill>
                  <a:srgbClr val="000000"/>
                </a:solidFill>
                <a:latin typeface="Courier New"/>
                <a:ea typeface="DejaVu Sans"/>
              </a:rPr>
              <a:t>thresh = cv2.threshold(frameDelta, delta_thresh, 255,</a:t>
            </a:r>
            <a:endParaRPr b="0" lang="ru-RU" sz="1400" spc="-1" strike="noStrike">
              <a:latin typeface="Arial"/>
            </a:endParaRPr>
          </a:p>
          <a:p>
            <a:pPr>
              <a:lnSpc>
                <a:spcPct val="100000"/>
              </a:lnSpc>
            </a:pPr>
            <a:r>
              <a:rPr b="0" lang="ru-RU" sz="1400" spc="-1" strike="noStrike">
                <a:solidFill>
                  <a:srgbClr val="000000"/>
                </a:solidFill>
                <a:latin typeface="Courier New"/>
                <a:ea typeface="DejaVu Sans"/>
              </a:rPr>
              <a:t>                             </a:t>
            </a:r>
            <a:r>
              <a:rPr b="0" lang="ru-RU" sz="1400" spc="-1" strike="noStrike">
                <a:solidFill>
                  <a:srgbClr val="000000"/>
                </a:solidFill>
                <a:latin typeface="Courier New"/>
                <a:ea typeface="DejaVu Sans"/>
              </a:rPr>
              <a:t>cv2.THRESH_BINARY)[1]</a:t>
            </a:r>
            <a:endParaRPr b="0" lang="ru-RU" sz="1400" spc="-1" strike="noStrike">
              <a:latin typeface="Arial"/>
            </a:endParaRPr>
          </a:p>
          <a:p>
            <a:pPr>
              <a:lnSpc>
                <a:spcPct val="100000"/>
              </a:lnSpc>
            </a:pPr>
            <a:r>
              <a:rPr b="0" lang="ru-RU" sz="1400" spc="-1" strike="noStrike">
                <a:solidFill>
                  <a:srgbClr val="000000"/>
                </a:solidFill>
                <a:latin typeface="Courier New"/>
                <a:ea typeface="DejaVu Sans"/>
              </a:rPr>
              <a:t>      </a:t>
            </a:r>
            <a:r>
              <a:rPr b="0" lang="ru-RU" sz="1400" spc="-1" strike="noStrike">
                <a:solidFill>
                  <a:srgbClr val="000000"/>
                </a:solidFill>
                <a:latin typeface="Courier New"/>
                <a:ea typeface="DejaVu Sans"/>
              </a:rPr>
              <a:t>thresh = cv2.dilate(thresh, None, iterations=2)</a:t>
            </a:r>
            <a:endParaRPr b="0" lang="ru-RU" sz="1400" spc="-1" strike="noStrike">
              <a:latin typeface="Arial"/>
            </a:endParaRPr>
          </a:p>
          <a:p>
            <a:pPr>
              <a:lnSpc>
                <a:spcPct val="100000"/>
              </a:lnSpc>
            </a:pPr>
            <a:r>
              <a:rPr b="0" lang="ru-RU" sz="1400" spc="-1" strike="noStrike">
                <a:solidFill>
                  <a:srgbClr val="000000"/>
                </a:solidFill>
                <a:latin typeface="Courier New"/>
                <a:ea typeface="DejaVu Sans"/>
              </a:rPr>
              <a:t>      </a:t>
            </a:r>
            <a:r>
              <a:rPr b="0" lang="ru-RU" sz="1400" spc="-1" strike="noStrike">
                <a:solidFill>
                  <a:srgbClr val="000000"/>
                </a:solidFill>
                <a:latin typeface="Courier New"/>
                <a:ea typeface="DejaVu Sans"/>
              </a:rPr>
              <a:t>(_, cnts, _) = cv2.findContours(thresh.copy(), cv2.RETR_EXTERNAL,                       cv2.CHAIN_APPROX_SIMPLE)</a:t>
            </a:r>
            <a:endParaRPr b="0" lang="ru-RU" sz="1400" spc="-1" strike="noStrike">
              <a:latin typeface="Arial"/>
            </a:endParaRPr>
          </a:p>
          <a:p>
            <a:pPr>
              <a:lnSpc>
                <a:spcPct val="100000"/>
              </a:lnSpc>
            </a:pPr>
            <a:endParaRPr b="0" lang="ru-RU" sz="1400" spc="-1" strike="noStrike">
              <a:latin typeface="Arial"/>
            </a:endParaRPr>
          </a:p>
          <a:p>
            <a:pPr>
              <a:lnSpc>
                <a:spcPct val="100000"/>
              </a:lnSpc>
            </a:pPr>
            <a:r>
              <a:rPr b="0" lang="ru-RU" sz="1400" spc="-1" strike="noStrike">
                <a:solidFill>
                  <a:srgbClr val="000000"/>
                </a:solidFill>
                <a:latin typeface="Courier New"/>
                <a:ea typeface="DejaVu Sans"/>
              </a:rPr>
              <a:t>      </a:t>
            </a:r>
            <a:r>
              <a:rPr b="0" lang="ru-RU" sz="1400" spc="-1" strike="noStrike">
                <a:solidFill>
                  <a:srgbClr val="000000"/>
                </a:solidFill>
                <a:latin typeface="Courier New"/>
                <a:ea typeface="DejaVu Sans"/>
              </a:rPr>
              <a:t>for c in cnts:</a:t>
            </a:r>
            <a:endParaRPr b="0" lang="ru-RU" sz="1400" spc="-1" strike="noStrike">
              <a:latin typeface="Arial"/>
            </a:endParaRPr>
          </a:p>
          <a:p>
            <a:pPr>
              <a:lnSpc>
                <a:spcPct val="100000"/>
              </a:lnSpc>
            </a:pPr>
            <a:r>
              <a:rPr b="0" lang="ru-RU" sz="1400" spc="-1" strike="noStrike">
                <a:solidFill>
                  <a:srgbClr val="000000"/>
                </a:solidFill>
                <a:latin typeface="Courier New"/>
                <a:ea typeface="DejaVu Sans"/>
              </a:rPr>
              <a:t>          </a:t>
            </a:r>
            <a:r>
              <a:rPr b="0" lang="ru-RU" sz="1400" spc="-1" strike="noStrike">
                <a:solidFill>
                  <a:srgbClr val="000000"/>
                </a:solidFill>
                <a:latin typeface="Courier New"/>
                <a:ea typeface="DejaVu Sans"/>
              </a:rPr>
              <a:t>if cv2.contourArea(c) &lt; min_area:</a:t>
            </a:r>
            <a:endParaRPr b="0" lang="ru-RU" sz="1400" spc="-1" strike="noStrike">
              <a:latin typeface="Arial"/>
            </a:endParaRPr>
          </a:p>
          <a:p>
            <a:pPr>
              <a:lnSpc>
                <a:spcPct val="100000"/>
              </a:lnSpc>
            </a:pPr>
            <a:r>
              <a:rPr b="0" lang="ru-RU" sz="1400" spc="-1" strike="noStrike">
                <a:solidFill>
                  <a:srgbClr val="000000"/>
                </a:solidFill>
                <a:latin typeface="Courier New"/>
                <a:ea typeface="DejaVu Sans"/>
              </a:rPr>
              <a:t>              </a:t>
            </a:r>
            <a:r>
              <a:rPr b="0" lang="ru-RU" sz="1400" spc="-1" strike="noStrike">
                <a:solidFill>
                  <a:srgbClr val="000000"/>
                </a:solidFill>
                <a:latin typeface="Courier New"/>
                <a:ea typeface="DejaVu Sans"/>
              </a:rPr>
              <a:t>continue</a:t>
            </a:r>
            <a:endParaRPr b="0" lang="ru-RU" sz="1400" spc="-1" strike="noStrike">
              <a:latin typeface="Arial"/>
            </a:endParaRPr>
          </a:p>
          <a:p>
            <a:pPr>
              <a:lnSpc>
                <a:spcPct val="100000"/>
              </a:lnSpc>
            </a:pPr>
            <a:r>
              <a:rPr b="0" lang="ru-RU" sz="1400" spc="-1" strike="noStrike">
                <a:solidFill>
                  <a:srgbClr val="000000"/>
                </a:solidFill>
                <a:latin typeface="Courier New"/>
                <a:ea typeface="DejaVu Sans"/>
              </a:rPr>
              <a:t>          </a:t>
            </a:r>
            <a:r>
              <a:rPr b="0" lang="ru-RU" sz="1400" spc="-1" strike="noStrike">
                <a:solidFill>
                  <a:srgbClr val="000000"/>
                </a:solidFill>
                <a:latin typeface="Courier New"/>
                <a:ea typeface="DejaVu Sans"/>
              </a:rPr>
              <a:t>(x, y, w1, h1) = cv2.boundingRect(c)</a:t>
            </a:r>
            <a:endParaRPr b="0" lang="ru-RU" sz="1400" spc="-1" strike="noStrike">
              <a:latin typeface="Arial"/>
            </a:endParaRPr>
          </a:p>
          <a:p>
            <a:pPr>
              <a:lnSpc>
                <a:spcPct val="100000"/>
              </a:lnSpc>
            </a:pPr>
            <a:r>
              <a:rPr b="0" lang="ru-RU" sz="1400" spc="-1" strike="noStrike">
                <a:solidFill>
                  <a:srgbClr val="000000"/>
                </a:solidFill>
                <a:latin typeface="Courier New"/>
                <a:ea typeface="DejaVu Sans"/>
              </a:rPr>
              <a:t>          </a:t>
            </a:r>
            <a:r>
              <a:rPr b="0" lang="ru-RU" sz="1400" spc="-1" strike="noStrike">
                <a:solidFill>
                  <a:srgbClr val="000000"/>
                </a:solidFill>
                <a:latin typeface="Courier New"/>
                <a:ea typeface="DejaVu Sans"/>
              </a:rPr>
              <a:t>cv2.rectangle(frame, (x, y), (x + w1, y + h1), (0, 255, 0), 2)</a:t>
            </a:r>
            <a:endParaRPr b="0" lang="ru-RU" sz="1400" spc="-1" strike="noStrike">
              <a:latin typeface="Arial"/>
            </a:endParaRPr>
          </a:p>
          <a:p>
            <a:pPr>
              <a:lnSpc>
                <a:spcPct val="100000"/>
              </a:lnSpc>
            </a:pPr>
            <a:r>
              <a:rPr b="0" lang="ru-RU" sz="1400" spc="-1" strike="noStrike">
                <a:solidFill>
                  <a:srgbClr val="000000"/>
                </a:solidFill>
                <a:latin typeface="Courier New"/>
                <a:ea typeface="DejaVu Sans"/>
              </a:rPr>
              <a:t>          </a:t>
            </a:r>
            <a:r>
              <a:rPr b="0" lang="ru-RU" sz="1400" spc="-1" strike="noStrike">
                <a:solidFill>
                  <a:srgbClr val="000000"/>
                </a:solidFill>
                <a:latin typeface="Courier New"/>
                <a:ea typeface="DejaVu Sans"/>
              </a:rPr>
              <a:t>motion_detected = True</a:t>
            </a:r>
            <a:endParaRPr b="0" lang="ru-RU" sz="1400" spc="-1" strike="noStrike">
              <a:latin typeface="Arial"/>
            </a:endParaRPr>
          </a:p>
          <a:p>
            <a:pPr>
              <a:lnSpc>
                <a:spcPct val="100000"/>
              </a:lnSpc>
            </a:pPr>
            <a:endParaRPr b="0" lang="ru-RU" sz="1400" spc="-1" strike="noStrike">
              <a:latin typeface="Arial"/>
            </a:endParaRPr>
          </a:p>
          <a:p>
            <a:pPr>
              <a:lnSpc>
                <a:spcPct val="100000"/>
              </a:lnSpc>
            </a:pPr>
            <a:endParaRPr b="0" lang="ru-RU" sz="1400" spc="-1" strike="noStrike">
              <a:latin typeface="Arial"/>
            </a:endParaRPr>
          </a:p>
        </p:txBody>
      </p:sp>
    </p:spTree>
  </p:cSld>
  <mc:AlternateContent>
    <mc:Choice Requires="p14">
      <p:transition spd="slow" p14:dur="2000"/>
    </mc:Choice>
    <mc:Fallback>
      <p:transition spd="slow"/>
    </mc:Fallback>
  </mc:AlternateContent>
</p:sld>
</file>

<file path=ppt/slides/slide10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3" name="CustomShape 1"/>
          <p:cNvSpPr/>
          <p:nvPr/>
        </p:nvSpPr>
        <p:spPr>
          <a:xfrm>
            <a:off x="396000" y="6120000"/>
            <a:ext cx="8421840" cy="57384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ru-RU" sz="1200" spc="-1" strike="noStrike">
                <a:solidFill>
                  <a:srgbClr val="000000"/>
                </a:solidFill>
                <a:latin typeface="Arial"/>
                <a:ea typeface="DejaVu Sans"/>
              </a:rPr>
              <a:t>High-Speed Tracking with Kernelized Correlation Filters João F. Henriques, Rui Caseiro, Pedro Martins, and Jorge Batista</a:t>
            </a:r>
            <a:endParaRPr b="0" lang="ru-RU" sz="1200" spc="-1" strike="noStrike">
              <a:latin typeface="Arial"/>
            </a:endParaRPr>
          </a:p>
          <a:p>
            <a:pPr>
              <a:lnSpc>
                <a:spcPct val="100000"/>
              </a:lnSpc>
            </a:pPr>
            <a:r>
              <a:rPr b="0" lang="ru-RU" sz="1200" spc="-1" strike="noStrike">
                <a:solidFill>
                  <a:srgbClr val="000000"/>
                </a:solidFill>
                <a:latin typeface="Arial"/>
                <a:ea typeface="DejaVu Sans"/>
              </a:rPr>
              <a:t>https://www.math.wisc.edu/~shamgar/YACHA673.pdf</a:t>
            </a:r>
            <a:endParaRPr b="0" lang="ru-RU" sz="1200" spc="-1" strike="noStrike">
              <a:latin typeface="Arial"/>
            </a:endParaRPr>
          </a:p>
        </p:txBody>
      </p:sp>
      <p:sp>
        <p:nvSpPr>
          <p:cNvPr id="554" name="CustomShape 2"/>
          <p:cNvSpPr/>
          <p:nvPr/>
        </p:nvSpPr>
        <p:spPr>
          <a:xfrm>
            <a:off x="359640" y="440640"/>
            <a:ext cx="3526560" cy="3301560"/>
          </a:xfrm>
          <a:prstGeom prst="rect">
            <a:avLst/>
          </a:prstGeom>
          <a:noFill/>
          <a:ln>
            <a:noFill/>
          </a:ln>
        </p:spPr>
        <p:style>
          <a:lnRef idx="0"/>
          <a:fillRef idx="0"/>
          <a:effectRef idx="0"/>
          <a:fontRef idx="minor"/>
        </p:style>
        <p:txBody>
          <a:bodyPr lIns="90000" rIns="90000" tIns="45000" bIns="45000" anchor="ctr">
            <a:normAutofit fontScale="94000"/>
          </a:bodyPr>
          <a:p>
            <a:pPr>
              <a:lnSpc>
                <a:spcPct val="100000"/>
              </a:lnSpc>
            </a:pPr>
            <a:r>
              <a:rPr b="0" i="1" lang="ru-RU" sz="3200" spc="-1" strike="noStrike">
                <a:solidFill>
                  <a:srgbClr val="424456"/>
                </a:solidFill>
                <a:latin typeface="Trebuchet MS"/>
                <a:ea typeface="DejaVu Sans"/>
              </a:rPr>
              <a:t>Fast Kernel</a:t>
            </a:r>
            <a:br/>
            <a:r>
              <a:rPr b="0" i="1" lang="ru-RU" sz="3200" spc="-1" strike="noStrike">
                <a:solidFill>
                  <a:srgbClr val="424456"/>
                </a:solidFill>
                <a:latin typeface="Trebuchet MS"/>
                <a:ea typeface="DejaVu Sans"/>
              </a:rPr>
              <a:t>Correlation:</a:t>
            </a:r>
            <a:endParaRPr b="0" lang="ru-RU" sz="3200" spc="-1" strike="noStrike">
              <a:latin typeface="Arial"/>
            </a:endParaRPr>
          </a:p>
          <a:p>
            <a:pPr>
              <a:lnSpc>
                <a:spcPct val="100000"/>
              </a:lnSpc>
            </a:pPr>
            <a:r>
              <a:rPr b="0" i="1" lang="ru-RU" sz="3200" spc="-1" strike="noStrike">
                <a:solidFill>
                  <a:srgbClr val="424456"/>
                </a:solidFill>
                <a:latin typeface="Trebuchet MS"/>
                <a:ea typeface="DejaVu Sans"/>
              </a:rPr>
              <a:t>Gaussian</a:t>
            </a:r>
            <a:endParaRPr b="0" lang="ru-RU" sz="3200" spc="-1" strike="noStrike">
              <a:latin typeface="Arial"/>
            </a:endParaRPr>
          </a:p>
          <a:p>
            <a:pPr>
              <a:lnSpc>
                <a:spcPct val="100000"/>
              </a:lnSpc>
            </a:pPr>
            <a:r>
              <a:rPr b="0" i="1" lang="ru-RU" sz="3200" spc="-1" strike="noStrike">
                <a:solidFill>
                  <a:srgbClr val="424456"/>
                </a:solidFill>
                <a:latin typeface="Trebuchet MS"/>
                <a:ea typeface="DejaVu Sans"/>
              </a:rPr>
              <a:t>(Radial</a:t>
            </a:r>
            <a:endParaRPr b="0" lang="ru-RU" sz="3200" spc="-1" strike="noStrike">
              <a:latin typeface="Arial"/>
            </a:endParaRPr>
          </a:p>
          <a:p>
            <a:pPr>
              <a:lnSpc>
                <a:spcPct val="100000"/>
              </a:lnSpc>
            </a:pPr>
            <a:r>
              <a:rPr b="0" i="1" lang="ru-RU" sz="3200" spc="-1" strike="noStrike">
                <a:solidFill>
                  <a:srgbClr val="424456"/>
                </a:solidFill>
                <a:latin typeface="Trebuchet MS"/>
                <a:ea typeface="DejaVu Sans"/>
              </a:rPr>
              <a:t>Basis</a:t>
            </a:r>
            <a:endParaRPr b="0" lang="ru-RU" sz="3200" spc="-1" strike="noStrike">
              <a:latin typeface="Arial"/>
            </a:endParaRPr>
          </a:p>
          <a:p>
            <a:pPr>
              <a:lnSpc>
                <a:spcPct val="100000"/>
              </a:lnSpc>
            </a:pPr>
            <a:r>
              <a:rPr b="0" i="1" lang="ru-RU" sz="3200" spc="-1" strike="noStrike">
                <a:solidFill>
                  <a:srgbClr val="424456"/>
                </a:solidFill>
                <a:latin typeface="Trebuchet MS"/>
                <a:ea typeface="DejaVu Sans"/>
              </a:rPr>
              <a:t>Function)</a:t>
            </a:r>
            <a:endParaRPr b="0" lang="ru-RU" sz="3200" spc="-1" strike="noStrike">
              <a:latin typeface="Arial"/>
            </a:endParaRPr>
          </a:p>
        </p:txBody>
      </p:sp>
      <p:pic>
        <p:nvPicPr>
          <p:cNvPr id="555" name="" descr=""/>
          <p:cNvPicPr/>
          <p:nvPr/>
        </p:nvPicPr>
        <p:blipFill>
          <a:blip r:embed="rId1"/>
          <a:stretch/>
        </p:blipFill>
        <p:spPr>
          <a:xfrm>
            <a:off x="3825360" y="720000"/>
            <a:ext cx="4874400" cy="5382000"/>
          </a:xfrm>
          <a:prstGeom prst="rect">
            <a:avLst/>
          </a:prstGeom>
          <a:ln>
            <a:noFill/>
          </a:ln>
        </p:spPr>
      </p:pic>
    </p:spTree>
  </p:cSld>
  <mc:AlternateContent>
    <mc:Choice Requires="p14">
      <p:transition spd="slow" p14:dur="2000"/>
    </mc:Choice>
    <mc:Fallback>
      <p:transition spd="slow"/>
    </mc:Fallback>
  </mc:AlternateContent>
</p:sld>
</file>

<file path=ppt/slides/slide10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6" name="CustomShape 1"/>
          <p:cNvSpPr/>
          <p:nvPr/>
        </p:nvSpPr>
        <p:spPr>
          <a:xfrm>
            <a:off x="395640" y="404640"/>
            <a:ext cx="8223840" cy="1060920"/>
          </a:xfrm>
          <a:prstGeom prst="rect">
            <a:avLst/>
          </a:prstGeom>
          <a:noFill/>
          <a:ln>
            <a:noFill/>
          </a:ln>
        </p:spPr>
        <p:style>
          <a:lnRef idx="0"/>
          <a:fillRef idx="0"/>
          <a:effectRef idx="0"/>
          <a:fontRef idx="minor"/>
        </p:style>
        <p:txBody>
          <a:bodyPr lIns="90000" rIns="90000" tIns="45000" bIns="45000" anchor="ctr">
            <a:normAutofit/>
          </a:bodyPr>
          <a:p>
            <a:pPr>
              <a:lnSpc>
                <a:spcPct val="100000"/>
              </a:lnSpc>
            </a:pPr>
            <a:r>
              <a:rPr b="0" i="1" lang="ru-RU" sz="3600" spc="-1" strike="noStrike">
                <a:solidFill>
                  <a:srgbClr val="424456"/>
                </a:solidFill>
                <a:latin typeface="Trebuchet MS"/>
                <a:ea typeface="DejaVu Sans"/>
              </a:rPr>
              <a:t>Medianflow Tracker</a:t>
            </a:r>
            <a:endParaRPr b="0" lang="ru-RU" sz="3600" spc="-1" strike="noStrike">
              <a:latin typeface="Arial"/>
            </a:endParaRPr>
          </a:p>
        </p:txBody>
      </p:sp>
      <p:sp>
        <p:nvSpPr>
          <p:cNvPr id="557" name="CustomShape 2"/>
          <p:cNvSpPr/>
          <p:nvPr/>
        </p:nvSpPr>
        <p:spPr>
          <a:xfrm>
            <a:off x="292320" y="1296000"/>
            <a:ext cx="7963200" cy="491472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ru-RU" sz="1800" spc="-1" strike="noStrike">
                <a:solidFill>
                  <a:srgbClr val="000000"/>
                </a:solidFill>
                <a:latin typeface="Arial"/>
                <a:ea typeface="DejaVu Sans"/>
              </a:rPr>
              <a:t>2010 International Conference on Pattern Recognition</a:t>
            </a:r>
            <a:endParaRPr b="0" lang="ru-RU" sz="1800" spc="-1" strike="noStrike">
              <a:latin typeface="Arial"/>
            </a:endParaRPr>
          </a:p>
          <a:p>
            <a:pPr>
              <a:lnSpc>
                <a:spcPct val="100000"/>
              </a:lnSpc>
            </a:pPr>
            <a:r>
              <a:rPr b="0" lang="ru-RU" sz="1800" spc="-1" strike="noStrike">
                <a:solidFill>
                  <a:srgbClr val="000000"/>
                </a:solidFill>
                <a:latin typeface="Arial"/>
                <a:ea typeface="DejaVu Sans"/>
              </a:rPr>
              <a:t>Forward-Backward Error: Automatic Detection of Tracking Failures</a:t>
            </a:r>
            <a:endParaRPr b="0" lang="ru-RU" sz="1800" spc="-1" strike="noStrike">
              <a:latin typeface="Arial"/>
            </a:endParaRPr>
          </a:p>
          <a:p>
            <a:pPr>
              <a:lnSpc>
                <a:spcPct val="100000"/>
              </a:lnSpc>
            </a:pPr>
            <a:endParaRPr b="0" lang="ru-RU" sz="1800" spc="-1" strike="noStrike">
              <a:latin typeface="Arial"/>
            </a:endParaRPr>
          </a:p>
          <a:p>
            <a:pPr>
              <a:lnSpc>
                <a:spcPct val="100000"/>
              </a:lnSpc>
            </a:pPr>
            <a:r>
              <a:rPr b="0" lang="ru-RU" sz="1800" spc="-1" strike="noStrike">
                <a:solidFill>
                  <a:srgbClr val="000000"/>
                </a:solidFill>
                <a:latin typeface="Arial"/>
                <a:ea typeface="DejaVu Sans"/>
              </a:rPr>
              <a:t>Zdenek Kalal, CVSSP, UK</a:t>
            </a:r>
            <a:endParaRPr b="0" lang="ru-RU" sz="1800" spc="-1" strike="noStrike">
              <a:latin typeface="Arial"/>
            </a:endParaRPr>
          </a:p>
          <a:p>
            <a:pPr>
              <a:lnSpc>
                <a:spcPct val="100000"/>
              </a:lnSpc>
            </a:pPr>
            <a:r>
              <a:rPr b="0" lang="ru-RU" sz="1800" spc="-1" strike="noStrike">
                <a:solidFill>
                  <a:srgbClr val="000000"/>
                </a:solidFill>
                <a:latin typeface="Arial"/>
                <a:ea typeface="DejaVu Sans"/>
              </a:rPr>
              <a:t>Krystian Mikolajczyk, CVSSP, UK</a:t>
            </a:r>
            <a:endParaRPr b="0" lang="ru-RU" sz="1800" spc="-1" strike="noStrike">
              <a:latin typeface="Arial"/>
            </a:endParaRPr>
          </a:p>
          <a:p>
            <a:pPr>
              <a:lnSpc>
                <a:spcPct val="100000"/>
              </a:lnSpc>
            </a:pPr>
            <a:r>
              <a:rPr b="0" lang="ru-RU" sz="1800" spc="-1" strike="noStrike">
                <a:solidFill>
                  <a:srgbClr val="000000"/>
                </a:solidFill>
                <a:latin typeface="Arial"/>
                <a:ea typeface="DejaVu Sans"/>
              </a:rPr>
              <a:t>Jiri Matas, CMP, Czech Republic</a:t>
            </a:r>
            <a:endParaRPr b="0" lang="ru-RU" sz="1800" spc="-1" strike="noStrike">
              <a:latin typeface="Arial"/>
            </a:endParaRPr>
          </a:p>
          <a:p>
            <a:pPr>
              <a:lnSpc>
                <a:spcPct val="100000"/>
              </a:lnSpc>
            </a:pPr>
            <a:endParaRPr b="0" lang="ru-RU" sz="1800" spc="-1" strike="noStrike">
              <a:latin typeface="Arial"/>
            </a:endParaRPr>
          </a:p>
          <a:p>
            <a:pPr>
              <a:lnSpc>
                <a:spcPct val="100000"/>
              </a:lnSpc>
            </a:pPr>
            <a:r>
              <a:rPr b="0" lang="ru-RU" sz="1800" spc="-1" strike="noStrike">
                <a:solidFill>
                  <a:srgbClr val="000000"/>
                </a:solidFill>
                <a:latin typeface="Arial"/>
                <a:ea typeface="DejaVu Sans"/>
              </a:rPr>
              <a:t>This paper proposes a novel method for tracking failure detection. The detection is based on the Forward-Backward error, i.e. the tracking is performed forward and backward in time and the discrepancies between</a:t>
            </a:r>
            <a:endParaRPr b="0" lang="ru-RU" sz="1800" spc="-1" strike="noStrike">
              <a:latin typeface="Arial"/>
            </a:endParaRPr>
          </a:p>
          <a:p>
            <a:pPr>
              <a:lnSpc>
                <a:spcPct val="100000"/>
              </a:lnSpc>
            </a:pPr>
            <a:r>
              <a:rPr b="0" lang="ru-RU" sz="1800" spc="-1" strike="noStrike">
                <a:solidFill>
                  <a:srgbClr val="000000"/>
                </a:solidFill>
                <a:latin typeface="Arial"/>
                <a:ea typeface="DejaVu Sans"/>
              </a:rPr>
              <a:t>these two trajectories are measured. We demonstrate that the proposed error enables reliable detection of tracking failures and selection of reliable trajectories in video sequences. We demonstrate that the approach is complementary to commonly used normalized cross correlation (NCC). Based on the error, we propose a novel object tracker called Median Flow. State-of-the-art performance is achieved on challenging benchmark</a:t>
            </a:r>
            <a:endParaRPr b="0" lang="ru-RU" sz="1800" spc="-1" strike="noStrike">
              <a:latin typeface="Arial"/>
            </a:endParaRPr>
          </a:p>
          <a:p>
            <a:pPr>
              <a:lnSpc>
                <a:spcPct val="100000"/>
              </a:lnSpc>
            </a:pPr>
            <a:r>
              <a:rPr b="0" lang="ru-RU" sz="1800" spc="-1" strike="noStrike">
                <a:solidFill>
                  <a:srgbClr val="000000"/>
                </a:solidFill>
                <a:latin typeface="Arial"/>
                <a:ea typeface="DejaVu Sans"/>
              </a:rPr>
              <a:t>video sequences which include non-rigid objects.</a:t>
            </a:r>
            <a:endParaRPr b="0" lang="ru-RU" sz="1800" spc="-1" strike="noStrike">
              <a:latin typeface="Arial"/>
            </a:endParaRPr>
          </a:p>
          <a:p>
            <a:pPr>
              <a:lnSpc>
                <a:spcPct val="100000"/>
              </a:lnSpc>
            </a:pPr>
            <a:endParaRPr b="0" lang="ru-RU" sz="1800" spc="-1" strike="noStrike">
              <a:latin typeface="Arial"/>
            </a:endParaRPr>
          </a:p>
          <a:p>
            <a:pPr>
              <a:lnSpc>
                <a:spcPct val="100000"/>
              </a:lnSpc>
            </a:pPr>
            <a:endParaRPr b="0" lang="ru-RU" sz="1800" spc="-1" strike="noStrike">
              <a:latin typeface="Arial"/>
            </a:endParaRPr>
          </a:p>
        </p:txBody>
      </p:sp>
    </p:spTree>
  </p:cSld>
  <mc:AlternateContent>
    <mc:Choice Requires="p14">
      <p:transition spd="slow" p14:dur="2000"/>
    </mc:Choice>
    <mc:Fallback>
      <p:transition spd="slow"/>
    </mc:Fallback>
  </mc:AlternateContent>
</p:sld>
</file>

<file path=ppt/slides/slide10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8" name="CustomShape 1"/>
          <p:cNvSpPr/>
          <p:nvPr/>
        </p:nvSpPr>
        <p:spPr>
          <a:xfrm>
            <a:off x="395640" y="404640"/>
            <a:ext cx="8223840" cy="1060920"/>
          </a:xfrm>
          <a:prstGeom prst="rect">
            <a:avLst/>
          </a:prstGeom>
          <a:noFill/>
          <a:ln>
            <a:noFill/>
          </a:ln>
        </p:spPr>
        <p:style>
          <a:lnRef idx="0"/>
          <a:fillRef idx="0"/>
          <a:effectRef idx="0"/>
          <a:fontRef idx="minor"/>
        </p:style>
        <p:txBody>
          <a:bodyPr lIns="90000" rIns="90000" tIns="45000" bIns="45000" anchor="ctr">
            <a:normAutofit/>
          </a:bodyPr>
          <a:p>
            <a:pPr>
              <a:lnSpc>
                <a:spcPct val="100000"/>
              </a:lnSpc>
            </a:pPr>
            <a:r>
              <a:rPr b="0" i="1" lang="ru-RU" sz="3600" spc="-1" strike="noStrike">
                <a:solidFill>
                  <a:srgbClr val="424456"/>
                </a:solidFill>
                <a:latin typeface="Trebuchet MS"/>
                <a:ea typeface="DejaVu Sans"/>
              </a:rPr>
              <a:t>Medianflow Tracker</a:t>
            </a:r>
            <a:endParaRPr b="0" lang="ru-RU" sz="3600" spc="-1" strike="noStrike">
              <a:latin typeface="Arial"/>
            </a:endParaRPr>
          </a:p>
        </p:txBody>
      </p:sp>
      <p:pic>
        <p:nvPicPr>
          <p:cNvPr id="559" name="" descr=""/>
          <p:cNvPicPr/>
          <p:nvPr/>
        </p:nvPicPr>
        <p:blipFill>
          <a:blip r:embed="rId1"/>
          <a:stretch/>
        </p:blipFill>
        <p:spPr>
          <a:xfrm>
            <a:off x="1670040" y="1314360"/>
            <a:ext cx="5845680" cy="4255200"/>
          </a:xfrm>
          <a:prstGeom prst="rect">
            <a:avLst/>
          </a:prstGeom>
          <a:ln>
            <a:noFill/>
          </a:ln>
        </p:spPr>
      </p:pic>
      <p:sp>
        <p:nvSpPr>
          <p:cNvPr id="560" name="CustomShape 2"/>
          <p:cNvSpPr/>
          <p:nvPr/>
        </p:nvSpPr>
        <p:spPr>
          <a:xfrm>
            <a:off x="432000" y="5436000"/>
            <a:ext cx="8134560" cy="136872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ru-RU" sz="1800" spc="-1" strike="noStrike">
                <a:solidFill>
                  <a:srgbClr val="000000"/>
                </a:solidFill>
                <a:latin typeface="Arial"/>
                <a:ea typeface="DejaVu Sans"/>
              </a:rPr>
              <a:t>The Forward-Backward error penalizes inconsistent trajectories. Point 1 is visible in both images, tracker works consistently forward and backward. Point 2 is occluded in the second image, forward and backward trajectories are inconsistent.</a:t>
            </a:r>
            <a:endParaRPr b="0" lang="ru-RU" sz="1800" spc="-1" strike="noStrike">
              <a:latin typeface="Arial"/>
            </a:endParaRPr>
          </a:p>
          <a:p>
            <a:pPr>
              <a:lnSpc>
                <a:spcPct val="100000"/>
              </a:lnSpc>
            </a:pPr>
            <a:endParaRPr b="0" lang="ru-RU" sz="1800" spc="-1" strike="noStrike">
              <a:latin typeface="Arial"/>
            </a:endParaRPr>
          </a:p>
        </p:txBody>
      </p:sp>
    </p:spTree>
  </p:cSld>
  <mc:AlternateContent>
    <mc:Choice Requires="p14">
      <p:transition spd="slow" p14:dur="2000"/>
    </mc:Choice>
    <mc:Fallback>
      <p:transition spd="slow"/>
    </mc:Fallback>
  </mc:AlternateContent>
</p:sld>
</file>

<file path=ppt/slides/slide10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1" name="CustomShape 1"/>
          <p:cNvSpPr/>
          <p:nvPr/>
        </p:nvSpPr>
        <p:spPr>
          <a:xfrm>
            <a:off x="395640" y="404640"/>
            <a:ext cx="8223840" cy="1060920"/>
          </a:xfrm>
          <a:prstGeom prst="rect">
            <a:avLst/>
          </a:prstGeom>
          <a:noFill/>
          <a:ln>
            <a:noFill/>
          </a:ln>
        </p:spPr>
        <p:style>
          <a:lnRef idx="0"/>
          <a:fillRef idx="0"/>
          <a:effectRef idx="0"/>
          <a:fontRef idx="minor"/>
        </p:style>
        <p:txBody>
          <a:bodyPr lIns="90000" rIns="90000" tIns="45000" bIns="45000" anchor="ctr">
            <a:normAutofit/>
          </a:bodyPr>
          <a:p>
            <a:pPr>
              <a:lnSpc>
                <a:spcPct val="100000"/>
              </a:lnSpc>
            </a:pPr>
            <a:r>
              <a:rPr b="0" i="1" lang="ru-RU" sz="3600" spc="-1" strike="noStrike">
                <a:solidFill>
                  <a:srgbClr val="424456"/>
                </a:solidFill>
                <a:latin typeface="Trebuchet MS"/>
                <a:ea typeface="DejaVu Sans"/>
              </a:rPr>
              <a:t>Medianflow Tracker</a:t>
            </a:r>
            <a:endParaRPr b="0" lang="ru-RU" sz="3600" spc="-1" strike="noStrike">
              <a:latin typeface="Arial"/>
            </a:endParaRPr>
          </a:p>
        </p:txBody>
      </p:sp>
      <p:sp>
        <p:nvSpPr>
          <p:cNvPr id="562" name="CustomShape 2"/>
          <p:cNvSpPr/>
          <p:nvPr/>
        </p:nvSpPr>
        <p:spPr>
          <a:xfrm>
            <a:off x="395640" y="1467000"/>
            <a:ext cx="8134560" cy="264852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ru-RU" sz="1800" spc="-1" strike="noStrike">
                <a:solidFill>
                  <a:srgbClr val="000000"/>
                </a:solidFill>
                <a:latin typeface="Arial"/>
                <a:ea typeface="DejaVu Sans"/>
              </a:rPr>
              <a:t>A commonly used approach to detect tracking failures is to describe the tracked point by a surrounding patch R which is compared from time t to t + 1 using sum-of-square differences (SSD).</a:t>
            </a:r>
            <a:endParaRPr b="0" lang="ru-RU" sz="1800" spc="-1" strike="noStrike">
              <a:latin typeface="Arial"/>
            </a:endParaRPr>
          </a:p>
          <a:p>
            <a:pPr>
              <a:lnSpc>
                <a:spcPct val="100000"/>
              </a:lnSpc>
            </a:pPr>
            <a:endParaRPr b="0" lang="ru-RU" sz="1800" spc="-1" strike="noStrike">
              <a:latin typeface="Arial"/>
            </a:endParaRPr>
          </a:p>
          <a:p>
            <a:pPr>
              <a:lnSpc>
                <a:spcPct val="100000"/>
              </a:lnSpc>
            </a:pPr>
            <a:r>
              <a:rPr b="0" lang="ru-RU" sz="1800" spc="-1" strike="noStrike">
                <a:solidFill>
                  <a:srgbClr val="000000"/>
                </a:solidFill>
                <a:latin typeface="Arial"/>
                <a:ea typeface="DejaVu Sans"/>
              </a:rPr>
              <a:t>This differential error enables detection of failures caused by occlusion or rapid movements, but does not detect slowly drifting trajectories. The detection of a drift can be approached by defining an absolute error, such as a com parison between the current patch and affine warps of the initial appearance. This method is applicable only to planar targets.</a:t>
            </a:r>
            <a:endParaRPr b="0" lang="ru-RU" sz="1800" spc="-1" strike="noStrike">
              <a:latin typeface="Arial"/>
            </a:endParaRPr>
          </a:p>
          <a:p>
            <a:pPr>
              <a:lnSpc>
                <a:spcPct val="100000"/>
              </a:lnSpc>
            </a:pPr>
            <a:endParaRPr b="0" lang="ru-RU" sz="1800" spc="-1" strike="noStrike">
              <a:latin typeface="Arial"/>
            </a:endParaRPr>
          </a:p>
        </p:txBody>
      </p:sp>
    </p:spTree>
  </p:cSld>
  <mc:AlternateContent>
    <mc:Choice Requires="p14">
      <p:transition spd="slow" p14:dur="2000"/>
    </mc:Choice>
    <mc:Fallback>
      <p:transition spd="slow"/>
    </mc:Fallback>
  </mc:AlternateContent>
</p:sld>
</file>

<file path=ppt/slides/slide10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563" name="" descr=""/>
          <p:cNvPicPr/>
          <p:nvPr/>
        </p:nvPicPr>
        <p:blipFill>
          <a:blip r:embed="rId1"/>
          <a:stretch/>
        </p:blipFill>
        <p:spPr>
          <a:xfrm>
            <a:off x="402480" y="540000"/>
            <a:ext cx="4636080" cy="3902760"/>
          </a:xfrm>
          <a:prstGeom prst="rect">
            <a:avLst/>
          </a:prstGeom>
          <a:ln>
            <a:noFill/>
          </a:ln>
        </p:spPr>
      </p:pic>
      <p:sp>
        <p:nvSpPr>
          <p:cNvPr id="564" name="CustomShape 1"/>
          <p:cNvSpPr/>
          <p:nvPr/>
        </p:nvSpPr>
        <p:spPr>
          <a:xfrm>
            <a:off x="216000" y="576000"/>
            <a:ext cx="1366560" cy="205560"/>
          </a:xfrm>
          <a:prstGeom prst="rect">
            <a:avLst/>
          </a:prstGeom>
          <a:solidFill>
            <a:srgbClr val="ffffff"/>
          </a:solidFill>
          <a:ln>
            <a:noFill/>
          </a:ln>
        </p:spPr>
        <p:style>
          <a:lnRef idx="0"/>
          <a:fillRef idx="0"/>
          <a:effectRef idx="0"/>
          <a:fontRef idx="minor"/>
        </p:style>
      </p:sp>
      <p:pic>
        <p:nvPicPr>
          <p:cNvPr id="565" name="" descr=""/>
          <p:cNvPicPr/>
          <p:nvPr/>
        </p:nvPicPr>
        <p:blipFill>
          <a:blip r:embed="rId2"/>
          <a:stretch/>
        </p:blipFill>
        <p:spPr>
          <a:xfrm>
            <a:off x="1080000" y="4466160"/>
            <a:ext cx="3022560" cy="2248560"/>
          </a:xfrm>
          <a:prstGeom prst="rect">
            <a:avLst/>
          </a:prstGeom>
          <a:ln>
            <a:noFill/>
          </a:ln>
        </p:spPr>
      </p:pic>
      <p:pic>
        <p:nvPicPr>
          <p:cNvPr id="566" name="" descr=""/>
          <p:cNvPicPr/>
          <p:nvPr/>
        </p:nvPicPr>
        <p:blipFill>
          <a:blip r:embed="rId3"/>
          <a:stretch/>
        </p:blipFill>
        <p:spPr>
          <a:xfrm>
            <a:off x="5616000" y="638280"/>
            <a:ext cx="3331800" cy="6056280"/>
          </a:xfrm>
          <a:prstGeom prst="rect">
            <a:avLst/>
          </a:prstGeom>
          <a:ln>
            <a:noFill/>
          </a:ln>
        </p:spPr>
      </p:pic>
    </p:spTree>
  </p:cSld>
  <mc:AlternateContent>
    <mc:Choice Requires="p14">
      <p:transition spd="slow" p14:dur="2000"/>
    </mc:Choice>
    <mc:Fallback>
      <p:transition spd="slow"/>
    </mc:Fallback>
  </mc:AlternateContent>
</p:sld>
</file>

<file path=ppt/slides/slide10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7" name="CustomShape 1"/>
          <p:cNvSpPr/>
          <p:nvPr/>
        </p:nvSpPr>
        <p:spPr>
          <a:xfrm>
            <a:off x="395640" y="404640"/>
            <a:ext cx="8223840" cy="1060920"/>
          </a:xfrm>
          <a:prstGeom prst="rect">
            <a:avLst/>
          </a:prstGeom>
          <a:noFill/>
          <a:ln>
            <a:noFill/>
          </a:ln>
        </p:spPr>
        <p:style>
          <a:lnRef idx="0"/>
          <a:fillRef idx="0"/>
          <a:effectRef idx="0"/>
          <a:fontRef idx="minor"/>
        </p:style>
        <p:txBody>
          <a:bodyPr lIns="90000" rIns="90000" tIns="45000" bIns="45000" anchor="ctr">
            <a:normAutofit/>
          </a:bodyPr>
          <a:p>
            <a:pPr>
              <a:lnSpc>
                <a:spcPct val="100000"/>
              </a:lnSpc>
            </a:pPr>
            <a:r>
              <a:rPr b="0" i="1" lang="ru-RU" sz="3600" spc="-1" strike="noStrike">
                <a:solidFill>
                  <a:srgbClr val="424456"/>
                </a:solidFill>
                <a:latin typeface="Trebuchet MS"/>
                <a:ea typeface="DejaVu Sans"/>
              </a:rPr>
              <a:t>Medianflow Tracker</a:t>
            </a:r>
            <a:endParaRPr b="0" lang="ru-RU" sz="3600" spc="-1" strike="noStrike">
              <a:latin typeface="Arial"/>
            </a:endParaRPr>
          </a:p>
        </p:txBody>
      </p:sp>
      <p:sp>
        <p:nvSpPr>
          <p:cNvPr id="568" name="CustomShape 2"/>
          <p:cNvSpPr/>
          <p:nvPr/>
        </p:nvSpPr>
        <p:spPr>
          <a:xfrm>
            <a:off x="395640" y="1467000"/>
            <a:ext cx="8134560" cy="444024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ru-RU" sz="1800" spc="-1" strike="noStrike">
                <a:solidFill>
                  <a:srgbClr val="000000"/>
                </a:solidFill>
                <a:latin typeface="Arial"/>
                <a:ea typeface="DejaVu Sans"/>
              </a:rPr>
              <a:t>Tracking performance is sensitive to the initializa-</a:t>
            </a:r>
            <a:endParaRPr b="0" lang="ru-RU" sz="1800" spc="-1" strike="noStrike">
              <a:latin typeface="Arial"/>
            </a:endParaRPr>
          </a:p>
          <a:p>
            <a:pPr>
              <a:lnSpc>
                <a:spcPct val="100000"/>
              </a:lnSpc>
            </a:pPr>
            <a:r>
              <a:rPr b="0" lang="ru-RU" sz="1800" spc="-1" strike="noStrike">
                <a:solidFill>
                  <a:srgbClr val="000000"/>
                </a:solidFill>
                <a:latin typeface="Arial"/>
                <a:ea typeface="DejaVu Sans"/>
              </a:rPr>
              <a:t>tion and therefore the selection of points to track is im-</a:t>
            </a:r>
            <a:endParaRPr b="0" lang="ru-RU" sz="1800" spc="-1" strike="noStrike">
              <a:latin typeface="Arial"/>
            </a:endParaRPr>
          </a:p>
          <a:p>
            <a:pPr>
              <a:lnSpc>
                <a:spcPct val="100000"/>
              </a:lnSpc>
            </a:pPr>
            <a:r>
              <a:rPr b="0" lang="ru-RU" sz="1800" spc="-1" strike="noStrike">
                <a:solidFill>
                  <a:srgbClr val="000000"/>
                </a:solidFill>
                <a:latin typeface="Arial"/>
                <a:ea typeface="DejaVu Sans"/>
              </a:rPr>
              <a:t>portant. The selection is typically done in the first frame</a:t>
            </a:r>
            <a:endParaRPr b="0" lang="ru-RU" sz="1800" spc="-1" strike="noStrike">
              <a:latin typeface="Arial"/>
            </a:endParaRPr>
          </a:p>
          <a:p>
            <a:pPr>
              <a:lnSpc>
                <a:spcPct val="100000"/>
              </a:lnSpc>
            </a:pPr>
            <a:r>
              <a:rPr b="0" lang="ru-RU" sz="1800" spc="-1" strike="noStrike">
                <a:solidFill>
                  <a:srgbClr val="000000"/>
                </a:solidFill>
                <a:latin typeface="Arial"/>
                <a:ea typeface="DejaVu Sans"/>
              </a:rPr>
              <a:t>by detecting keypoints that are easy to track.</a:t>
            </a:r>
            <a:endParaRPr b="0" lang="ru-RU" sz="1800" spc="-1" strike="noStrike">
              <a:latin typeface="Arial"/>
            </a:endParaRPr>
          </a:p>
          <a:p>
            <a:pPr>
              <a:lnSpc>
                <a:spcPct val="100000"/>
              </a:lnSpc>
            </a:pPr>
            <a:endParaRPr b="0" lang="ru-RU" sz="1800" spc="-1" strike="noStrike">
              <a:latin typeface="Arial"/>
            </a:endParaRPr>
          </a:p>
          <a:p>
            <a:pPr>
              <a:lnSpc>
                <a:spcPct val="100000"/>
              </a:lnSpc>
            </a:pPr>
            <a:r>
              <a:rPr b="0" lang="ru-RU" sz="1800" spc="-1" strike="noStrike">
                <a:solidFill>
                  <a:srgbClr val="000000"/>
                </a:solidFill>
                <a:latin typeface="Arial"/>
                <a:ea typeface="DejaVu Sans"/>
              </a:rPr>
              <a:t>The problem is that even these points can become occluded, disappear or change their appearance later on in the sequence leading the tracker to a failure. Therefore, if possible, the selection mechanism should incorporate</a:t>
            </a:r>
            <a:endParaRPr b="0" lang="ru-RU" sz="1800" spc="-1" strike="noStrike">
              <a:latin typeface="Arial"/>
            </a:endParaRPr>
          </a:p>
          <a:p>
            <a:pPr>
              <a:lnSpc>
                <a:spcPct val="100000"/>
              </a:lnSpc>
            </a:pPr>
            <a:r>
              <a:rPr b="0" lang="ru-RU" sz="1800" spc="-1" strike="noStrike">
                <a:solidFill>
                  <a:srgbClr val="000000"/>
                </a:solidFill>
                <a:latin typeface="Arial"/>
                <a:ea typeface="DejaVu Sans"/>
              </a:rPr>
              <a:t>the information from the whole video.</a:t>
            </a:r>
            <a:endParaRPr b="0" lang="ru-RU" sz="1800" spc="-1" strike="noStrike">
              <a:latin typeface="Arial"/>
            </a:endParaRPr>
          </a:p>
          <a:p>
            <a:pPr>
              <a:lnSpc>
                <a:spcPct val="100000"/>
              </a:lnSpc>
            </a:pPr>
            <a:endParaRPr b="0" lang="ru-RU" sz="1800" spc="-1" strike="noStrike">
              <a:latin typeface="Arial"/>
            </a:endParaRPr>
          </a:p>
          <a:p>
            <a:pPr>
              <a:lnSpc>
                <a:spcPct val="100000"/>
              </a:lnSpc>
            </a:pPr>
            <a:r>
              <a:rPr b="0" lang="ru-RU" sz="1800" spc="-1" strike="noStrike">
                <a:solidFill>
                  <a:srgbClr val="000000"/>
                </a:solidFill>
                <a:latin typeface="Arial"/>
                <a:ea typeface="DejaVu Sans"/>
              </a:rPr>
              <a:t>Mechanism based on the FB error:</a:t>
            </a:r>
            <a:endParaRPr b="0" lang="ru-RU" sz="1800" spc="-1" strike="noStrike">
              <a:latin typeface="Arial"/>
            </a:endParaRPr>
          </a:p>
          <a:p>
            <a:pPr>
              <a:lnSpc>
                <a:spcPct val="100000"/>
              </a:lnSpc>
            </a:pPr>
            <a:r>
              <a:rPr b="0" lang="ru-RU" sz="1800" spc="-1" strike="noStrike">
                <a:solidFill>
                  <a:srgbClr val="000000"/>
                </a:solidFill>
                <a:latin typeface="Arial"/>
                <a:ea typeface="DejaVu Sans"/>
              </a:rPr>
              <a:t>1) track every pixel from the first frame through the whole sequence,</a:t>
            </a:r>
            <a:endParaRPr b="0" lang="ru-RU" sz="1800" spc="-1" strike="noStrike">
              <a:latin typeface="Arial"/>
            </a:endParaRPr>
          </a:p>
          <a:p>
            <a:pPr>
              <a:lnSpc>
                <a:spcPct val="100000"/>
              </a:lnSpc>
            </a:pPr>
            <a:r>
              <a:rPr b="0" lang="ru-RU" sz="1800" spc="-1" strike="noStrike">
                <a:solidFill>
                  <a:srgbClr val="000000"/>
                </a:solidFill>
                <a:latin typeface="Arial"/>
                <a:ea typeface="DejaVu Sans"/>
              </a:rPr>
              <a:t>2) evaluate the trajectories by the FB error,</a:t>
            </a:r>
            <a:endParaRPr b="0" lang="ru-RU" sz="1800" spc="-1" strike="noStrike">
              <a:latin typeface="Arial"/>
            </a:endParaRPr>
          </a:p>
          <a:p>
            <a:pPr>
              <a:lnSpc>
                <a:spcPct val="100000"/>
              </a:lnSpc>
            </a:pPr>
            <a:r>
              <a:rPr b="0" lang="ru-RU" sz="1800" spc="-1" strike="noStrike">
                <a:solidFill>
                  <a:srgbClr val="000000"/>
                </a:solidFill>
                <a:latin typeface="Arial"/>
                <a:ea typeface="DejaVu Sans"/>
              </a:rPr>
              <a:t>3) assign each pixel the error of its trajectory. The resulting image is called Er-</a:t>
            </a:r>
            <a:endParaRPr b="0" lang="ru-RU" sz="1800" spc="-1" strike="noStrike">
              <a:latin typeface="Arial"/>
            </a:endParaRPr>
          </a:p>
          <a:p>
            <a:pPr>
              <a:lnSpc>
                <a:spcPct val="100000"/>
              </a:lnSpc>
            </a:pPr>
            <a:r>
              <a:rPr b="0" lang="ru-RU" sz="1800" spc="-1" strike="noStrike">
                <a:solidFill>
                  <a:srgbClr val="000000"/>
                </a:solidFill>
                <a:latin typeface="Arial"/>
                <a:ea typeface="DejaVu Sans"/>
              </a:rPr>
              <a:t>ror Map and shows which points are tracked reliably throughout the whole sequence. The selection of the points is done by thresholding.</a:t>
            </a:r>
            <a:endParaRPr b="0" lang="ru-RU" sz="1800" spc="-1" strike="noStrike">
              <a:latin typeface="Arial"/>
            </a:endParaRPr>
          </a:p>
          <a:p>
            <a:pPr>
              <a:lnSpc>
                <a:spcPct val="100000"/>
              </a:lnSpc>
            </a:pPr>
            <a:endParaRPr b="0" lang="ru-RU" sz="1800" spc="-1" strike="noStrike">
              <a:latin typeface="Arial"/>
            </a:endParaRPr>
          </a:p>
        </p:txBody>
      </p:sp>
    </p:spTree>
  </p:cSld>
  <mc:AlternateContent>
    <mc:Choice Requires="p14">
      <p:transition spd="slow" p14:dur="2000"/>
    </mc:Choice>
    <mc:Fallback>
      <p:transition spd="slow"/>
    </mc:Fallback>
  </mc:AlternateContent>
</p:sld>
</file>

<file path=ppt/slides/slide10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9" name="CustomShape 1"/>
          <p:cNvSpPr/>
          <p:nvPr/>
        </p:nvSpPr>
        <p:spPr>
          <a:xfrm>
            <a:off x="395640" y="404640"/>
            <a:ext cx="8223840" cy="1060920"/>
          </a:xfrm>
          <a:prstGeom prst="rect">
            <a:avLst/>
          </a:prstGeom>
          <a:noFill/>
          <a:ln>
            <a:noFill/>
          </a:ln>
        </p:spPr>
        <p:style>
          <a:lnRef idx="0"/>
          <a:fillRef idx="0"/>
          <a:effectRef idx="0"/>
          <a:fontRef idx="minor"/>
        </p:style>
        <p:txBody>
          <a:bodyPr lIns="90000" rIns="90000" tIns="45000" bIns="45000" anchor="ctr">
            <a:normAutofit/>
          </a:bodyPr>
          <a:p>
            <a:pPr>
              <a:lnSpc>
                <a:spcPct val="100000"/>
              </a:lnSpc>
            </a:pPr>
            <a:r>
              <a:rPr b="0" i="1" lang="ru-RU" sz="3600" spc="-1" strike="noStrike">
                <a:solidFill>
                  <a:srgbClr val="424456"/>
                </a:solidFill>
                <a:latin typeface="Trebuchet MS"/>
                <a:ea typeface="DejaVu Sans"/>
              </a:rPr>
              <a:t>Medianflow Tracker</a:t>
            </a:r>
            <a:endParaRPr b="0" lang="ru-RU" sz="3600" spc="-1" strike="noStrike">
              <a:latin typeface="Arial"/>
            </a:endParaRPr>
          </a:p>
        </p:txBody>
      </p:sp>
      <p:sp>
        <p:nvSpPr>
          <p:cNvPr id="570" name="CustomShape 2"/>
          <p:cNvSpPr/>
          <p:nvPr/>
        </p:nvSpPr>
        <p:spPr>
          <a:xfrm>
            <a:off x="395640" y="1467000"/>
            <a:ext cx="8134560" cy="188064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ru-RU" sz="1800" spc="-1" strike="noStrike">
                <a:solidFill>
                  <a:srgbClr val="000000"/>
                </a:solidFill>
                <a:latin typeface="Arial"/>
                <a:ea typeface="DejaVu Sans"/>
              </a:rPr>
              <a:t>In natural videos, the points are rarely independent but are parts of bigger units which move together. These units will be called objects (cars, pedes-</a:t>
            </a:r>
            <a:endParaRPr b="0" lang="ru-RU" sz="1800" spc="-1" strike="noStrike">
              <a:latin typeface="Arial"/>
            </a:endParaRPr>
          </a:p>
          <a:p>
            <a:pPr>
              <a:lnSpc>
                <a:spcPct val="100000"/>
              </a:lnSpc>
            </a:pPr>
            <a:r>
              <a:rPr b="0" lang="ru-RU" sz="1800" spc="-1" strike="noStrike">
                <a:solidFill>
                  <a:srgbClr val="000000"/>
                </a:solidFill>
                <a:latin typeface="Arial"/>
                <a:ea typeface="DejaVu Sans"/>
              </a:rPr>
              <a:t>trians, human face, etc.). The Median Flow tracker accepts a bounding box and a pair of images. A number of points within the bounding box are tracked, their error is estimated and the outliers are filtered out. The remaining estimate the bounding box motion.</a:t>
            </a:r>
            <a:endParaRPr b="0" lang="ru-RU" sz="1800" spc="-1" strike="noStrike">
              <a:latin typeface="Arial"/>
            </a:endParaRPr>
          </a:p>
          <a:p>
            <a:pPr>
              <a:lnSpc>
                <a:spcPct val="100000"/>
              </a:lnSpc>
            </a:pPr>
            <a:endParaRPr b="0" lang="ru-RU" sz="1800" spc="-1" strike="noStrike">
              <a:latin typeface="Arial"/>
            </a:endParaRPr>
          </a:p>
        </p:txBody>
      </p:sp>
      <p:pic>
        <p:nvPicPr>
          <p:cNvPr id="571" name="" descr=""/>
          <p:cNvPicPr/>
          <p:nvPr/>
        </p:nvPicPr>
        <p:blipFill>
          <a:blip r:embed="rId1"/>
          <a:stretch/>
        </p:blipFill>
        <p:spPr>
          <a:xfrm>
            <a:off x="67320" y="3240000"/>
            <a:ext cx="4645800" cy="2502720"/>
          </a:xfrm>
          <a:prstGeom prst="rect">
            <a:avLst/>
          </a:prstGeom>
          <a:ln>
            <a:noFill/>
          </a:ln>
        </p:spPr>
      </p:pic>
      <p:pic>
        <p:nvPicPr>
          <p:cNvPr id="572" name="" descr=""/>
          <p:cNvPicPr/>
          <p:nvPr/>
        </p:nvPicPr>
        <p:blipFill>
          <a:blip r:embed="rId2"/>
          <a:stretch/>
        </p:blipFill>
        <p:spPr>
          <a:xfrm>
            <a:off x="4392000" y="3024000"/>
            <a:ext cx="4541040" cy="2921760"/>
          </a:xfrm>
          <a:prstGeom prst="rect">
            <a:avLst/>
          </a:prstGeom>
          <a:ln>
            <a:noFill/>
          </a:ln>
        </p:spPr>
      </p:pic>
      <p:sp>
        <p:nvSpPr>
          <p:cNvPr id="573" name="CustomShape 3"/>
          <p:cNvSpPr/>
          <p:nvPr/>
        </p:nvSpPr>
        <p:spPr>
          <a:xfrm>
            <a:off x="31320" y="3240000"/>
            <a:ext cx="651240" cy="214560"/>
          </a:xfrm>
          <a:prstGeom prst="rect">
            <a:avLst/>
          </a:prstGeom>
          <a:solidFill>
            <a:srgbClr val="ffffff"/>
          </a:solidFill>
          <a:ln>
            <a:solidFill>
              <a:srgbClr val="3465a4"/>
            </a:solid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10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4" name="CustomShape 1"/>
          <p:cNvSpPr/>
          <p:nvPr/>
        </p:nvSpPr>
        <p:spPr>
          <a:xfrm>
            <a:off x="395640" y="404640"/>
            <a:ext cx="8223840" cy="1060920"/>
          </a:xfrm>
          <a:prstGeom prst="rect">
            <a:avLst/>
          </a:prstGeom>
          <a:noFill/>
          <a:ln>
            <a:noFill/>
          </a:ln>
        </p:spPr>
        <p:style>
          <a:lnRef idx="0"/>
          <a:fillRef idx="0"/>
          <a:effectRef idx="0"/>
          <a:fontRef idx="minor"/>
        </p:style>
        <p:txBody>
          <a:bodyPr lIns="90000" rIns="90000" tIns="45000" bIns="45000" anchor="ctr">
            <a:normAutofit/>
          </a:bodyPr>
          <a:p>
            <a:pPr>
              <a:lnSpc>
                <a:spcPct val="100000"/>
              </a:lnSpc>
            </a:pPr>
            <a:r>
              <a:rPr b="0" i="1" lang="ru-RU" sz="3600" spc="-1" strike="noStrike">
                <a:solidFill>
                  <a:srgbClr val="424456"/>
                </a:solidFill>
                <a:latin typeface="Trebuchet MS"/>
                <a:ea typeface="DejaVu Sans"/>
              </a:rPr>
              <a:t>TLD Tracker</a:t>
            </a:r>
            <a:endParaRPr b="0" lang="ru-RU" sz="3600" spc="-1" strike="noStrike">
              <a:latin typeface="Arial"/>
            </a:endParaRPr>
          </a:p>
        </p:txBody>
      </p:sp>
      <p:sp>
        <p:nvSpPr>
          <p:cNvPr id="575" name="CustomShape 2"/>
          <p:cNvSpPr/>
          <p:nvPr/>
        </p:nvSpPr>
        <p:spPr>
          <a:xfrm>
            <a:off x="292320" y="1296000"/>
            <a:ext cx="7963200" cy="491472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ru-RU" sz="1800" spc="-1" strike="noStrike">
                <a:solidFill>
                  <a:srgbClr val="000000"/>
                </a:solidFill>
                <a:latin typeface="Arial"/>
                <a:ea typeface="DejaVu Sans"/>
              </a:rPr>
              <a:t>IEEE TRANSACTIONS ON PATTERN ANALYSIS AND MACHINE INTELLIGENCE, VOL. 6, NO. 1, JANUARY 2010</a:t>
            </a:r>
            <a:endParaRPr b="0" lang="ru-RU" sz="1800" spc="-1" strike="noStrike">
              <a:latin typeface="Arial"/>
            </a:endParaRPr>
          </a:p>
          <a:p>
            <a:pPr>
              <a:lnSpc>
                <a:spcPct val="100000"/>
              </a:lnSpc>
            </a:pPr>
            <a:endParaRPr b="0" lang="ru-RU" sz="1800" spc="-1" strike="noStrike">
              <a:latin typeface="Arial"/>
            </a:endParaRPr>
          </a:p>
          <a:p>
            <a:pPr>
              <a:lnSpc>
                <a:spcPct val="100000"/>
              </a:lnSpc>
            </a:pPr>
            <a:r>
              <a:rPr b="0" lang="ru-RU" sz="1800" spc="-1" strike="noStrike">
                <a:solidFill>
                  <a:srgbClr val="000000"/>
                </a:solidFill>
                <a:latin typeface="Arial"/>
                <a:ea typeface="DejaVu Sans"/>
              </a:rPr>
              <a:t>Tracking-Learning-Detection</a:t>
            </a:r>
            <a:endParaRPr b="0" lang="ru-RU" sz="1800" spc="-1" strike="noStrike">
              <a:latin typeface="Arial"/>
            </a:endParaRPr>
          </a:p>
          <a:p>
            <a:pPr>
              <a:lnSpc>
                <a:spcPct val="100000"/>
              </a:lnSpc>
            </a:pPr>
            <a:endParaRPr b="0" lang="ru-RU" sz="1800" spc="-1" strike="noStrike">
              <a:latin typeface="Arial"/>
            </a:endParaRPr>
          </a:p>
          <a:p>
            <a:pPr>
              <a:lnSpc>
                <a:spcPct val="100000"/>
              </a:lnSpc>
            </a:pPr>
            <a:r>
              <a:rPr b="0" lang="ru-RU" sz="1800" spc="-1" strike="noStrike">
                <a:solidFill>
                  <a:srgbClr val="000000"/>
                </a:solidFill>
                <a:latin typeface="Arial"/>
                <a:ea typeface="DejaVu Sans"/>
              </a:rPr>
              <a:t>Zdenek Kalal, Krystian Mikolajczyk, and Jiri Matas</a:t>
            </a:r>
            <a:endParaRPr b="0" lang="ru-RU" sz="1800" spc="-1" strike="noStrike">
              <a:latin typeface="Arial"/>
            </a:endParaRPr>
          </a:p>
          <a:p>
            <a:pPr>
              <a:lnSpc>
                <a:spcPct val="100000"/>
              </a:lnSpc>
            </a:pPr>
            <a:endParaRPr b="0" lang="ru-RU" sz="1800" spc="-1" strike="noStrike">
              <a:latin typeface="Arial"/>
            </a:endParaRPr>
          </a:p>
          <a:p>
            <a:pPr>
              <a:lnSpc>
                <a:spcPct val="100000"/>
              </a:lnSpc>
            </a:pPr>
            <a:r>
              <a:rPr b="0" lang="ru-RU" sz="1800" spc="-1" strike="noStrike">
                <a:solidFill>
                  <a:srgbClr val="000000"/>
                </a:solidFill>
                <a:latin typeface="Arial"/>
                <a:ea typeface="DejaVu Sans"/>
              </a:rPr>
              <a:t>2500+ cited!</a:t>
            </a:r>
            <a:endParaRPr b="0" lang="ru-RU" sz="1800" spc="-1" strike="noStrike">
              <a:latin typeface="Arial"/>
            </a:endParaRPr>
          </a:p>
          <a:p>
            <a:pPr>
              <a:lnSpc>
                <a:spcPct val="100000"/>
              </a:lnSpc>
            </a:pPr>
            <a:endParaRPr b="0" lang="ru-RU" sz="1800" spc="-1" strike="noStrike">
              <a:latin typeface="Arial"/>
            </a:endParaRPr>
          </a:p>
        </p:txBody>
      </p:sp>
    </p:spTree>
  </p:cSld>
  <mc:AlternateContent>
    <mc:Choice Requires="p14">
      <p:transition spd="slow" p14:dur="2000"/>
    </mc:Choice>
    <mc:Fallback>
      <p:transition spd="slow"/>
    </mc:Fallback>
  </mc:AlternateContent>
</p:sld>
</file>

<file path=ppt/slides/slide10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6" name="CustomShape 1"/>
          <p:cNvSpPr/>
          <p:nvPr/>
        </p:nvSpPr>
        <p:spPr>
          <a:xfrm>
            <a:off x="395640" y="404640"/>
            <a:ext cx="8223840" cy="1060920"/>
          </a:xfrm>
          <a:prstGeom prst="rect">
            <a:avLst/>
          </a:prstGeom>
          <a:noFill/>
          <a:ln>
            <a:noFill/>
          </a:ln>
        </p:spPr>
        <p:style>
          <a:lnRef idx="0"/>
          <a:fillRef idx="0"/>
          <a:effectRef idx="0"/>
          <a:fontRef idx="minor"/>
        </p:style>
        <p:txBody>
          <a:bodyPr lIns="90000" rIns="90000" tIns="45000" bIns="45000" anchor="ctr">
            <a:normAutofit/>
          </a:bodyPr>
          <a:p>
            <a:pPr>
              <a:lnSpc>
                <a:spcPct val="100000"/>
              </a:lnSpc>
            </a:pPr>
            <a:r>
              <a:rPr b="0" i="1" lang="ru-RU" sz="3600" spc="-1" strike="noStrike">
                <a:solidFill>
                  <a:srgbClr val="424456"/>
                </a:solidFill>
                <a:latin typeface="Trebuchet MS"/>
                <a:ea typeface="DejaVu Sans"/>
              </a:rPr>
              <a:t>Tracking-Learning-Detection</a:t>
            </a:r>
            <a:endParaRPr b="0" lang="ru-RU" sz="3600" spc="-1" strike="noStrike">
              <a:latin typeface="Arial"/>
            </a:endParaRPr>
          </a:p>
        </p:txBody>
      </p:sp>
      <p:sp>
        <p:nvSpPr>
          <p:cNvPr id="577" name="CustomShape 2"/>
          <p:cNvSpPr/>
          <p:nvPr/>
        </p:nvSpPr>
        <p:spPr>
          <a:xfrm>
            <a:off x="216000" y="1440000"/>
            <a:ext cx="1366560" cy="646560"/>
          </a:xfrm>
          <a:prstGeom prst="rect">
            <a:avLst/>
          </a:prstGeom>
          <a:solidFill>
            <a:srgbClr val="ffffff"/>
          </a:solidFill>
          <a:ln>
            <a:noFill/>
          </a:ln>
        </p:spPr>
        <p:style>
          <a:lnRef idx="0"/>
          <a:fillRef idx="0"/>
          <a:effectRef idx="0"/>
          <a:fontRef idx="minor"/>
        </p:style>
      </p:sp>
      <p:sp>
        <p:nvSpPr>
          <p:cNvPr id="578" name="CustomShape 3"/>
          <p:cNvSpPr/>
          <p:nvPr/>
        </p:nvSpPr>
        <p:spPr>
          <a:xfrm>
            <a:off x="576000" y="1584000"/>
            <a:ext cx="8278560" cy="475056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ru-RU" sz="1800" spc="-1" strike="noStrike">
                <a:solidFill>
                  <a:srgbClr val="000000"/>
                </a:solidFill>
                <a:latin typeface="Arial"/>
                <a:ea typeface="DejaVu Sans"/>
              </a:rPr>
              <a:t>Long Term Tracking: object tracking vs object detection.</a:t>
            </a:r>
            <a:endParaRPr b="0" lang="ru-RU" sz="1800" spc="-1" strike="noStrike">
              <a:latin typeface="Arial"/>
            </a:endParaRPr>
          </a:p>
          <a:p>
            <a:pPr>
              <a:lnSpc>
                <a:spcPct val="100000"/>
              </a:lnSpc>
            </a:pPr>
            <a:endParaRPr b="0" lang="ru-RU" sz="1800" spc="-1" strike="noStrike">
              <a:latin typeface="Arial"/>
            </a:endParaRPr>
          </a:p>
          <a:p>
            <a:pPr>
              <a:lnSpc>
                <a:spcPct val="100000"/>
              </a:lnSpc>
            </a:pPr>
            <a:r>
              <a:rPr b="0" lang="ru-RU" sz="1800" spc="-1" strike="noStrike">
                <a:solidFill>
                  <a:srgbClr val="000000"/>
                </a:solidFill>
                <a:latin typeface="Arial"/>
                <a:ea typeface="DejaVu Sans"/>
              </a:rPr>
              <a:t>Problems:</a:t>
            </a:r>
            <a:endParaRPr b="0" lang="ru-RU" sz="1800" spc="-1" strike="noStrike">
              <a:latin typeface="Arial"/>
            </a:endParaRPr>
          </a:p>
          <a:p>
            <a:pPr>
              <a:lnSpc>
                <a:spcPct val="100000"/>
              </a:lnSpc>
            </a:pPr>
            <a:endParaRPr b="0" lang="ru-RU" sz="1800" spc="-1" strike="noStrike">
              <a:latin typeface="Arial"/>
            </a:endParaRPr>
          </a:p>
          <a:p>
            <a:pPr>
              <a:lnSpc>
                <a:spcPct val="100000"/>
              </a:lnSpc>
            </a:pPr>
            <a:r>
              <a:rPr b="0" lang="ru-RU" sz="1800" spc="-1" strike="noStrike">
                <a:solidFill>
                  <a:srgbClr val="000000"/>
                </a:solidFill>
                <a:latin typeface="Arial"/>
                <a:ea typeface="DejaVu Sans"/>
              </a:rPr>
              <a:t>Trackers require only initialization, are fast and produce smooth trajectories. On the other hand, they accumulate error during run-time (drift) and typically fail if the object disappears from the camera view. Research in tracking aims at developing increasingly robust trackers that track “longer”, however, the post-failure behavior is not directly addressed.</a:t>
            </a:r>
            <a:endParaRPr b="0" lang="ru-RU" sz="1800" spc="-1" strike="noStrike">
              <a:latin typeface="Arial"/>
            </a:endParaRPr>
          </a:p>
          <a:p>
            <a:pPr>
              <a:lnSpc>
                <a:spcPct val="100000"/>
              </a:lnSpc>
            </a:pPr>
            <a:endParaRPr b="0" lang="ru-RU" sz="1800" spc="-1" strike="noStrike">
              <a:latin typeface="Arial"/>
            </a:endParaRPr>
          </a:p>
          <a:p>
            <a:pPr>
              <a:lnSpc>
                <a:spcPct val="100000"/>
              </a:lnSpc>
            </a:pPr>
            <a:r>
              <a:rPr b="0" lang="ru-RU" sz="1800" spc="-1" strike="noStrike">
                <a:solidFill>
                  <a:srgbClr val="000000"/>
                </a:solidFill>
                <a:latin typeface="Arial"/>
                <a:ea typeface="DejaVu Sans"/>
              </a:rPr>
              <a:t>Detection-based algorithms estimate the object location in every frame independently. Therefore, detectors do not drift and do not fail if the object disappears from the camera view. On the other hand, detectors require an offline training stage to build an object model and therefore cannot be applied to</a:t>
            </a:r>
            <a:endParaRPr b="0" lang="ru-RU" sz="1800" spc="-1" strike="noStrike">
              <a:latin typeface="Arial"/>
            </a:endParaRPr>
          </a:p>
          <a:p>
            <a:pPr>
              <a:lnSpc>
                <a:spcPct val="100000"/>
              </a:lnSpc>
            </a:pPr>
            <a:r>
              <a:rPr b="0" lang="ru-RU" sz="1800" spc="-1" strike="noStrike">
                <a:solidFill>
                  <a:srgbClr val="000000"/>
                </a:solidFill>
                <a:latin typeface="Arial"/>
                <a:ea typeface="DejaVu Sans"/>
              </a:rPr>
              <a:t>objects that are not known a priori.</a:t>
            </a:r>
            <a:endParaRPr b="0" lang="ru-RU" sz="1800" spc="-1" strike="noStrike">
              <a:latin typeface="Arial"/>
            </a:endParaRPr>
          </a:p>
        </p:txBody>
      </p:sp>
    </p:spTree>
  </p:cSld>
  <mc:AlternateContent>
    <mc:Choice Requires="p14">
      <p:transition spd="slow" p14:dur="2000"/>
    </mc:Choice>
    <mc:Fallback>
      <p:transition spd="slow"/>
    </mc:Fallback>
  </mc:AlternateContent>
</p:sld>
</file>

<file path=ppt/slides/slide10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9" name="CustomShape 1"/>
          <p:cNvSpPr/>
          <p:nvPr/>
        </p:nvSpPr>
        <p:spPr>
          <a:xfrm>
            <a:off x="395640" y="404640"/>
            <a:ext cx="8223840" cy="1060920"/>
          </a:xfrm>
          <a:prstGeom prst="rect">
            <a:avLst/>
          </a:prstGeom>
          <a:noFill/>
          <a:ln>
            <a:noFill/>
          </a:ln>
        </p:spPr>
        <p:style>
          <a:lnRef idx="0"/>
          <a:fillRef idx="0"/>
          <a:effectRef idx="0"/>
          <a:fontRef idx="minor"/>
        </p:style>
        <p:txBody>
          <a:bodyPr lIns="90000" rIns="90000" tIns="45000" bIns="45000" anchor="ctr">
            <a:normAutofit/>
          </a:bodyPr>
          <a:p>
            <a:pPr>
              <a:lnSpc>
                <a:spcPct val="100000"/>
              </a:lnSpc>
            </a:pPr>
            <a:r>
              <a:rPr b="0" i="1" lang="ru-RU" sz="3600" spc="-1" strike="noStrike">
                <a:solidFill>
                  <a:srgbClr val="424456"/>
                </a:solidFill>
                <a:latin typeface="Trebuchet MS"/>
                <a:ea typeface="DejaVu Sans"/>
              </a:rPr>
              <a:t>Tracking-Learning-Detection</a:t>
            </a:r>
            <a:endParaRPr b="0" lang="ru-RU" sz="3600" spc="-1" strike="noStrike">
              <a:latin typeface="Arial"/>
            </a:endParaRPr>
          </a:p>
        </p:txBody>
      </p:sp>
      <p:sp>
        <p:nvSpPr>
          <p:cNvPr id="580" name="CustomShape 2"/>
          <p:cNvSpPr/>
          <p:nvPr/>
        </p:nvSpPr>
        <p:spPr>
          <a:xfrm>
            <a:off x="216000" y="1440000"/>
            <a:ext cx="1366560" cy="646560"/>
          </a:xfrm>
          <a:prstGeom prst="rect">
            <a:avLst/>
          </a:prstGeom>
          <a:solidFill>
            <a:srgbClr val="ffffff"/>
          </a:solidFill>
          <a:ln>
            <a:noFill/>
          </a:ln>
        </p:spPr>
        <p:style>
          <a:lnRef idx="0"/>
          <a:fillRef idx="0"/>
          <a:effectRef idx="0"/>
          <a:fontRef idx="minor"/>
        </p:style>
      </p:sp>
      <p:sp>
        <p:nvSpPr>
          <p:cNvPr id="581" name="CustomShape 3"/>
          <p:cNvSpPr/>
          <p:nvPr/>
        </p:nvSpPr>
        <p:spPr>
          <a:xfrm>
            <a:off x="576000" y="1368000"/>
            <a:ext cx="8278560" cy="475056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ru-RU" sz="1800" spc="-1" strike="noStrike">
                <a:solidFill>
                  <a:srgbClr val="000000"/>
                </a:solidFill>
                <a:latin typeface="Arial"/>
                <a:ea typeface="DejaVu Sans"/>
              </a:rPr>
              <a:t>A common approach of discriminative trackers is to build a binary classifier that represents the decision boundary between the object and its background.</a:t>
            </a:r>
            <a:endParaRPr b="0" lang="ru-RU" sz="1800" spc="-1" strike="noStrike">
              <a:latin typeface="Arial"/>
            </a:endParaRPr>
          </a:p>
          <a:p>
            <a:pPr>
              <a:lnSpc>
                <a:spcPct val="100000"/>
              </a:lnSpc>
            </a:pPr>
            <a:r>
              <a:rPr b="0" lang="ru-RU" sz="1800" spc="-1" strike="noStrike">
                <a:solidFill>
                  <a:srgbClr val="000000"/>
                </a:solidFill>
                <a:latin typeface="Arial"/>
                <a:ea typeface="DejaVu Sans"/>
              </a:rPr>
              <a:t>Static discriminative trackers train an object classifier before tracking which limits their applications to known objects. Adaptive discriminative trackers build</a:t>
            </a:r>
            <a:endParaRPr b="0" lang="ru-RU" sz="1800" spc="-1" strike="noStrike">
              <a:latin typeface="Arial"/>
            </a:endParaRPr>
          </a:p>
          <a:p>
            <a:pPr>
              <a:lnSpc>
                <a:spcPct val="100000"/>
              </a:lnSpc>
            </a:pPr>
            <a:r>
              <a:rPr b="0" lang="ru-RU" sz="1800" spc="-1" strike="noStrike">
                <a:solidFill>
                  <a:srgbClr val="000000"/>
                </a:solidFill>
                <a:latin typeface="Arial"/>
                <a:ea typeface="DejaVu Sans"/>
              </a:rPr>
              <a:t>a classifier during tracking.</a:t>
            </a:r>
            <a:endParaRPr b="0" lang="ru-RU" sz="1800" spc="-1" strike="noStrike">
              <a:latin typeface="Arial"/>
            </a:endParaRPr>
          </a:p>
          <a:p>
            <a:pPr>
              <a:lnSpc>
                <a:spcPct val="100000"/>
              </a:lnSpc>
            </a:pPr>
            <a:endParaRPr b="0" lang="ru-RU" sz="1800" spc="-1" strike="noStrike">
              <a:latin typeface="Arial"/>
            </a:endParaRPr>
          </a:p>
          <a:p>
            <a:pPr>
              <a:lnSpc>
                <a:spcPct val="100000"/>
              </a:lnSpc>
            </a:pPr>
            <a:r>
              <a:rPr b="0" lang="ru-RU" sz="1800" spc="-1" strike="noStrike">
                <a:solidFill>
                  <a:srgbClr val="000000"/>
                </a:solidFill>
                <a:latin typeface="Arial"/>
                <a:ea typeface="DejaVu Sans"/>
              </a:rPr>
              <a:t>The essential phase of adaptive discriminative trackers is the update: the close neighborhood of the current location is used to sample positive training examples, distant surrounding of the current location is used to sample negative examples, and these are used to update the classifier in every frame. It has been demonstrated that this updating strategy handles significant appearance changes, short-term occlusions, and cluttered background. However, these methods also suffer from drift and fail if the object leaves the scene for longer than expected. To address these problems the update of the tracking classifier has been constrained by an auxiliary classifier trained in the first frame or by training a pair of independent classifiers. Improvements in the re-detection capability have been reported.</a:t>
            </a:r>
            <a:endParaRPr b="0" lang="ru-RU" sz="1800" spc="-1" strike="noStrike">
              <a:latin typeface="Arial"/>
            </a:endParaRPr>
          </a:p>
          <a:p>
            <a:pPr>
              <a:lnSpc>
                <a:spcPct val="100000"/>
              </a:lnSpc>
            </a:pPr>
            <a:endParaRPr b="0" lang="ru-RU" sz="1800" spc="-1" strike="noStrike">
              <a:latin typeface="Arial"/>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9" name="CustomShape 1"/>
          <p:cNvSpPr/>
          <p:nvPr/>
        </p:nvSpPr>
        <p:spPr>
          <a:xfrm>
            <a:off x="395640" y="404640"/>
            <a:ext cx="8223840" cy="1060920"/>
          </a:xfrm>
          <a:prstGeom prst="rect">
            <a:avLst/>
          </a:prstGeom>
          <a:noFill/>
          <a:ln>
            <a:noFill/>
          </a:ln>
        </p:spPr>
        <p:style>
          <a:lnRef idx="0"/>
          <a:fillRef idx="0"/>
          <a:effectRef idx="0"/>
          <a:fontRef idx="minor"/>
        </p:style>
        <p:txBody>
          <a:bodyPr lIns="90000" rIns="90000" tIns="45000" bIns="45000" anchor="ctr">
            <a:normAutofit/>
          </a:bodyPr>
          <a:p>
            <a:pPr>
              <a:lnSpc>
                <a:spcPct val="100000"/>
              </a:lnSpc>
            </a:pPr>
            <a:r>
              <a:rPr b="0" i="1" lang="ru-RU" sz="3600" spc="-1" strike="noStrike">
                <a:solidFill>
                  <a:srgbClr val="424456"/>
                </a:solidFill>
                <a:latin typeface="Trebuchet MS"/>
                <a:ea typeface="DejaVu Sans"/>
              </a:rPr>
              <a:t>Direct Access Mat pixels in C++</a:t>
            </a:r>
            <a:endParaRPr b="0" lang="ru-RU" sz="3600" spc="-1" strike="noStrike">
              <a:latin typeface="Arial"/>
            </a:endParaRPr>
          </a:p>
        </p:txBody>
      </p:sp>
      <p:sp>
        <p:nvSpPr>
          <p:cNvPr id="240" name="CustomShape 2"/>
          <p:cNvSpPr/>
          <p:nvPr/>
        </p:nvSpPr>
        <p:spPr>
          <a:xfrm>
            <a:off x="292320" y="1296000"/>
            <a:ext cx="7963200" cy="491472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ru-RU" sz="2800" spc="-1" strike="noStrike">
                <a:solidFill>
                  <a:srgbClr val="000000"/>
                </a:solidFill>
                <a:latin typeface="Arial"/>
                <a:ea typeface="DejaVu Sans"/>
              </a:rPr>
              <a:t>1-channel:</a:t>
            </a:r>
            <a:endParaRPr b="0" lang="ru-RU" sz="2800" spc="-1" strike="noStrike">
              <a:latin typeface="Arial"/>
            </a:endParaRPr>
          </a:p>
          <a:p>
            <a:pPr>
              <a:lnSpc>
                <a:spcPct val="100000"/>
              </a:lnSpc>
            </a:pPr>
            <a:r>
              <a:rPr b="0" lang="ru-RU" sz="2800" spc="-1" strike="noStrike">
                <a:solidFill>
                  <a:srgbClr val="000000"/>
                </a:solidFill>
                <a:latin typeface="Arial"/>
                <a:ea typeface="DejaVu Sans"/>
              </a:rPr>
              <a:t>image.at&lt;uchar&gt;(Point(x,y)) = 255;</a:t>
            </a:r>
            <a:endParaRPr b="0" lang="ru-RU" sz="2800" spc="-1" strike="noStrike">
              <a:latin typeface="Arial"/>
            </a:endParaRPr>
          </a:p>
          <a:p>
            <a:pPr>
              <a:lnSpc>
                <a:spcPct val="100000"/>
              </a:lnSpc>
            </a:pPr>
            <a:endParaRPr b="0" lang="ru-RU" sz="2800" spc="-1" strike="noStrike">
              <a:latin typeface="Arial"/>
            </a:endParaRPr>
          </a:p>
          <a:p>
            <a:pPr>
              <a:lnSpc>
                <a:spcPct val="100000"/>
              </a:lnSpc>
            </a:pPr>
            <a:r>
              <a:rPr b="0" lang="ru-RU" sz="2800" spc="-1" strike="noStrike">
                <a:solidFill>
                  <a:srgbClr val="000000"/>
                </a:solidFill>
                <a:latin typeface="Arial"/>
                <a:ea typeface="DejaVu Sans"/>
              </a:rPr>
              <a:t>3-channel get:</a:t>
            </a:r>
            <a:endParaRPr b="0" lang="ru-RU" sz="2800" spc="-1" strike="noStrike">
              <a:latin typeface="Arial"/>
            </a:endParaRPr>
          </a:p>
          <a:p>
            <a:pPr>
              <a:lnSpc>
                <a:spcPct val="100000"/>
              </a:lnSpc>
            </a:pPr>
            <a:r>
              <a:rPr b="0" lang="ru-RU" sz="2800" spc="-1" strike="noStrike">
                <a:solidFill>
                  <a:srgbClr val="000000"/>
                </a:solidFill>
                <a:latin typeface="Arial"/>
                <a:ea typeface="DejaVu Sans"/>
              </a:rPr>
              <a:t>Vec3b colour = image.at&lt;Vec3b&gt;(Point(x, y));</a:t>
            </a:r>
            <a:endParaRPr b="0" lang="ru-RU" sz="2800" spc="-1" strike="noStrike">
              <a:latin typeface="Arial"/>
            </a:endParaRPr>
          </a:p>
          <a:p>
            <a:pPr>
              <a:lnSpc>
                <a:spcPct val="100000"/>
              </a:lnSpc>
            </a:pPr>
            <a:r>
              <a:rPr b="0" lang="ru-RU" sz="2800" spc="-1" strike="noStrike">
                <a:solidFill>
                  <a:srgbClr val="000000"/>
                </a:solidFill>
                <a:latin typeface="Arial"/>
                <a:ea typeface="DejaVu Sans"/>
              </a:rPr>
              <a:t>if (colour.val[0]==255 &amp;&amp; colour.val[1]==255 &amp;&amp; colour.val[2]==255)</a:t>
            </a:r>
            <a:endParaRPr b="0" lang="ru-RU" sz="2800" spc="-1" strike="noStrike">
              <a:latin typeface="Arial"/>
            </a:endParaRPr>
          </a:p>
          <a:p>
            <a:pPr>
              <a:lnSpc>
                <a:spcPct val="100000"/>
              </a:lnSpc>
            </a:pPr>
            <a:endParaRPr b="0" lang="ru-RU" sz="2800" spc="-1" strike="noStrike">
              <a:latin typeface="Arial"/>
            </a:endParaRPr>
          </a:p>
          <a:p>
            <a:pPr>
              <a:lnSpc>
                <a:spcPct val="100000"/>
              </a:lnSpc>
            </a:pPr>
            <a:r>
              <a:rPr b="0" lang="ru-RU" sz="2800" spc="-1" strike="noStrike">
                <a:solidFill>
                  <a:srgbClr val="000000"/>
                </a:solidFill>
                <a:latin typeface="Arial"/>
                <a:ea typeface="DejaVu Sans"/>
              </a:rPr>
              <a:t>3-channel set:</a:t>
            </a:r>
            <a:endParaRPr b="0" lang="ru-RU" sz="2800" spc="-1" strike="noStrike">
              <a:latin typeface="Arial"/>
            </a:endParaRPr>
          </a:p>
          <a:p>
            <a:pPr>
              <a:lnSpc>
                <a:spcPct val="100000"/>
              </a:lnSpc>
            </a:pPr>
            <a:r>
              <a:rPr b="0" lang="ru-RU" sz="2800" spc="-1" strike="noStrike">
                <a:solidFill>
                  <a:srgbClr val="000000"/>
                </a:solidFill>
                <a:latin typeface="Arial"/>
                <a:ea typeface="DejaVu Sans"/>
              </a:rPr>
              <a:t>image.at&lt;Vec3b&gt;(Point(x, y))[0] = 255;</a:t>
            </a:r>
            <a:endParaRPr b="0" lang="ru-RU" sz="2800" spc="-1" strike="noStrike">
              <a:latin typeface="Arial"/>
            </a:endParaRPr>
          </a:p>
          <a:p>
            <a:pPr>
              <a:lnSpc>
                <a:spcPct val="100000"/>
              </a:lnSpc>
            </a:pPr>
            <a:r>
              <a:rPr b="0" lang="ru-RU" sz="2800" spc="-1" strike="noStrike">
                <a:solidFill>
                  <a:srgbClr val="000000"/>
                </a:solidFill>
                <a:latin typeface="Arial"/>
                <a:ea typeface="DejaVu Sans"/>
              </a:rPr>
              <a:t>image.at&lt;Vec3b&gt;(Point(x, y))[1] = 255;</a:t>
            </a:r>
            <a:endParaRPr b="0" lang="ru-RU" sz="2800" spc="-1" strike="noStrike">
              <a:latin typeface="Arial"/>
            </a:endParaRPr>
          </a:p>
          <a:p>
            <a:pPr>
              <a:lnSpc>
                <a:spcPct val="100000"/>
              </a:lnSpc>
            </a:pPr>
            <a:r>
              <a:rPr b="0" lang="ru-RU" sz="2800" spc="-1" strike="noStrike">
                <a:solidFill>
                  <a:srgbClr val="000000"/>
                </a:solidFill>
                <a:latin typeface="Arial"/>
                <a:ea typeface="DejaVu Sans"/>
              </a:rPr>
              <a:t>image.at&lt;Vec3b&gt;(Point(x, y))[2] = 255;</a:t>
            </a:r>
            <a:endParaRPr b="0" lang="ru-RU" sz="2800" spc="-1" strike="noStrike">
              <a:latin typeface="Arial"/>
            </a:endParaRPr>
          </a:p>
          <a:p>
            <a:pPr>
              <a:lnSpc>
                <a:spcPct val="100000"/>
              </a:lnSpc>
            </a:pPr>
            <a:endParaRPr b="0" lang="ru-RU" sz="2800" spc="-1" strike="noStrike">
              <a:latin typeface="Arial"/>
            </a:endParaRPr>
          </a:p>
        </p:txBody>
      </p:sp>
    </p:spTree>
  </p:cSld>
  <mc:AlternateContent>
    <mc:Choice Requires="p14">
      <p:transition spd="slow" p14:dur="2000"/>
    </mc:Choice>
    <mc:Fallback>
      <p:transition spd="slow"/>
    </mc:Fallback>
  </mc:AlternateContent>
</p:sld>
</file>

<file path=ppt/slides/slide1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2" name="CustomShape 1"/>
          <p:cNvSpPr/>
          <p:nvPr/>
        </p:nvSpPr>
        <p:spPr>
          <a:xfrm>
            <a:off x="395640" y="404640"/>
            <a:ext cx="8223840" cy="1060920"/>
          </a:xfrm>
          <a:prstGeom prst="rect">
            <a:avLst/>
          </a:prstGeom>
          <a:noFill/>
          <a:ln>
            <a:noFill/>
          </a:ln>
        </p:spPr>
        <p:style>
          <a:lnRef idx="0"/>
          <a:fillRef idx="0"/>
          <a:effectRef idx="0"/>
          <a:fontRef idx="minor"/>
        </p:style>
        <p:txBody>
          <a:bodyPr lIns="90000" rIns="90000" tIns="45000" bIns="45000" anchor="ctr">
            <a:normAutofit/>
          </a:bodyPr>
          <a:p>
            <a:pPr>
              <a:lnSpc>
                <a:spcPct val="100000"/>
              </a:lnSpc>
            </a:pPr>
            <a:r>
              <a:rPr b="0" i="1" lang="ru-RU" sz="3600" spc="-1" strike="noStrike">
                <a:solidFill>
                  <a:srgbClr val="424456"/>
                </a:solidFill>
                <a:latin typeface="Trebuchet MS"/>
                <a:ea typeface="DejaVu Sans"/>
              </a:rPr>
              <a:t>Tracking-Learning-Detection</a:t>
            </a:r>
            <a:endParaRPr b="0" lang="ru-RU" sz="3600" spc="-1" strike="noStrike">
              <a:latin typeface="Arial"/>
            </a:endParaRPr>
          </a:p>
        </p:txBody>
      </p:sp>
      <p:sp>
        <p:nvSpPr>
          <p:cNvPr id="583" name="CustomShape 2"/>
          <p:cNvSpPr/>
          <p:nvPr/>
        </p:nvSpPr>
        <p:spPr>
          <a:xfrm>
            <a:off x="216000" y="1440000"/>
            <a:ext cx="1366560" cy="646560"/>
          </a:xfrm>
          <a:prstGeom prst="rect">
            <a:avLst/>
          </a:prstGeom>
          <a:solidFill>
            <a:srgbClr val="ffffff"/>
          </a:solidFill>
          <a:ln>
            <a:noFill/>
          </a:ln>
        </p:spPr>
        <p:style>
          <a:lnRef idx="0"/>
          <a:fillRef idx="0"/>
          <a:effectRef idx="0"/>
          <a:fontRef idx="minor"/>
        </p:style>
      </p:sp>
      <p:sp>
        <p:nvSpPr>
          <p:cNvPr id="584" name="CustomShape 3"/>
          <p:cNvSpPr/>
          <p:nvPr/>
        </p:nvSpPr>
        <p:spPr>
          <a:xfrm>
            <a:off x="5112000" y="1262160"/>
            <a:ext cx="3742560" cy="568116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ru-RU" sz="1500" spc="-1" strike="noStrike">
                <a:solidFill>
                  <a:srgbClr val="000000"/>
                </a:solidFill>
                <a:latin typeface="Arial"/>
                <a:ea typeface="DejaVu Sans"/>
              </a:rPr>
              <a:t>• </a:t>
            </a:r>
            <a:r>
              <a:rPr b="0" lang="ru-RU" sz="1500" spc="-1" strike="noStrike">
                <a:solidFill>
                  <a:srgbClr val="000000"/>
                </a:solidFill>
                <a:latin typeface="Arial"/>
                <a:ea typeface="DejaVu Sans"/>
              </a:rPr>
              <a:t>Tracker estimates the object’s motion between consecutive frames under the assumption that the frame-to-frame motion is limited and the object is visible. The tracker is likely to fail and never recover if the object moves out of the camera view.</a:t>
            </a:r>
            <a:endParaRPr b="0" lang="ru-RU" sz="1500" spc="-1" strike="noStrike">
              <a:latin typeface="Arial"/>
            </a:endParaRPr>
          </a:p>
          <a:p>
            <a:pPr>
              <a:lnSpc>
                <a:spcPct val="100000"/>
              </a:lnSpc>
            </a:pPr>
            <a:r>
              <a:rPr b="0" lang="ru-RU" sz="1500" spc="-1" strike="noStrike">
                <a:solidFill>
                  <a:srgbClr val="000000"/>
                </a:solidFill>
                <a:latin typeface="Arial"/>
                <a:ea typeface="DejaVu Sans"/>
              </a:rPr>
              <a:t>• </a:t>
            </a:r>
            <a:r>
              <a:rPr b="0" lang="ru-RU" sz="1500" spc="-1" strike="noStrike">
                <a:solidFill>
                  <a:srgbClr val="000000"/>
                </a:solidFill>
                <a:latin typeface="Arial"/>
                <a:ea typeface="DejaVu Sans"/>
              </a:rPr>
              <a:t>Detector treats every frame as independent and performs full scanning of the image to localize all appearances that have been observed and learned in the past. As any other detector, the detector makes two types of errors: false positives and false negative.</a:t>
            </a:r>
            <a:endParaRPr b="0" lang="ru-RU" sz="1500" spc="-1" strike="noStrike">
              <a:latin typeface="Arial"/>
            </a:endParaRPr>
          </a:p>
          <a:p>
            <a:pPr>
              <a:lnSpc>
                <a:spcPct val="100000"/>
              </a:lnSpc>
            </a:pPr>
            <a:r>
              <a:rPr b="0" lang="ru-RU" sz="1500" spc="-1" strike="noStrike">
                <a:solidFill>
                  <a:srgbClr val="000000"/>
                </a:solidFill>
                <a:latin typeface="Arial"/>
                <a:ea typeface="DejaVu Sans"/>
              </a:rPr>
              <a:t>• </a:t>
            </a:r>
            <a:r>
              <a:rPr b="0" lang="ru-RU" sz="1500" spc="-1" strike="noStrike">
                <a:solidFill>
                  <a:srgbClr val="000000"/>
                </a:solidFill>
                <a:latin typeface="Arial"/>
                <a:ea typeface="DejaVu Sans"/>
              </a:rPr>
              <a:t>Learning observes performance of both, tracker and detector, estimates detector’s errors and generates training examples to avoid these errors in the future. The learning component does not assume that neither the tracker nor the detector is correct. By the virtue of the learning, the detector generalizes to more object appearances and discriminates against background.</a:t>
            </a:r>
            <a:endParaRPr b="0" lang="ru-RU" sz="1500" spc="-1" strike="noStrike">
              <a:latin typeface="Arial"/>
            </a:endParaRPr>
          </a:p>
          <a:p>
            <a:pPr>
              <a:lnSpc>
                <a:spcPct val="100000"/>
              </a:lnSpc>
            </a:pPr>
            <a:endParaRPr b="0" lang="ru-RU" sz="1500" spc="-1" strike="noStrike">
              <a:latin typeface="Arial"/>
            </a:endParaRPr>
          </a:p>
          <a:p>
            <a:pPr>
              <a:lnSpc>
                <a:spcPct val="100000"/>
              </a:lnSpc>
            </a:pPr>
            <a:endParaRPr b="0" lang="ru-RU" sz="1500" spc="-1" strike="noStrike">
              <a:latin typeface="Arial"/>
            </a:endParaRPr>
          </a:p>
        </p:txBody>
      </p:sp>
      <p:pic>
        <p:nvPicPr>
          <p:cNvPr id="585" name="" descr=""/>
          <p:cNvPicPr/>
          <p:nvPr/>
        </p:nvPicPr>
        <p:blipFill>
          <a:blip r:embed="rId1"/>
          <a:stretch/>
        </p:blipFill>
        <p:spPr>
          <a:xfrm>
            <a:off x="288000" y="1344240"/>
            <a:ext cx="4721760" cy="3550320"/>
          </a:xfrm>
          <a:prstGeom prst="rect">
            <a:avLst/>
          </a:prstGeom>
          <a:ln>
            <a:noFill/>
          </a:ln>
        </p:spPr>
      </p:pic>
    </p:spTree>
  </p:cSld>
  <mc:AlternateContent>
    <mc:Choice Requires="p14">
      <p:transition spd="slow" p14:dur="2000"/>
    </mc:Choice>
    <mc:Fallback>
      <p:transition spd="slow"/>
    </mc:Fallback>
  </mc:AlternateContent>
</p:sld>
</file>

<file path=ppt/slides/slide1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6" name="CustomShape 1"/>
          <p:cNvSpPr/>
          <p:nvPr/>
        </p:nvSpPr>
        <p:spPr>
          <a:xfrm>
            <a:off x="395640" y="404640"/>
            <a:ext cx="8223840" cy="1060920"/>
          </a:xfrm>
          <a:prstGeom prst="rect">
            <a:avLst/>
          </a:prstGeom>
          <a:noFill/>
          <a:ln>
            <a:noFill/>
          </a:ln>
        </p:spPr>
        <p:style>
          <a:lnRef idx="0"/>
          <a:fillRef idx="0"/>
          <a:effectRef idx="0"/>
          <a:fontRef idx="minor"/>
        </p:style>
        <p:txBody>
          <a:bodyPr lIns="90000" rIns="90000" tIns="45000" bIns="45000" anchor="ctr">
            <a:normAutofit/>
          </a:bodyPr>
          <a:p>
            <a:pPr>
              <a:lnSpc>
                <a:spcPct val="100000"/>
              </a:lnSpc>
            </a:pPr>
            <a:r>
              <a:rPr b="0" i="1" lang="ru-RU" sz="3600" spc="-1" strike="noStrike">
                <a:solidFill>
                  <a:srgbClr val="424456"/>
                </a:solidFill>
                <a:latin typeface="Trebuchet MS"/>
                <a:ea typeface="DejaVu Sans"/>
              </a:rPr>
              <a:t>Tracking-Learning-Detection</a:t>
            </a:r>
            <a:endParaRPr b="0" lang="ru-RU" sz="3600" spc="-1" strike="noStrike">
              <a:latin typeface="Arial"/>
            </a:endParaRPr>
          </a:p>
        </p:txBody>
      </p:sp>
      <p:sp>
        <p:nvSpPr>
          <p:cNvPr id="587" name="CustomShape 2"/>
          <p:cNvSpPr/>
          <p:nvPr/>
        </p:nvSpPr>
        <p:spPr>
          <a:xfrm>
            <a:off x="216000" y="1440000"/>
            <a:ext cx="1366560" cy="646560"/>
          </a:xfrm>
          <a:prstGeom prst="rect">
            <a:avLst/>
          </a:prstGeom>
          <a:solidFill>
            <a:srgbClr val="ffffff"/>
          </a:solidFill>
          <a:ln>
            <a:noFill/>
          </a:ln>
        </p:spPr>
        <p:style>
          <a:lnRef idx="0"/>
          <a:fillRef idx="0"/>
          <a:effectRef idx="0"/>
          <a:fontRef idx="minor"/>
        </p:style>
      </p:sp>
      <p:sp>
        <p:nvSpPr>
          <p:cNvPr id="588" name="CustomShape 3"/>
          <p:cNvSpPr/>
          <p:nvPr/>
        </p:nvSpPr>
        <p:spPr>
          <a:xfrm>
            <a:off x="504000" y="5040000"/>
            <a:ext cx="8278560" cy="162468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ru-RU" sz="1800" spc="-1" strike="noStrike">
                <a:solidFill>
                  <a:srgbClr val="000000"/>
                </a:solidFill>
                <a:latin typeface="Arial"/>
                <a:ea typeface="DejaVu Sans"/>
              </a:rPr>
              <a:t>PN-Learning. The key idea of P-N learning is that the detector errors can be identified by two types of “experts”. P-expert identifies only false negatives,</a:t>
            </a:r>
            <a:endParaRPr b="0" lang="ru-RU" sz="1800" spc="-1" strike="noStrike">
              <a:latin typeface="Arial"/>
            </a:endParaRPr>
          </a:p>
          <a:p>
            <a:pPr>
              <a:lnSpc>
                <a:spcPct val="100000"/>
              </a:lnSpc>
            </a:pPr>
            <a:r>
              <a:rPr b="0" lang="ru-RU" sz="1800" spc="-1" strike="noStrike">
                <a:solidFill>
                  <a:srgbClr val="000000"/>
                </a:solidFill>
                <a:latin typeface="Arial"/>
                <a:ea typeface="DejaVu Sans"/>
              </a:rPr>
              <a:t>N-expert identifies only false positives. Both of the experts make error themselves, however, the separation of the experts enables mutual compensation of their errors.</a:t>
            </a:r>
            <a:endParaRPr b="0" lang="ru-RU" sz="1800" spc="-1" strike="noStrike">
              <a:latin typeface="Arial"/>
            </a:endParaRPr>
          </a:p>
          <a:p>
            <a:pPr>
              <a:lnSpc>
                <a:spcPct val="100000"/>
              </a:lnSpc>
            </a:pPr>
            <a:endParaRPr b="0" lang="ru-RU" sz="1800" spc="-1" strike="noStrike">
              <a:latin typeface="Arial"/>
            </a:endParaRPr>
          </a:p>
        </p:txBody>
      </p:sp>
      <p:pic>
        <p:nvPicPr>
          <p:cNvPr id="589" name="" descr=""/>
          <p:cNvPicPr/>
          <p:nvPr/>
        </p:nvPicPr>
        <p:blipFill>
          <a:blip r:embed="rId1"/>
          <a:stretch/>
        </p:blipFill>
        <p:spPr>
          <a:xfrm>
            <a:off x="1224000" y="1296000"/>
            <a:ext cx="6655320" cy="3369600"/>
          </a:xfrm>
          <a:prstGeom prst="rect">
            <a:avLst/>
          </a:prstGeom>
          <a:ln>
            <a:noFill/>
          </a:ln>
        </p:spPr>
      </p:pic>
    </p:spTree>
  </p:cSld>
  <mc:AlternateContent>
    <mc:Choice Requires="p14">
      <p:transition spd="slow" p14:dur="2000"/>
    </mc:Choice>
    <mc:Fallback>
      <p:transition spd="slow"/>
    </mc:Fallback>
  </mc:AlternateContent>
</p:sld>
</file>

<file path=ppt/slides/slide1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0" name="CustomShape 1"/>
          <p:cNvSpPr/>
          <p:nvPr/>
        </p:nvSpPr>
        <p:spPr>
          <a:xfrm>
            <a:off x="395640" y="404640"/>
            <a:ext cx="8223840" cy="1060920"/>
          </a:xfrm>
          <a:prstGeom prst="rect">
            <a:avLst/>
          </a:prstGeom>
          <a:noFill/>
          <a:ln>
            <a:noFill/>
          </a:ln>
        </p:spPr>
        <p:style>
          <a:lnRef idx="0"/>
          <a:fillRef idx="0"/>
          <a:effectRef idx="0"/>
          <a:fontRef idx="minor"/>
        </p:style>
        <p:txBody>
          <a:bodyPr lIns="90000" rIns="90000" tIns="45000" bIns="45000" anchor="ctr">
            <a:normAutofit/>
          </a:bodyPr>
          <a:p>
            <a:pPr>
              <a:lnSpc>
                <a:spcPct val="100000"/>
              </a:lnSpc>
            </a:pPr>
            <a:r>
              <a:rPr b="0" i="1" lang="ru-RU" sz="3600" spc="-1" strike="noStrike">
                <a:solidFill>
                  <a:srgbClr val="424456"/>
                </a:solidFill>
                <a:latin typeface="Trebuchet MS"/>
                <a:ea typeface="DejaVu Sans"/>
              </a:rPr>
              <a:t>Tracking-Learning-Detection</a:t>
            </a:r>
            <a:endParaRPr b="0" lang="ru-RU" sz="3600" spc="-1" strike="noStrike">
              <a:latin typeface="Arial"/>
            </a:endParaRPr>
          </a:p>
        </p:txBody>
      </p:sp>
      <p:sp>
        <p:nvSpPr>
          <p:cNvPr id="591" name="CustomShape 2"/>
          <p:cNvSpPr/>
          <p:nvPr/>
        </p:nvSpPr>
        <p:spPr>
          <a:xfrm>
            <a:off x="216000" y="1440000"/>
            <a:ext cx="1366560" cy="646560"/>
          </a:xfrm>
          <a:prstGeom prst="rect">
            <a:avLst/>
          </a:prstGeom>
          <a:solidFill>
            <a:srgbClr val="ffffff"/>
          </a:solidFill>
          <a:ln>
            <a:noFill/>
          </a:ln>
        </p:spPr>
        <p:style>
          <a:lnRef idx="0"/>
          <a:fillRef idx="0"/>
          <a:effectRef idx="0"/>
          <a:fontRef idx="minor"/>
        </p:style>
      </p:sp>
      <p:pic>
        <p:nvPicPr>
          <p:cNvPr id="592" name="" descr=""/>
          <p:cNvPicPr/>
          <p:nvPr/>
        </p:nvPicPr>
        <p:blipFill>
          <a:blip r:embed="rId1"/>
          <a:stretch/>
        </p:blipFill>
        <p:spPr>
          <a:xfrm>
            <a:off x="288000" y="1387080"/>
            <a:ext cx="4142880" cy="1059480"/>
          </a:xfrm>
          <a:prstGeom prst="rect">
            <a:avLst/>
          </a:prstGeom>
          <a:ln>
            <a:noFill/>
          </a:ln>
        </p:spPr>
      </p:pic>
      <p:pic>
        <p:nvPicPr>
          <p:cNvPr id="593" name="" descr=""/>
          <p:cNvPicPr/>
          <p:nvPr/>
        </p:nvPicPr>
        <p:blipFill>
          <a:blip r:embed="rId2"/>
          <a:stretch/>
        </p:blipFill>
        <p:spPr>
          <a:xfrm>
            <a:off x="360000" y="2520000"/>
            <a:ext cx="3961800" cy="2446560"/>
          </a:xfrm>
          <a:prstGeom prst="rect">
            <a:avLst/>
          </a:prstGeom>
          <a:ln>
            <a:noFill/>
          </a:ln>
        </p:spPr>
      </p:pic>
      <p:pic>
        <p:nvPicPr>
          <p:cNvPr id="594" name="" descr=""/>
          <p:cNvPicPr/>
          <p:nvPr/>
        </p:nvPicPr>
        <p:blipFill>
          <a:blip r:embed="rId3"/>
          <a:stretch/>
        </p:blipFill>
        <p:spPr>
          <a:xfrm>
            <a:off x="4755600" y="1368000"/>
            <a:ext cx="3863880" cy="2161440"/>
          </a:xfrm>
          <a:prstGeom prst="rect">
            <a:avLst/>
          </a:prstGeom>
          <a:ln>
            <a:noFill/>
          </a:ln>
        </p:spPr>
      </p:pic>
      <p:pic>
        <p:nvPicPr>
          <p:cNvPr id="595" name="" descr=""/>
          <p:cNvPicPr/>
          <p:nvPr/>
        </p:nvPicPr>
        <p:blipFill>
          <a:blip r:embed="rId4"/>
          <a:stretch/>
        </p:blipFill>
        <p:spPr>
          <a:xfrm>
            <a:off x="4752000" y="3696120"/>
            <a:ext cx="3935880" cy="3070440"/>
          </a:xfrm>
          <a:prstGeom prst="rect">
            <a:avLst/>
          </a:prstGeom>
          <a:ln>
            <a:noFill/>
          </a:ln>
        </p:spPr>
      </p:pic>
    </p:spTree>
  </p:cSld>
  <mc:AlternateContent>
    <mc:Choice Requires="p14">
      <p:transition spd="slow" p14:dur="2000"/>
    </mc:Choice>
    <mc:Fallback>
      <p:transition spd="slow"/>
    </mc:Fallback>
  </mc:AlternateContent>
</p:sld>
</file>

<file path=ppt/slides/slide1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6" name="CustomShape 1"/>
          <p:cNvSpPr/>
          <p:nvPr/>
        </p:nvSpPr>
        <p:spPr>
          <a:xfrm>
            <a:off x="395640" y="404640"/>
            <a:ext cx="8223840" cy="1060920"/>
          </a:xfrm>
          <a:prstGeom prst="rect">
            <a:avLst/>
          </a:prstGeom>
          <a:noFill/>
          <a:ln>
            <a:noFill/>
          </a:ln>
        </p:spPr>
        <p:style>
          <a:lnRef idx="0"/>
          <a:fillRef idx="0"/>
          <a:effectRef idx="0"/>
          <a:fontRef idx="minor"/>
        </p:style>
        <p:txBody>
          <a:bodyPr lIns="90000" rIns="90000" tIns="45000" bIns="45000" anchor="ctr">
            <a:normAutofit/>
          </a:bodyPr>
          <a:p>
            <a:pPr>
              <a:lnSpc>
                <a:spcPct val="100000"/>
              </a:lnSpc>
            </a:pPr>
            <a:r>
              <a:rPr b="0" i="1" lang="ru-RU" sz="3600" spc="-1" strike="noStrike">
                <a:solidFill>
                  <a:srgbClr val="424456"/>
                </a:solidFill>
                <a:latin typeface="Trebuchet MS"/>
                <a:ea typeface="DejaVu Sans"/>
              </a:rPr>
              <a:t>Expert Quality measures</a:t>
            </a:r>
            <a:endParaRPr b="0" lang="ru-RU" sz="3600" spc="-1" strike="noStrike">
              <a:latin typeface="Arial"/>
            </a:endParaRPr>
          </a:p>
        </p:txBody>
      </p:sp>
      <p:sp>
        <p:nvSpPr>
          <p:cNvPr id="597" name="CustomShape 2"/>
          <p:cNvSpPr/>
          <p:nvPr/>
        </p:nvSpPr>
        <p:spPr>
          <a:xfrm>
            <a:off x="216000" y="1440000"/>
            <a:ext cx="1366560" cy="646560"/>
          </a:xfrm>
          <a:prstGeom prst="rect">
            <a:avLst/>
          </a:prstGeom>
          <a:solidFill>
            <a:srgbClr val="ffffff"/>
          </a:solidFill>
          <a:ln>
            <a:noFill/>
          </a:ln>
        </p:spPr>
        <p:style>
          <a:lnRef idx="0"/>
          <a:fillRef idx="0"/>
          <a:effectRef idx="0"/>
          <a:fontRef idx="minor"/>
        </p:style>
      </p:sp>
      <p:pic>
        <p:nvPicPr>
          <p:cNvPr id="598" name="" descr=""/>
          <p:cNvPicPr/>
          <p:nvPr/>
        </p:nvPicPr>
        <p:blipFill>
          <a:blip r:embed="rId1"/>
          <a:stretch/>
        </p:blipFill>
        <p:spPr>
          <a:xfrm>
            <a:off x="1323720" y="1462680"/>
            <a:ext cx="6378840" cy="4931280"/>
          </a:xfrm>
          <a:prstGeom prst="rect">
            <a:avLst/>
          </a:prstGeom>
          <a:ln>
            <a:noFill/>
          </a:ln>
        </p:spPr>
      </p:pic>
    </p:spTree>
  </p:cSld>
  <mc:AlternateContent>
    <mc:Choice Requires="p14">
      <p:transition spd="slow" p14:dur="2000"/>
    </mc:Choice>
    <mc:Fallback>
      <p:transition spd="slow"/>
    </mc:Fallback>
  </mc:AlternateContent>
</p:sld>
</file>

<file path=ppt/slides/slide1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9" name="CustomShape 1"/>
          <p:cNvSpPr/>
          <p:nvPr/>
        </p:nvSpPr>
        <p:spPr>
          <a:xfrm>
            <a:off x="395640" y="404640"/>
            <a:ext cx="8223840" cy="1060920"/>
          </a:xfrm>
          <a:prstGeom prst="rect">
            <a:avLst/>
          </a:prstGeom>
          <a:noFill/>
          <a:ln>
            <a:noFill/>
          </a:ln>
        </p:spPr>
        <p:style>
          <a:lnRef idx="0"/>
          <a:fillRef idx="0"/>
          <a:effectRef idx="0"/>
          <a:fontRef idx="minor"/>
        </p:style>
        <p:txBody>
          <a:bodyPr lIns="90000" rIns="90000" tIns="45000" bIns="45000" anchor="ctr">
            <a:normAutofit/>
          </a:bodyPr>
          <a:p>
            <a:pPr>
              <a:lnSpc>
                <a:spcPct val="100000"/>
              </a:lnSpc>
            </a:pPr>
            <a:r>
              <a:rPr b="0" i="1" lang="ru-RU" sz="3600" spc="-1" strike="noStrike">
                <a:solidFill>
                  <a:srgbClr val="424456"/>
                </a:solidFill>
                <a:latin typeface="Trebuchet MS"/>
                <a:ea typeface="DejaVu Sans"/>
              </a:rPr>
              <a:t>Expert Quality measures</a:t>
            </a:r>
            <a:endParaRPr b="0" lang="ru-RU" sz="3600" spc="-1" strike="noStrike">
              <a:latin typeface="Arial"/>
            </a:endParaRPr>
          </a:p>
        </p:txBody>
      </p:sp>
      <p:sp>
        <p:nvSpPr>
          <p:cNvPr id="600" name="CustomShape 2"/>
          <p:cNvSpPr/>
          <p:nvPr/>
        </p:nvSpPr>
        <p:spPr>
          <a:xfrm>
            <a:off x="216000" y="1440000"/>
            <a:ext cx="1366560" cy="646560"/>
          </a:xfrm>
          <a:prstGeom prst="rect">
            <a:avLst/>
          </a:prstGeom>
          <a:solidFill>
            <a:srgbClr val="ffffff"/>
          </a:solidFill>
          <a:ln>
            <a:noFill/>
          </a:ln>
        </p:spPr>
        <p:style>
          <a:lnRef idx="0"/>
          <a:fillRef idx="0"/>
          <a:effectRef idx="0"/>
          <a:fontRef idx="minor"/>
        </p:style>
      </p:sp>
      <p:pic>
        <p:nvPicPr>
          <p:cNvPr id="601" name="" descr=""/>
          <p:cNvPicPr/>
          <p:nvPr/>
        </p:nvPicPr>
        <p:blipFill>
          <a:blip r:embed="rId1"/>
          <a:stretch/>
        </p:blipFill>
        <p:spPr>
          <a:xfrm>
            <a:off x="72000" y="1368000"/>
            <a:ext cx="5819040" cy="5064480"/>
          </a:xfrm>
          <a:prstGeom prst="rect">
            <a:avLst/>
          </a:prstGeom>
          <a:ln>
            <a:noFill/>
          </a:ln>
        </p:spPr>
      </p:pic>
      <p:sp>
        <p:nvSpPr>
          <p:cNvPr id="602" name="CustomShape 3"/>
          <p:cNvSpPr/>
          <p:nvPr/>
        </p:nvSpPr>
        <p:spPr>
          <a:xfrm>
            <a:off x="6120000" y="1350000"/>
            <a:ext cx="2878560" cy="527256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ru-RU" sz="1800" spc="-1" strike="noStrike">
                <a:solidFill>
                  <a:srgbClr val="000000"/>
                </a:solidFill>
                <a:latin typeface="Arial"/>
                <a:ea typeface="DejaVu Sans"/>
              </a:rPr>
              <a:t>The state vector x converges to zero if both eigenvalues λ1 , λ2 of the transition matrix M are smaller than one.</a:t>
            </a:r>
            <a:endParaRPr b="0" lang="ru-RU" sz="1800" spc="-1" strike="noStrike">
              <a:latin typeface="Arial"/>
            </a:endParaRPr>
          </a:p>
          <a:p>
            <a:pPr>
              <a:lnSpc>
                <a:spcPct val="100000"/>
              </a:lnSpc>
            </a:pPr>
            <a:r>
              <a:rPr b="0" lang="ru-RU" sz="1800" spc="-1" strike="noStrike">
                <a:solidFill>
                  <a:srgbClr val="000000"/>
                </a:solidFill>
                <a:latin typeface="Arial"/>
                <a:ea typeface="DejaVu Sans"/>
              </a:rPr>
              <a:t>Note that the matrix M is a function of the expert’s quality measures. Therefore, if the quality measures are known, it is</a:t>
            </a:r>
            <a:endParaRPr b="0" lang="ru-RU" sz="1800" spc="-1" strike="noStrike">
              <a:latin typeface="Arial"/>
            </a:endParaRPr>
          </a:p>
          <a:p>
            <a:pPr>
              <a:lnSpc>
                <a:spcPct val="100000"/>
              </a:lnSpc>
            </a:pPr>
            <a:r>
              <a:rPr b="0" lang="ru-RU" sz="1800" spc="-1" strike="noStrike">
                <a:solidFill>
                  <a:srgbClr val="000000"/>
                </a:solidFill>
                <a:latin typeface="Arial"/>
                <a:ea typeface="DejaVu Sans"/>
              </a:rPr>
              <a:t>possible to check whether the error during training converges to zero or not. Experts which corresponding matrix M has both eigenvalues smaller than one will be called error-canceling.</a:t>
            </a:r>
            <a:endParaRPr b="0" lang="ru-RU" sz="1800" spc="-1" strike="noStrike">
              <a:latin typeface="Arial"/>
            </a:endParaRPr>
          </a:p>
          <a:p>
            <a:pPr>
              <a:lnSpc>
                <a:spcPct val="100000"/>
              </a:lnSpc>
            </a:pPr>
            <a:endParaRPr b="0" lang="ru-RU" sz="1800" spc="-1" strike="noStrike">
              <a:latin typeface="Arial"/>
            </a:endParaRPr>
          </a:p>
        </p:txBody>
      </p:sp>
    </p:spTree>
  </p:cSld>
  <mc:AlternateContent>
    <mc:Choice Requires="p14">
      <p:transition spd="slow" p14:dur="2000"/>
    </mc:Choice>
    <mc:Fallback>
      <p:transition spd="slow"/>
    </mc:Fallback>
  </mc:AlternateContent>
</p:sld>
</file>

<file path=ppt/slides/slide1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03" name="CustomShape 1"/>
          <p:cNvSpPr/>
          <p:nvPr/>
        </p:nvSpPr>
        <p:spPr>
          <a:xfrm>
            <a:off x="395640" y="404640"/>
            <a:ext cx="8223840" cy="1060920"/>
          </a:xfrm>
          <a:prstGeom prst="rect">
            <a:avLst/>
          </a:prstGeom>
          <a:noFill/>
          <a:ln>
            <a:noFill/>
          </a:ln>
        </p:spPr>
        <p:style>
          <a:lnRef idx="0"/>
          <a:fillRef idx="0"/>
          <a:effectRef idx="0"/>
          <a:fontRef idx="minor"/>
        </p:style>
        <p:txBody>
          <a:bodyPr lIns="90000" rIns="90000" tIns="45000" bIns="45000" anchor="ctr">
            <a:normAutofit/>
          </a:bodyPr>
          <a:p>
            <a:pPr>
              <a:lnSpc>
                <a:spcPct val="100000"/>
              </a:lnSpc>
            </a:pPr>
            <a:r>
              <a:rPr b="0" i="1" lang="ru-RU" sz="3600" spc="-1" strike="noStrike">
                <a:solidFill>
                  <a:srgbClr val="424456"/>
                </a:solidFill>
                <a:latin typeface="Trebuchet MS"/>
                <a:ea typeface="DejaVu Sans"/>
              </a:rPr>
              <a:t>Expert Quality measures</a:t>
            </a:r>
            <a:endParaRPr b="0" lang="ru-RU" sz="3600" spc="-1" strike="noStrike">
              <a:latin typeface="Arial"/>
            </a:endParaRPr>
          </a:p>
        </p:txBody>
      </p:sp>
      <p:sp>
        <p:nvSpPr>
          <p:cNvPr id="604" name="CustomShape 2"/>
          <p:cNvSpPr/>
          <p:nvPr/>
        </p:nvSpPr>
        <p:spPr>
          <a:xfrm>
            <a:off x="216000" y="1440000"/>
            <a:ext cx="1366560" cy="646560"/>
          </a:xfrm>
          <a:prstGeom prst="rect">
            <a:avLst/>
          </a:prstGeom>
          <a:solidFill>
            <a:srgbClr val="ffffff"/>
          </a:solidFill>
          <a:ln>
            <a:noFill/>
          </a:ln>
        </p:spPr>
        <p:style>
          <a:lnRef idx="0"/>
          <a:fillRef idx="0"/>
          <a:effectRef idx="0"/>
          <a:fontRef idx="minor"/>
        </p:style>
      </p:sp>
      <p:pic>
        <p:nvPicPr>
          <p:cNvPr id="605" name="" descr=""/>
          <p:cNvPicPr/>
          <p:nvPr/>
        </p:nvPicPr>
        <p:blipFill>
          <a:blip r:embed="rId1"/>
          <a:stretch/>
        </p:blipFill>
        <p:spPr>
          <a:xfrm>
            <a:off x="288000" y="1296000"/>
            <a:ext cx="4544640" cy="3022560"/>
          </a:xfrm>
          <a:prstGeom prst="rect">
            <a:avLst/>
          </a:prstGeom>
          <a:ln>
            <a:noFill/>
          </a:ln>
        </p:spPr>
      </p:pic>
      <p:pic>
        <p:nvPicPr>
          <p:cNvPr id="606" name="" descr=""/>
          <p:cNvPicPr/>
          <p:nvPr/>
        </p:nvPicPr>
        <p:blipFill>
          <a:blip r:embed="rId2"/>
          <a:stretch/>
        </p:blipFill>
        <p:spPr>
          <a:xfrm>
            <a:off x="432000" y="4480200"/>
            <a:ext cx="4462560" cy="361800"/>
          </a:xfrm>
          <a:prstGeom prst="rect">
            <a:avLst/>
          </a:prstGeom>
          <a:ln>
            <a:noFill/>
          </a:ln>
        </p:spPr>
      </p:pic>
      <p:pic>
        <p:nvPicPr>
          <p:cNvPr id="607" name="" descr=""/>
          <p:cNvPicPr/>
          <p:nvPr/>
        </p:nvPicPr>
        <p:blipFill>
          <a:blip r:embed="rId3"/>
          <a:stretch/>
        </p:blipFill>
        <p:spPr>
          <a:xfrm>
            <a:off x="254520" y="4800240"/>
            <a:ext cx="4568040" cy="1678320"/>
          </a:xfrm>
          <a:prstGeom prst="rect">
            <a:avLst/>
          </a:prstGeom>
          <a:ln>
            <a:noFill/>
          </a:ln>
        </p:spPr>
      </p:pic>
    </p:spTree>
  </p:cSld>
  <mc:AlternateContent>
    <mc:Choice Requires="p14">
      <p:transition spd="slow" p14:dur="2000"/>
    </mc:Choice>
    <mc:Fallback>
      <p:transition spd="slow"/>
    </mc:Fallback>
  </mc:AlternateContent>
</p:sld>
</file>

<file path=ppt/slides/slide1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08" name="CustomShape 1"/>
          <p:cNvSpPr/>
          <p:nvPr/>
        </p:nvSpPr>
        <p:spPr>
          <a:xfrm>
            <a:off x="395640" y="404640"/>
            <a:ext cx="8223840" cy="1060920"/>
          </a:xfrm>
          <a:prstGeom prst="rect">
            <a:avLst/>
          </a:prstGeom>
          <a:noFill/>
          <a:ln>
            <a:noFill/>
          </a:ln>
        </p:spPr>
        <p:style>
          <a:lnRef idx="0"/>
          <a:fillRef idx="0"/>
          <a:effectRef idx="0"/>
          <a:fontRef idx="minor"/>
        </p:style>
        <p:txBody>
          <a:bodyPr lIns="90000" rIns="90000" tIns="45000" bIns="45000" anchor="ctr">
            <a:normAutofit/>
          </a:bodyPr>
          <a:p>
            <a:pPr>
              <a:lnSpc>
                <a:spcPct val="100000"/>
              </a:lnSpc>
            </a:pPr>
            <a:r>
              <a:rPr b="0" i="1" lang="ru-RU" sz="3600" spc="-1" strike="noStrike">
                <a:solidFill>
                  <a:srgbClr val="424456"/>
                </a:solidFill>
                <a:latin typeface="Trebuchet MS"/>
                <a:ea typeface="DejaVu Sans"/>
              </a:rPr>
              <a:t>GOTURN Tracker</a:t>
            </a:r>
            <a:endParaRPr b="0" lang="ru-RU" sz="3600" spc="-1" strike="noStrike">
              <a:latin typeface="Arial"/>
            </a:endParaRPr>
          </a:p>
        </p:txBody>
      </p:sp>
      <p:sp>
        <p:nvSpPr>
          <p:cNvPr id="609" name="CustomShape 2"/>
          <p:cNvSpPr/>
          <p:nvPr/>
        </p:nvSpPr>
        <p:spPr>
          <a:xfrm>
            <a:off x="292320" y="1296000"/>
            <a:ext cx="7963200" cy="491472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ru-RU" sz="1800" spc="-1" strike="noStrike">
                <a:solidFill>
                  <a:srgbClr val="000000"/>
                </a:solidFill>
                <a:latin typeface="Arial"/>
                <a:ea typeface="DejaVu Sans"/>
              </a:rPr>
              <a:t>Learning to Track at 100 FPS with Deep Regression Networks, 2016</a:t>
            </a:r>
            <a:endParaRPr b="0" lang="ru-RU" sz="1800" spc="-1" strike="noStrike">
              <a:latin typeface="Arial"/>
            </a:endParaRPr>
          </a:p>
          <a:p>
            <a:pPr>
              <a:lnSpc>
                <a:spcPct val="100000"/>
              </a:lnSpc>
            </a:pPr>
            <a:endParaRPr b="0" lang="ru-RU" sz="1800" spc="-1" strike="noStrike">
              <a:latin typeface="Arial"/>
            </a:endParaRPr>
          </a:p>
          <a:p>
            <a:pPr>
              <a:lnSpc>
                <a:spcPct val="100000"/>
              </a:lnSpc>
            </a:pPr>
            <a:r>
              <a:rPr b="0" lang="ru-RU" sz="1800" spc="-1" strike="noStrike">
                <a:solidFill>
                  <a:srgbClr val="000000"/>
                </a:solidFill>
                <a:latin typeface="Arial"/>
                <a:ea typeface="DejaVu Sans"/>
              </a:rPr>
              <a:t>David Held, Sebastian Thrun, Silvio Savarese</a:t>
            </a:r>
            <a:endParaRPr b="0" lang="ru-RU" sz="1800" spc="-1" strike="noStrike">
              <a:latin typeface="Arial"/>
            </a:endParaRPr>
          </a:p>
          <a:p>
            <a:pPr>
              <a:lnSpc>
                <a:spcPct val="100000"/>
              </a:lnSpc>
            </a:pPr>
            <a:endParaRPr b="0" lang="ru-RU" sz="1800" spc="-1" strike="noStrike">
              <a:latin typeface="Arial"/>
            </a:endParaRPr>
          </a:p>
          <a:p>
            <a:pPr>
              <a:lnSpc>
                <a:spcPct val="100000"/>
              </a:lnSpc>
            </a:pPr>
            <a:r>
              <a:rPr b="0" lang="ru-RU" sz="1800" spc="-1" strike="noStrike">
                <a:solidFill>
                  <a:srgbClr val="000000"/>
                </a:solidFill>
                <a:latin typeface="Arial"/>
                <a:ea typeface="DejaVu Sans"/>
              </a:rPr>
              <a:t>Department of Computer Science, Stanford University</a:t>
            </a:r>
            <a:endParaRPr b="0" lang="ru-RU" sz="1800" spc="-1" strike="noStrike">
              <a:latin typeface="Arial"/>
            </a:endParaRPr>
          </a:p>
          <a:p>
            <a:pPr>
              <a:lnSpc>
                <a:spcPct val="100000"/>
              </a:lnSpc>
            </a:pPr>
            <a:endParaRPr b="0" lang="ru-RU" sz="1800" spc="-1" strike="noStrike">
              <a:latin typeface="Arial"/>
            </a:endParaRPr>
          </a:p>
        </p:txBody>
      </p:sp>
      <p:sp>
        <p:nvSpPr>
          <p:cNvPr id="610" name="CustomShape 3"/>
          <p:cNvSpPr/>
          <p:nvPr/>
        </p:nvSpPr>
        <p:spPr>
          <a:xfrm>
            <a:off x="5688000" y="6480000"/>
            <a:ext cx="3310920" cy="37296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ru-RU" sz="1000" spc="-1" strike="noStrike">
                <a:solidFill>
                  <a:srgbClr val="000000"/>
                </a:solidFill>
                <a:latin typeface="Arial"/>
                <a:ea typeface="DejaVu Sans"/>
              </a:rPr>
              <a:t>http://davheld.github.io/GOTURN/GOTURN.pdf</a:t>
            </a:r>
            <a:endParaRPr b="0" lang="ru-RU" sz="1000" spc="-1" strike="noStrike">
              <a:latin typeface="Arial"/>
            </a:endParaRPr>
          </a:p>
        </p:txBody>
      </p:sp>
    </p:spTree>
  </p:cSld>
  <mc:AlternateContent>
    <mc:Choice Requires="p14">
      <p:transition spd="slow" p14:dur="2000"/>
    </mc:Choice>
    <mc:Fallback>
      <p:transition spd="slow"/>
    </mc:Fallback>
  </mc:AlternateContent>
</p:sld>
</file>

<file path=ppt/slides/slide1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1" name="CustomShape 1"/>
          <p:cNvSpPr/>
          <p:nvPr/>
        </p:nvSpPr>
        <p:spPr>
          <a:xfrm>
            <a:off x="395640" y="584640"/>
            <a:ext cx="8223840" cy="1060920"/>
          </a:xfrm>
          <a:prstGeom prst="rect">
            <a:avLst/>
          </a:prstGeom>
          <a:noFill/>
          <a:ln>
            <a:noFill/>
          </a:ln>
        </p:spPr>
        <p:style>
          <a:lnRef idx="0"/>
          <a:fillRef idx="0"/>
          <a:effectRef idx="0"/>
          <a:fontRef idx="minor"/>
        </p:style>
        <p:txBody>
          <a:bodyPr lIns="90000" rIns="90000" tIns="45000" bIns="45000" anchor="ctr">
            <a:normAutofit fontScale="67000"/>
          </a:bodyPr>
          <a:p>
            <a:pPr>
              <a:lnSpc>
                <a:spcPct val="100000"/>
              </a:lnSpc>
            </a:pPr>
            <a:r>
              <a:rPr b="0" i="1" lang="ru-RU" sz="3600" spc="-1" strike="noStrike">
                <a:solidFill>
                  <a:srgbClr val="424456"/>
                </a:solidFill>
                <a:latin typeface="Trebuchet MS"/>
                <a:ea typeface="DejaVu Sans"/>
              </a:rPr>
              <a:t>Generic Object Tracking Using Regression Networks</a:t>
            </a:r>
            <a:endParaRPr b="0" lang="ru-RU" sz="3600" spc="-1" strike="noStrike">
              <a:latin typeface="Arial"/>
            </a:endParaRPr>
          </a:p>
        </p:txBody>
      </p:sp>
      <p:sp>
        <p:nvSpPr>
          <p:cNvPr id="612" name="CustomShape 2"/>
          <p:cNvSpPr/>
          <p:nvPr/>
        </p:nvSpPr>
        <p:spPr>
          <a:xfrm>
            <a:off x="292320" y="1476000"/>
            <a:ext cx="7963200" cy="4786920"/>
          </a:xfrm>
          <a:prstGeom prst="rect">
            <a:avLst/>
          </a:prstGeom>
          <a:noFill/>
          <a:ln>
            <a:noFill/>
          </a:ln>
        </p:spPr>
        <p:style>
          <a:lnRef idx="0"/>
          <a:fillRef idx="0"/>
          <a:effectRef idx="0"/>
          <a:fontRef idx="minor"/>
        </p:style>
        <p:txBody>
          <a:bodyPr lIns="90000" rIns="90000" tIns="45000" bIns="45000">
            <a:noAutofit/>
          </a:bodyPr>
          <a:p>
            <a:pPr>
              <a:lnSpc>
                <a:spcPct val="100000"/>
              </a:lnSpc>
            </a:pPr>
            <a:endParaRPr b="0" lang="ru-RU" sz="1800" spc="-1" strike="noStrike">
              <a:latin typeface="Arial"/>
            </a:endParaRPr>
          </a:p>
          <a:p>
            <a:pPr>
              <a:lnSpc>
                <a:spcPct val="100000"/>
              </a:lnSpc>
            </a:pPr>
            <a:r>
              <a:rPr b="0" lang="ru-RU" sz="1800" spc="-1" strike="noStrike">
                <a:solidFill>
                  <a:srgbClr val="000000"/>
                </a:solidFill>
                <a:latin typeface="Arial"/>
                <a:ea typeface="DejaVu Sans"/>
              </a:rPr>
              <a:t>Training: online vs offline</a:t>
            </a:r>
            <a:endParaRPr b="0" lang="ru-RU" sz="1800" spc="-1" strike="noStrike">
              <a:latin typeface="Arial"/>
            </a:endParaRPr>
          </a:p>
          <a:p>
            <a:pPr>
              <a:lnSpc>
                <a:spcPct val="100000"/>
              </a:lnSpc>
            </a:pPr>
            <a:endParaRPr b="0" lang="ru-RU" sz="1800" spc="-1" strike="noStrike">
              <a:latin typeface="Arial"/>
            </a:endParaRPr>
          </a:p>
          <a:p>
            <a:pPr>
              <a:lnSpc>
                <a:spcPct val="100000"/>
              </a:lnSpc>
            </a:pPr>
            <a:r>
              <a:rPr b="0" lang="ru-RU" sz="1800" spc="-1" strike="noStrike">
                <a:solidFill>
                  <a:srgbClr val="000000"/>
                </a:solidFill>
                <a:latin typeface="Arial"/>
                <a:ea typeface="DejaVu Sans"/>
              </a:rPr>
              <a:t>+ </a:t>
            </a:r>
            <a:endParaRPr b="0" lang="ru-RU" sz="1800" spc="-1" strike="noStrike">
              <a:latin typeface="Arial"/>
            </a:endParaRPr>
          </a:p>
          <a:p>
            <a:pPr>
              <a:lnSpc>
                <a:spcPct val="100000"/>
              </a:lnSpc>
            </a:pPr>
            <a:endParaRPr b="0" lang="ru-RU" sz="1800" spc="-1" strike="noStrike">
              <a:latin typeface="Arial"/>
            </a:endParaRPr>
          </a:p>
          <a:p>
            <a:pPr>
              <a:lnSpc>
                <a:spcPct val="100000"/>
              </a:lnSpc>
            </a:pPr>
            <a:r>
              <a:rPr b="0" lang="ru-RU" sz="1800" spc="-1" strike="noStrike">
                <a:solidFill>
                  <a:srgbClr val="000000"/>
                </a:solidFill>
                <a:latin typeface="Arial"/>
                <a:ea typeface="DejaVu Sans"/>
              </a:rPr>
              <a:t>Algorithm: classification-based (approach, classifying many image patches to find the target object) vs regression-based approach, requiring</a:t>
            </a:r>
            <a:endParaRPr b="0" lang="ru-RU" sz="1800" spc="-1" strike="noStrike">
              <a:latin typeface="Arial"/>
            </a:endParaRPr>
          </a:p>
          <a:p>
            <a:pPr>
              <a:lnSpc>
                <a:spcPct val="100000"/>
              </a:lnSpc>
            </a:pPr>
            <a:r>
              <a:rPr b="0" lang="ru-RU" sz="1800" spc="-1" strike="noStrike">
                <a:solidFill>
                  <a:srgbClr val="000000"/>
                </a:solidFill>
                <a:latin typeface="Arial"/>
                <a:ea typeface="DejaVu Sans"/>
              </a:rPr>
              <a:t>just a single feed-forward pass through the network to regresses directly to the location of the target object.</a:t>
            </a:r>
            <a:endParaRPr b="0" lang="ru-RU" sz="1800" spc="-1" strike="noStrike">
              <a:latin typeface="Arial"/>
            </a:endParaRPr>
          </a:p>
          <a:p>
            <a:pPr>
              <a:lnSpc>
                <a:spcPct val="100000"/>
              </a:lnSpc>
            </a:pPr>
            <a:endParaRPr b="0" lang="ru-RU" sz="1800" spc="-1" strike="noStrike">
              <a:latin typeface="Arial"/>
            </a:endParaRPr>
          </a:p>
          <a:p>
            <a:pPr>
              <a:lnSpc>
                <a:spcPct val="100000"/>
              </a:lnSpc>
            </a:pPr>
            <a:r>
              <a:rPr b="0" lang="ru-RU" sz="1800" spc="-1" strike="noStrike">
                <a:solidFill>
                  <a:srgbClr val="000000"/>
                </a:solidFill>
                <a:latin typeface="Arial"/>
                <a:ea typeface="DejaVu Sans"/>
              </a:rPr>
              <a:t>=</a:t>
            </a:r>
            <a:endParaRPr b="0" lang="ru-RU" sz="1800" spc="-1" strike="noStrike">
              <a:latin typeface="Arial"/>
            </a:endParaRPr>
          </a:p>
          <a:p>
            <a:pPr>
              <a:lnSpc>
                <a:spcPct val="100000"/>
              </a:lnSpc>
            </a:pPr>
            <a:endParaRPr b="0" lang="ru-RU" sz="1800" spc="-1" strike="noStrike">
              <a:latin typeface="Arial"/>
            </a:endParaRPr>
          </a:p>
          <a:p>
            <a:pPr>
              <a:lnSpc>
                <a:spcPct val="100000"/>
              </a:lnSpc>
            </a:pPr>
            <a:r>
              <a:rPr b="0" lang="ru-RU" sz="1800" spc="-1" strike="noStrike">
                <a:solidFill>
                  <a:srgbClr val="000000"/>
                </a:solidFill>
                <a:latin typeface="Arial"/>
                <a:ea typeface="DejaVu Sans"/>
              </a:rPr>
              <a:t>100 FPS</a:t>
            </a:r>
            <a:endParaRPr b="0" lang="ru-RU" sz="1800" spc="-1" strike="noStrike">
              <a:latin typeface="Arial"/>
            </a:endParaRPr>
          </a:p>
        </p:txBody>
      </p:sp>
      <p:sp>
        <p:nvSpPr>
          <p:cNvPr id="613" name="CustomShape 3"/>
          <p:cNvSpPr/>
          <p:nvPr/>
        </p:nvSpPr>
        <p:spPr>
          <a:xfrm>
            <a:off x="5688000" y="6480000"/>
            <a:ext cx="3310920" cy="37296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ru-RU" sz="1000" spc="-1" strike="noStrike">
                <a:solidFill>
                  <a:srgbClr val="000000"/>
                </a:solidFill>
                <a:latin typeface="Arial"/>
                <a:ea typeface="DejaVu Sans"/>
              </a:rPr>
              <a:t>http://davheld.github.io/GOTURN/GOTURN.pdf</a:t>
            </a:r>
            <a:endParaRPr b="0" lang="ru-RU" sz="1000" spc="-1" strike="noStrike">
              <a:latin typeface="Arial"/>
            </a:endParaRPr>
          </a:p>
        </p:txBody>
      </p:sp>
    </p:spTree>
  </p:cSld>
  <mc:AlternateContent>
    <mc:Choice Requires="p14">
      <p:transition spd="slow" p14:dur="2000"/>
    </mc:Choice>
    <mc:Fallback>
      <p:transition spd="slow"/>
    </mc:Fallback>
  </mc:AlternateContent>
</p:sld>
</file>

<file path=ppt/slides/slide1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4" name="CustomShape 1"/>
          <p:cNvSpPr/>
          <p:nvPr/>
        </p:nvSpPr>
        <p:spPr>
          <a:xfrm>
            <a:off x="395640" y="584640"/>
            <a:ext cx="8223840" cy="1060920"/>
          </a:xfrm>
          <a:prstGeom prst="rect">
            <a:avLst/>
          </a:prstGeom>
          <a:noFill/>
          <a:ln>
            <a:noFill/>
          </a:ln>
        </p:spPr>
        <p:style>
          <a:lnRef idx="0"/>
          <a:fillRef idx="0"/>
          <a:effectRef idx="0"/>
          <a:fontRef idx="minor"/>
        </p:style>
        <p:txBody>
          <a:bodyPr lIns="90000" rIns="90000" tIns="45000" bIns="45000" anchor="ctr">
            <a:normAutofit fontScale="67000"/>
          </a:bodyPr>
          <a:p>
            <a:pPr>
              <a:lnSpc>
                <a:spcPct val="100000"/>
              </a:lnSpc>
            </a:pPr>
            <a:r>
              <a:rPr b="0" i="1" lang="ru-RU" sz="3600" spc="-1" strike="noStrike">
                <a:solidFill>
                  <a:srgbClr val="424456"/>
                </a:solidFill>
                <a:latin typeface="Trebuchet MS"/>
                <a:ea typeface="DejaVu Sans"/>
              </a:rPr>
              <a:t>Generic Object Tracking Using Regression Networks</a:t>
            </a:r>
            <a:endParaRPr b="0" lang="ru-RU" sz="3600" spc="-1" strike="noStrike">
              <a:latin typeface="Arial"/>
            </a:endParaRPr>
          </a:p>
        </p:txBody>
      </p:sp>
      <p:sp>
        <p:nvSpPr>
          <p:cNvPr id="615" name="CustomShape 2"/>
          <p:cNvSpPr/>
          <p:nvPr/>
        </p:nvSpPr>
        <p:spPr>
          <a:xfrm>
            <a:off x="5688000" y="6480000"/>
            <a:ext cx="3310920" cy="37296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ru-RU" sz="1000" spc="-1" strike="noStrike">
                <a:solidFill>
                  <a:srgbClr val="000000"/>
                </a:solidFill>
                <a:latin typeface="Arial"/>
                <a:ea typeface="DejaVu Sans"/>
              </a:rPr>
              <a:t>http://davheld.github.io/GOTURN/GOTURN.pdf</a:t>
            </a:r>
            <a:endParaRPr b="0" lang="ru-RU" sz="1000" spc="-1" strike="noStrike">
              <a:latin typeface="Arial"/>
            </a:endParaRPr>
          </a:p>
        </p:txBody>
      </p:sp>
      <p:pic>
        <p:nvPicPr>
          <p:cNvPr id="616" name="" descr=""/>
          <p:cNvPicPr/>
          <p:nvPr/>
        </p:nvPicPr>
        <p:blipFill>
          <a:blip r:embed="rId1"/>
          <a:stretch/>
        </p:blipFill>
        <p:spPr>
          <a:xfrm>
            <a:off x="1080000" y="1872000"/>
            <a:ext cx="6512760" cy="2846160"/>
          </a:xfrm>
          <a:prstGeom prst="rect">
            <a:avLst/>
          </a:prstGeom>
          <a:ln>
            <a:noFill/>
          </a:ln>
        </p:spPr>
      </p:pic>
      <p:sp>
        <p:nvSpPr>
          <p:cNvPr id="617" name="CustomShape 3"/>
          <p:cNvSpPr/>
          <p:nvPr/>
        </p:nvSpPr>
        <p:spPr>
          <a:xfrm>
            <a:off x="216000" y="4824000"/>
            <a:ext cx="8720280" cy="213696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ru-RU" sz="1800" spc="-1" strike="noStrike">
                <a:solidFill>
                  <a:srgbClr val="000000"/>
                </a:solidFill>
                <a:latin typeface="Arial"/>
                <a:ea typeface="DejaVu Sans"/>
              </a:rPr>
              <a:t>Our network architecture for tracking. We input to the network a search region</a:t>
            </a:r>
            <a:endParaRPr b="0" lang="ru-RU" sz="1800" spc="-1" strike="noStrike">
              <a:latin typeface="Arial"/>
            </a:endParaRPr>
          </a:p>
          <a:p>
            <a:pPr>
              <a:lnSpc>
                <a:spcPct val="100000"/>
              </a:lnSpc>
            </a:pPr>
            <a:r>
              <a:rPr b="0" lang="ru-RU" sz="1800" spc="-1" strike="noStrike">
                <a:solidFill>
                  <a:srgbClr val="000000"/>
                </a:solidFill>
                <a:latin typeface="Arial"/>
                <a:ea typeface="DejaVu Sans"/>
              </a:rPr>
              <a:t>from the current frame and a target from the previous frame. The network learns to</a:t>
            </a:r>
            <a:endParaRPr b="0" lang="ru-RU" sz="1800" spc="-1" strike="noStrike">
              <a:latin typeface="Arial"/>
            </a:endParaRPr>
          </a:p>
          <a:p>
            <a:pPr>
              <a:lnSpc>
                <a:spcPct val="100000"/>
              </a:lnSpc>
            </a:pPr>
            <a:r>
              <a:rPr b="0" lang="ru-RU" sz="1800" spc="-1" strike="noStrike">
                <a:solidFill>
                  <a:srgbClr val="000000"/>
                </a:solidFill>
                <a:latin typeface="Arial"/>
                <a:ea typeface="DejaVu Sans"/>
              </a:rPr>
              <a:t>compare these crops to find the target object in the current image.</a:t>
            </a:r>
            <a:endParaRPr b="0" lang="ru-RU" sz="1800" spc="-1" strike="noStrike">
              <a:latin typeface="Arial"/>
            </a:endParaRPr>
          </a:p>
          <a:p>
            <a:pPr>
              <a:lnSpc>
                <a:spcPct val="100000"/>
              </a:lnSpc>
            </a:pPr>
            <a:endParaRPr b="0" lang="ru-RU" sz="1800" spc="-1" strike="noStrike">
              <a:latin typeface="Arial"/>
            </a:endParaRPr>
          </a:p>
          <a:p>
            <a:pPr>
              <a:lnSpc>
                <a:spcPct val="100000"/>
              </a:lnSpc>
            </a:pPr>
            <a:r>
              <a:rPr b="0" lang="ru-RU" sz="1800" spc="-1" strike="noStrike">
                <a:solidFill>
                  <a:srgbClr val="000000"/>
                </a:solidFill>
                <a:latin typeface="Arial"/>
                <a:ea typeface="DejaVu Sans"/>
              </a:rPr>
              <a:t>The network outputs the coordinates of the object in the current frame, relative to the search region. The network’s output consists of the coordinates of the top left and bottom right corners of the bounding box.</a:t>
            </a:r>
            <a:endParaRPr b="0" lang="ru-RU" sz="1800" spc="-1" strike="noStrike">
              <a:latin typeface="Arial"/>
            </a:endParaRPr>
          </a:p>
          <a:p>
            <a:pPr>
              <a:lnSpc>
                <a:spcPct val="100000"/>
              </a:lnSpc>
            </a:pPr>
            <a:endParaRPr b="0" lang="ru-RU" sz="1800" spc="-1" strike="noStrike">
              <a:latin typeface="Arial"/>
            </a:endParaRPr>
          </a:p>
        </p:txBody>
      </p:sp>
    </p:spTree>
  </p:cSld>
  <mc:AlternateContent>
    <mc:Choice Requires="p14">
      <p:transition spd="slow" p14:dur="2000"/>
    </mc:Choice>
    <mc:Fallback>
      <p:transition spd="slow"/>
    </mc:Fallback>
  </mc:AlternateContent>
</p:sld>
</file>

<file path=ppt/slides/slide1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8" name="CustomShape 1"/>
          <p:cNvSpPr/>
          <p:nvPr/>
        </p:nvSpPr>
        <p:spPr>
          <a:xfrm>
            <a:off x="395640" y="584640"/>
            <a:ext cx="8223840" cy="1060920"/>
          </a:xfrm>
          <a:prstGeom prst="rect">
            <a:avLst/>
          </a:prstGeom>
          <a:noFill/>
          <a:ln>
            <a:noFill/>
          </a:ln>
        </p:spPr>
        <p:style>
          <a:lnRef idx="0"/>
          <a:fillRef idx="0"/>
          <a:effectRef idx="0"/>
          <a:fontRef idx="minor"/>
        </p:style>
        <p:txBody>
          <a:bodyPr lIns="90000" rIns="90000" tIns="45000" bIns="45000" anchor="ctr">
            <a:normAutofit/>
          </a:bodyPr>
          <a:p>
            <a:pPr>
              <a:lnSpc>
                <a:spcPct val="100000"/>
              </a:lnSpc>
            </a:pPr>
            <a:r>
              <a:rPr b="0" i="1" lang="ru-RU" sz="3600" spc="-1" strike="noStrike">
                <a:solidFill>
                  <a:srgbClr val="424456"/>
                </a:solidFill>
                <a:latin typeface="Trebuchet MS"/>
                <a:ea typeface="DejaVu Sans"/>
              </a:rPr>
              <a:t>Network Architecture</a:t>
            </a:r>
            <a:endParaRPr b="0" lang="ru-RU" sz="3600" spc="-1" strike="noStrike">
              <a:latin typeface="Arial"/>
            </a:endParaRPr>
          </a:p>
        </p:txBody>
      </p:sp>
      <p:sp>
        <p:nvSpPr>
          <p:cNvPr id="619" name="CustomShape 2"/>
          <p:cNvSpPr/>
          <p:nvPr/>
        </p:nvSpPr>
        <p:spPr>
          <a:xfrm>
            <a:off x="5688000" y="6480000"/>
            <a:ext cx="3310920" cy="37296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ru-RU" sz="1000" spc="-1" strike="noStrike">
                <a:solidFill>
                  <a:srgbClr val="000000"/>
                </a:solidFill>
                <a:latin typeface="Arial"/>
                <a:ea typeface="DejaVu Sans"/>
              </a:rPr>
              <a:t>http://davheld.github.io/GOTURN/GOTURN.pdf</a:t>
            </a:r>
            <a:endParaRPr b="0" lang="ru-RU" sz="1000" spc="-1" strike="noStrike">
              <a:latin typeface="Arial"/>
            </a:endParaRPr>
          </a:p>
        </p:txBody>
      </p:sp>
      <p:sp>
        <p:nvSpPr>
          <p:cNvPr id="620" name="CustomShape 3"/>
          <p:cNvSpPr/>
          <p:nvPr/>
        </p:nvSpPr>
        <p:spPr>
          <a:xfrm>
            <a:off x="288000" y="1486080"/>
            <a:ext cx="8720280" cy="3672720"/>
          </a:xfrm>
          <a:prstGeom prst="rect">
            <a:avLst/>
          </a:prstGeom>
          <a:noFill/>
          <a:ln>
            <a:noFill/>
          </a:ln>
        </p:spPr>
        <p:style>
          <a:lnRef idx="0"/>
          <a:fillRef idx="0"/>
          <a:effectRef idx="0"/>
          <a:fontRef idx="minor"/>
        </p:style>
        <p:txBody>
          <a:bodyPr lIns="90000" rIns="90000" tIns="45000" bIns="45000">
            <a:noAutofit/>
          </a:bodyPr>
          <a:p>
            <a:pPr>
              <a:lnSpc>
                <a:spcPct val="100000"/>
              </a:lnSpc>
            </a:pPr>
            <a:endParaRPr b="0" lang="ru-RU" sz="1800" spc="-1" strike="noStrike">
              <a:latin typeface="Arial"/>
            </a:endParaRPr>
          </a:p>
          <a:p>
            <a:pPr>
              <a:lnSpc>
                <a:spcPct val="100000"/>
              </a:lnSpc>
            </a:pPr>
            <a:r>
              <a:rPr b="0" lang="ru-RU" sz="1800" spc="-1" strike="noStrike">
                <a:solidFill>
                  <a:srgbClr val="000000"/>
                </a:solidFill>
                <a:latin typeface="Arial"/>
                <a:ea typeface="DejaVu Sans"/>
              </a:rPr>
              <a:t>«The convolutional layers in our network are pre-trained on ImageNet»</a:t>
            </a:r>
            <a:endParaRPr b="0" lang="ru-RU" sz="1800" spc="-1" strike="noStrike">
              <a:latin typeface="Arial"/>
            </a:endParaRPr>
          </a:p>
          <a:p>
            <a:pPr>
              <a:lnSpc>
                <a:spcPct val="100000"/>
              </a:lnSpc>
            </a:pPr>
            <a:endParaRPr b="0" lang="ru-RU" sz="1800" spc="-1" strike="noStrike">
              <a:latin typeface="Arial"/>
            </a:endParaRPr>
          </a:p>
          <a:p>
            <a:pPr>
              <a:lnSpc>
                <a:spcPct val="100000"/>
              </a:lnSpc>
            </a:pPr>
            <a:r>
              <a:rPr b="0" lang="ru-RU" sz="1800" spc="-1" strike="noStrike">
                <a:solidFill>
                  <a:srgbClr val="000000"/>
                </a:solidFill>
                <a:latin typeface="Arial"/>
                <a:ea typeface="DejaVu Sans"/>
              </a:rPr>
              <a:t>«the convolutional layers in our model are taken from the first</a:t>
            </a:r>
            <a:endParaRPr b="0" lang="ru-RU" sz="1800" spc="-1" strike="noStrike">
              <a:latin typeface="Arial"/>
            </a:endParaRPr>
          </a:p>
          <a:p>
            <a:pPr>
              <a:lnSpc>
                <a:spcPct val="100000"/>
              </a:lnSpc>
            </a:pPr>
            <a:r>
              <a:rPr b="0" lang="ru-RU" sz="1800" spc="-1" strike="noStrike">
                <a:solidFill>
                  <a:srgbClr val="000000"/>
                </a:solidFill>
                <a:latin typeface="Arial"/>
                <a:ea typeface="DejaVu Sans"/>
              </a:rPr>
              <a:t>five convolutional layers of the CaffeNet architecture. We concatenate the</a:t>
            </a:r>
            <a:endParaRPr b="0" lang="ru-RU" sz="1800" spc="-1" strike="noStrike">
              <a:latin typeface="Arial"/>
            </a:endParaRPr>
          </a:p>
          <a:p>
            <a:pPr>
              <a:lnSpc>
                <a:spcPct val="100000"/>
              </a:lnSpc>
            </a:pPr>
            <a:r>
              <a:rPr b="0" lang="ru-RU" sz="1800" spc="-1" strike="noStrike">
                <a:solidFill>
                  <a:srgbClr val="000000"/>
                </a:solidFill>
                <a:latin typeface="Arial"/>
                <a:ea typeface="DejaVu Sans"/>
              </a:rPr>
              <a:t>output of these convolutional layers (i.e. the pool5 features) into a single vector.</a:t>
            </a:r>
            <a:endParaRPr b="0" lang="ru-RU" sz="1800" spc="-1" strike="noStrike">
              <a:latin typeface="Arial"/>
            </a:endParaRPr>
          </a:p>
          <a:p>
            <a:pPr>
              <a:lnSpc>
                <a:spcPct val="100000"/>
              </a:lnSpc>
            </a:pPr>
            <a:r>
              <a:rPr b="0" lang="ru-RU" sz="1800" spc="-1" strike="noStrike">
                <a:solidFill>
                  <a:srgbClr val="000000"/>
                </a:solidFill>
                <a:latin typeface="Arial"/>
                <a:ea typeface="DejaVu Sans"/>
              </a:rPr>
              <a:t>This vector is input to 3 fully connected layers, each with 4096 nodes. Finally, we</a:t>
            </a:r>
            <a:endParaRPr b="0" lang="ru-RU" sz="1800" spc="-1" strike="noStrike">
              <a:latin typeface="Arial"/>
            </a:endParaRPr>
          </a:p>
          <a:p>
            <a:pPr>
              <a:lnSpc>
                <a:spcPct val="100000"/>
              </a:lnSpc>
            </a:pPr>
            <a:r>
              <a:rPr b="0" lang="ru-RU" sz="1800" spc="-1" strike="noStrike">
                <a:solidFill>
                  <a:srgbClr val="000000"/>
                </a:solidFill>
                <a:latin typeface="Arial"/>
                <a:ea typeface="DejaVu Sans"/>
              </a:rPr>
              <a:t>connect the last fully connected layer to an output layer that contains 4 nodes</a:t>
            </a:r>
            <a:endParaRPr b="0" lang="ru-RU" sz="1800" spc="-1" strike="noStrike">
              <a:latin typeface="Arial"/>
            </a:endParaRPr>
          </a:p>
          <a:p>
            <a:pPr>
              <a:lnSpc>
                <a:spcPct val="100000"/>
              </a:lnSpc>
            </a:pPr>
            <a:r>
              <a:rPr b="0" lang="ru-RU" sz="1800" spc="-1" strike="noStrike">
                <a:solidFill>
                  <a:srgbClr val="000000"/>
                </a:solidFill>
                <a:latin typeface="Arial"/>
                <a:ea typeface="DejaVu Sans"/>
              </a:rPr>
              <a:t>which represent the output bounding box. We scale the output by a factor of 10,</a:t>
            </a:r>
            <a:endParaRPr b="0" lang="ru-RU" sz="1800" spc="-1" strike="noStrike">
              <a:latin typeface="Arial"/>
            </a:endParaRPr>
          </a:p>
          <a:p>
            <a:pPr>
              <a:lnSpc>
                <a:spcPct val="100000"/>
              </a:lnSpc>
            </a:pPr>
            <a:r>
              <a:rPr b="0" lang="ru-RU" sz="1800" spc="-1" strike="noStrike">
                <a:solidFill>
                  <a:srgbClr val="000000"/>
                </a:solidFill>
                <a:latin typeface="Arial"/>
                <a:ea typeface="DejaVu Sans"/>
              </a:rPr>
              <a:t>chosen using our validation set (as with all of our hyperparameters). Network</a:t>
            </a:r>
            <a:endParaRPr b="0" lang="ru-RU" sz="1800" spc="-1" strike="noStrike">
              <a:latin typeface="Arial"/>
            </a:endParaRPr>
          </a:p>
          <a:p>
            <a:pPr>
              <a:lnSpc>
                <a:spcPct val="100000"/>
              </a:lnSpc>
            </a:pPr>
            <a:r>
              <a:rPr b="0" lang="ru-RU" sz="1800" spc="-1" strike="noStrike">
                <a:solidFill>
                  <a:srgbClr val="000000"/>
                </a:solidFill>
                <a:latin typeface="Arial"/>
                <a:ea typeface="DejaVu Sans"/>
              </a:rPr>
              <a:t>hyperparameters are taken from the defaults for CaffeNet, and between each</a:t>
            </a:r>
            <a:endParaRPr b="0" lang="ru-RU" sz="1800" spc="-1" strike="noStrike">
              <a:latin typeface="Arial"/>
            </a:endParaRPr>
          </a:p>
          <a:p>
            <a:pPr>
              <a:lnSpc>
                <a:spcPct val="100000"/>
              </a:lnSpc>
            </a:pPr>
            <a:r>
              <a:rPr b="0" lang="ru-RU" sz="1800" spc="-1" strike="noStrike">
                <a:solidFill>
                  <a:srgbClr val="000000"/>
                </a:solidFill>
                <a:latin typeface="Arial"/>
                <a:ea typeface="DejaVu Sans"/>
              </a:rPr>
              <a:t>fully-connected layer we use dropout and ReLU non-linearities as in CaffeNet.</a:t>
            </a:r>
            <a:endParaRPr b="0" lang="ru-RU" sz="1800" spc="-1" strike="noStrike">
              <a:latin typeface="Arial"/>
            </a:endParaRPr>
          </a:p>
          <a:p>
            <a:pPr>
              <a:lnSpc>
                <a:spcPct val="100000"/>
              </a:lnSpc>
            </a:pPr>
            <a:r>
              <a:rPr b="0" lang="ru-RU" sz="1800" spc="-1" strike="noStrike">
                <a:solidFill>
                  <a:srgbClr val="000000"/>
                </a:solidFill>
                <a:latin typeface="Arial"/>
                <a:ea typeface="DejaVu Sans"/>
              </a:rPr>
              <a:t>Our neural network is implemented using Caffe»</a:t>
            </a:r>
            <a:endParaRPr b="0" lang="ru-RU" sz="1800" spc="-1" strike="noStrike">
              <a:latin typeface="Arial"/>
            </a:endParaRPr>
          </a:p>
          <a:p>
            <a:pPr>
              <a:lnSpc>
                <a:spcPct val="100000"/>
              </a:lnSpc>
            </a:pPr>
            <a:endParaRPr b="0" lang="ru-RU" sz="1800" spc="-1" strike="noStrike">
              <a:latin typeface="Arial"/>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1" name="CustomShape 1"/>
          <p:cNvSpPr/>
          <p:nvPr/>
        </p:nvSpPr>
        <p:spPr>
          <a:xfrm>
            <a:off x="395640" y="404640"/>
            <a:ext cx="8223840" cy="1060920"/>
          </a:xfrm>
          <a:prstGeom prst="rect">
            <a:avLst/>
          </a:prstGeom>
          <a:noFill/>
          <a:ln>
            <a:noFill/>
          </a:ln>
        </p:spPr>
        <p:style>
          <a:lnRef idx="0"/>
          <a:fillRef idx="0"/>
          <a:effectRef idx="0"/>
          <a:fontRef idx="minor"/>
        </p:style>
        <p:txBody>
          <a:bodyPr lIns="90000" rIns="90000" tIns="45000" bIns="45000" anchor="ctr">
            <a:normAutofit/>
          </a:bodyPr>
          <a:p>
            <a:pPr>
              <a:lnSpc>
                <a:spcPct val="100000"/>
              </a:lnSpc>
            </a:pPr>
            <a:r>
              <a:rPr b="0" i="1" lang="ru-RU" sz="3600" spc="-1" strike="noStrike">
                <a:solidFill>
                  <a:srgbClr val="424456"/>
                </a:solidFill>
                <a:latin typeface="Trebuchet MS"/>
                <a:ea typeface="DejaVu Sans"/>
              </a:rPr>
              <a:t>Direct Access pixels in Python</a:t>
            </a:r>
            <a:endParaRPr b="0" lang="ru-RU" sz="3600" spc="-1" strike="noStrike">
              <a:latin typeface="Arial"/>
            </a:endParaRPr>
          </a:p>
        </p:txBody>
      </p:sp>
      <p:sp>
        <p:nvSpPr>
          <p:cNvPr id="242" name="CustomShape 2"/>
          <p:cNvSpPr/>
          <p:nvPr/>
        </p:nvSpPr>
        <p:spPr>
          <a:xfrm>
            <a:off x="292320" y="1296000"/>
            <a:ext cx="7963200" cy="4914720"/>
          </a:xfrm>
          <a:prstGeom prst="rect">
            <a:avLst/>
          </a:prstGeom>
          <a:noFill/>
          <a:ln>
            <a:noFill/>
          </a:ln>
        </p:spPr>
        <p:style>
          <a:lnRef idx="0"/>
          <a:fillRef idx="0"/>
          <a:effectRef idx="0"/>
          <a:fontRef idx="minor"/>
        </p:style>
        <p:txBody>
          <a:bodyPr lIns="90000" rIns="90000" tIns="45000" bIns="45000">
            <a:noAutofit/>
          </a:bodyPr>
          <a:p>
            <a:pPr>
              <a:lnSpc>
                <a:spcPct val="100000"/>
              </a:lnSpc>
            </a:pPr>
            <a:endParaRPr b="0" lang="ru-RU" sz="1800" spc="-1" strike="noStrike">
              <a:latin typeface="Arial"/>
            </a:endParaRPr>
          </a:p>
          <a:p>
            <a:pPr>
              <a:lnSpc>
                <a:spcPct val="100000"/>
              </a:lnSpc>
            </a:pPr>
            <a:r>
              <a:rPr b="0" lang="ru-RU" sz="2800" spc="-1" strike="noStrike">
                <a:solidFill>
                  <a:srgbClr val="000000"/>
                </a:solidFill>
                <a:latin typeface="Arial"/>
                <a:ea typeface="DejaVu Sans"/>
              </a:rPr>
              <a:t>1-channel:</a:t>
            </a:r>
            <a:endParaRPr b="0" lang="ru-RU" sz="2800" spc="-1" strike="noStrike">
              <a:latin typeface="Arial"/>
            </a:endParaRPr>
          </a:p>
          <a:p>
            <a:pPr>
              <a:lnSpc>
                <a:spcPct val="100000"/>
              </a:lnSpc>
            </a:pPr>
            <a:r>
              <a:rPr b="0" lang="ru-RU" sz="2800" spc="-1" strike="noStrike">
                <a:solidFill>
                  <a:srgbClr val="000000"/>
                </a:solidFill>
                <a:latin typeface="Arial"/>
                <a:ea typeface="DejaVu Sans"/>
              </a:rPr>
              <a:t>image[x, y]</a:t>
            </a:r>
            <a:endParaRPr b="0" lang="ru-RU" sz="2800" spc="-1" strike="noStrike">
              <a:latin typeface="Arial"/>
            </a:endParaRPr>
          </a:p>
          <a:p>
            <a:pPr>
              <a:lnSpc>
                <a:spcPct val="100000"/>
              </a:lnSpc>
            </a:pPr>
            <a:endParaRPr b="0" lang="ru-RU" sz="2800" spc="-1" strike="noStrike">
              <a:latin typeface="Arial"/>
            </a:endParaRPr>
          </a:p>
          <a:p>
            <a:pPr>
              <a:lnSpc>
                <a:spcPct val="100000"/>
              </a:lnSpc>
            </a:pPr>
            <a:r>
              <a:rPr b="0" lang="ru-RU" sz="2800" spc="-1" strike="noStrike">
                <a:solidFill>
                  <a:srgbClr val="000000"/>
                </a:solidFill>
                <a:latin typeface="Arial"/>
                <a:ea typeface="DejaVu Sans"/>
              </a:rPr>
              <a:t>3-channels:</a:t>
            </a:r>
            <a:endParaRPr b="0" lang="ru-RU" sz="2800" spc="-1" strike="noStrike">
              <a:latin typeface="Arial"/>
            </a:endParaRPr>
          </a:p>
          <a:p>
            <a:pPr>
              <a:lnSpc>
                <a:spcPct val="100000"/>
              </a:lnSpc>
            </a:pPr>
            <a:r>
              <a:rPr b="0" lang="ru-RU" sz="2800" spc="-1" strike="noStrike">
                <a:solidFill>
                  <a:srgbClr val="000000"/>
                </a:solidFill>
                <a:latin typeface="Arial"/>
                <a:ea typeface="DejaVu Sans"/>
              </a:rPr>
              <a:t>image[x, y][0]</a:t>
            </a:r>
            <a:endParaRPr b="0" lang="ru-RU" sz="2800" spc="-1" strike="noStrike">
              <a:latin typeface="Arial"/>
            </a:endParaRPr>
          </a:p>
          <a:p>
            <a:pPr>
              <a:lnSpc>
                <a:spcPct val="100000"/>
              </a:lnSpc>
            </a:pPr>
            <a:r>
              <a:rPr b="0" lang="ru-RU" sz="2800" spc="-1" strike="noStrike">
                <a:solidFill>
                  <a:srgbClr val="000000"/>
                </a:solidFill>
                <a:latin typeface="Arial"/>
                <a:ea typeface="DejaVu Sans"/>
              </a:rPr>
              <a:t>image[x, y][1]</a:t>
            </a:r>
            <a:endParaRPr b="0" lang="ru-RU" sz="2800" spc="-1" strike="noStrike">
              <a:latin typeface="Arial"/>
            </a:endParaRPr>
          </a:p>
          <a:p>
            <a:pPr>
              <a:lnSpc>
                <a:spcPct val="100000"/>
              </a:lnSpc>
            </a:pPr>
            <a:r>
              <a:rPr b="0" lang="ru-RU" sz="2800" spc="-1" strike="noStrike">
                <a:solidFill>
                  <a:srgbClr val="000000"/>
                </a:solidFill>
                <a:latin typeface="Arial"/>
                <a:ea typeface="DejaVu Sans"/>
              </a:rPr>
              <a:t>image[x, y][2]</a:t>
            </a:r>
            <a:endParaRPr b="0" lang="ru-RU" sz="2800" spc="-1" strike="noStrike">
              <a:latin typeface="Arial"/>
            </a:endParaRPr>
          </a:p>
          <a:p>
            <a:pPr>
              <a:lnSpc>
                <a:spcPct val="100000"/>
              </a:lnSpc>
            </a:pPr>
            <a:endParaRPr b="0" lang="ru-RU" sz="2800" spc="-1" strike="noStrike">
              <a:latin typeface="Arial"/>
            </a:endParaRPr>
          </a:p>
          <a:p>
            <a:pPr>
              <a:lnSpc>
                <a:spcPct val="100000"/>
              </a:lnSpc>
            </a:pPr>
            <a:r>
              <a:rPr b="0" lang="ru-RU" sz="2800" spc="-1" strike="noStrike">
                <a:solidFill>
                  <a:srgbClr val="000000"/>
                </a:solidFill>
                <a:latin typeface="Arial"/>
                <a:ea typeface="DejaVu Sans"/>
              </a:rPr>
              <a:t>WARNING: Very SLOW!</a:t>
            </a:r>
            <a:endParaRPr b="0" lang="ru-RU" sz="2800" spc="-1" strike="noStrike">
              <a:latin typeface="Arial"/>
            </a:endParaRPr>
          </a:p>
          <a:p>
            <a:pPr>
              <a:lnSpc>
                <a:spcPct val="100000"/>
              </a:lnSpc>
            </a:pPr>
            <a:endParaRPr b="0" lang="ru-RU" sz="2800" spc="-1" strike="noStrike">
              <a:latin typeface="Arial"/>
            </a:endParaRPr>
          </a:p>
        </p:txBody>
      </p:sp>
    </p:spTree>
  </p:cSld>
  <mc:AlternateContent>
    <mc:Choice Requires="p14">
      <p:transition spd="slow" p14:dur="2000"/>
    </mc:Choice>
    <mc:Fallback>
      <p:transition spd="slow"/>
    </mc:Fallback>
  </mc:AlternateContent>
</p:sld>
</file>

<file path=ppt/slides/slide1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21" name="CustomShape 1"/>
          <p:cNvSpPr/>
          <p:nvPr/>
        </p:nvSpPr>
        <p:spPr>
          <a:xfrm>
            <a:off x="395640" y="584640"/>
            <a:ext cx="8223840" cy="1060920"/>
          </a:xfrm>
          <a:prstGeom prst="rect">
            <a:avLst/>
          </a:prstGeom>
          <a:noFill/>
          <a:ln>
            <a:noFill/>
          </a:ln>
        </p:spPr>
        <p:style>
          <a:lnRef idx="0"/>
          <a:fillRef idx="0"/>
          <a:effectRef idx="0"/>
          <a:fontRef idx="minor"/>
        </p:style>
        <p:txBody>
          <a:bodyPr lIns="90000" rIns="90000" tIns="45000" bIns="45000" anchor="ctr">
            <a:normAutofit/>
          </a:bodyPr>
          <a:p>
            <a:pPr>
              <a:lnSpc>
                <a:spcPct val="100000"/>
              </a:lnSpc>
            </a:pPr>
            <a:r>
              <a:rPr b="0" i="1" lang="ru-RU" sz="3600" spc="-1" strike="noStrike">
                <a:solidFill>
                  <a:srgbClr val="424456"/>
                </a:solidFill>
                <a:latin typeface="Trebuchet MS"/>
                <a:ea typeface="DejaVu Sans"/>
              </a:rPr>
              <a:t>Training Videos</a:t>
            </a:r>
            <a:endParaRPr b="0" lang="ru-RU" sz="3600" spc="-1" strike="noStrike">
              <a:latin typeface="Arial"/>
            </a:endParaRPr>
          </a:p>
        </p:txBody>
      </p:sp>
      <p:sp>
        <p:nvSpPr>
          <p:cNvPr id="622" name="CustomShape 2"/>
          <p:cNvSpPr/>
          <p:nvPr/>
        </p:nvSpPr>
        <p:spPr>
          <a:xfrm>
            <a:off x="5688000" y="6480000"/>
            <a:ext cx="3310920" cy="37296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ru-RU" sz="1000" spc="-1" strike="noStrike">
                <a:solidFill>
                  <a:srgbClr val="000000"/>
                </a:solidFill>
                <a:latin typeface="Arial"/>
                <a:ea typeface="DejaVu Sans"/>
              </a:rPr>
              <a:t>http://davheld.github.io/GOTURN/GOTURN.pdf</a:t>
            </a:r>
            <a:endParaRPr b="0" lang="ru-RU" sz="1000" spc="-1" strike="noStrike">
              <a:latin typeface="Arial"/>
            </a:endParaRPr>
          </a:p>
        </p:txBody>
      </p:sp>
      <p:pic>
        <p:nvPicPr>
          <p:cNvPr id="623" name="" descr=""/>
          <p:cNvPicPr/>
          <p:nvPr/>
        </p:nvPicPr>
        <p:blipFill>
          <a:blip r:embed="rId1"/>
          <a:stretch/>
        </p:blipFill>
        <p:spPr>
          <a:xfrm>
            <a:off x="646560" y="3674160"/>
            <a:ext cx="7560360" cy="2588760"/>
          </a:xfrm>
          <a:prstGeom prst="rect">
            <a:avLst/>
          </a:prstGeom>
          <a:ln>
            <a:noFill/>
          </a:ln>
        </p:spPr>
      </p:pic>
      <p:sp>
        <p:nvSpPr>
          <p:cNvPr id="624" name="CustomShape 3"/>
          <p:cNvSpPr/>
          <p:nvPr/>
        </p:nvSpPr>
        <p:spPr>
          <a:xfrm>
            <a:off x="288000" y="1412640"/>
            <a:ext cx="8494920" cy="236628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ru-RU" sz="1500" spc="-1" strike="noStrike">
                <a:solidFill>
                  <a:srgbClr val="000000"/>
                </a:solidFill>
                <a:latin typeface="Arial"/>
                <a:ea typeface="DejaVu Sans"/>
              </a:rPr>
              <a:t>Our training set consists of a collection of videos in which a subset of frames in each video are labeled with the location of some object. For each successive pair of frames in the training set, we crop the frames… During training time, we feed this pair of frames into the network and attempt</a:t>
            </a:r>
            <a:endParaRPr b="0" lang="ru-RU" sz="1500" spc="-1" strike="noStrike">
              <a:latin typeface="Arial"/>
            </a:endParaRPr>
          </a:p>
          <a:p>
            <a:pPr>
              <a:lnSpc>
                <a:spcPct val="100000"/>
              </a:lnSpc>
            </a:pPr>
            <a:r>
              <a:rPr b="0" lang="ru-RU" sz="1500" spc="-1" strike="noStrike">
                <a:solidFill>
                  <a:srgbClr val="000000"/>
                </a:solidFill>
                <a:latin typeface="Arial"/>
                <a:ea typeface="DejaVu Sans"/>
              </a:rPr>
              <a:t>to predict how the object has moved from the first frame to the second frame (shown in Figure). We also augment these training examples using our motion model. Our training procedure can also take advantage of a set of still images that are each labeled with the location of an object. This training set of images teaches our network to track a more diverse set of objects and prevents overfitting to the objects in our training videos. To train our tracker from an image, we take random crops of the image according to our motion model. Between these two crops, the target object has undergone an apparent translation and scale change...</a:t>
            </a:r>
            <a:endParaRPr b="0" lang="ru-RU" sz="1500" spc="-1" strike="noStrike">
              <a:latin typeface="Arial"/>
            </a:endParaRPr>
          </a:p>
        </p:txBody>
      </p:sp>
    </p:spTree>
  </p:cSld>
  <mc:AlternateContent>
    <mc:Choice Requires="p14">
      <p:transition spd="slow" p14:dur="2000"/>
    </mc:Choice>
    <mc:Fallback>
      <p:transition spd="slow"/>
    </mc:Fallback>
  </mc:AlternateContent>
</p:sld>
</file>

<file path=ppt/slides/slide1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25" name="CustomShape 1"/>
          <p:cNvSpPr/>
          <p:nvPr/>
        </p:nvSpPr>
        <p:spPr>
          <a:xfrm>
            <a:off x="395640" y="584640"/>
            <a:ext cx="8223840" cy="1060920"/>
          </a:xfrm>
          <a:prstGeom prst="rect">
            <a:avLst/>
          </a:prstGeom>
          <a:noFill/>
          <a:ln>
            <a:noFill/>
          </a:ln>
        </p:spPr>
        <p:style>
          <a:lnRef idx="0"/>
          <a:fillRef idx="0"/>
          <a:effectRef idx="0"/>
          <a:fontRef idx="minor"/>
        </p:style>
        <p:txBody>
          <a:bodyPr lIns="90000" rIns="90000" tIns="45000" bIns="45000" anchor="ctr">
            <a:normAutofit/>
          </a:bodyPr>
          <a:p>
            <a:pPr>
              <a:lnSpc>
                <a:spcPct val="100000"/>
              </a:lnSpc>
            </a:pPr>
            <a:r>
              <a:rPr b="0" i="1" lang="ru-RU" sz="3600" spc="-1" strike="noStrike">
                <a:solidFill>
                  <a:srgbClr val="424456"/>
                </a:solidFill>
                <a:latin typeface="Trebuchet MS"/>
                <a:ea typeface="DejaVu Sans"/>
              </a:rPr>
              <a:t>Training Images</a:t>
            </a:r>
            <a:endParaRPr b="0" lang="ru-RU" sz="3600" spc="-1" strike="noStrike">
              <a:latin typeface="Arial"/>
            </a:endParaRPr>
          </a:p>
        </p:txBody>
      </p:sp>
      <p:sp>
        <p:nvSpPr>
          <p:cNvPr id="626" name="CustomShape 2"/>
          <p:cNvSpPr/>
          <p:nvPr/>
        </p:nvSpPr>
        <p:spPr>
          <a:xfrm>
            <a:off x="5688000" y="6480000"/>
            <a:ext cx="3310920" cy="37296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ru-RU" sz="1000" spc="-1" strike="noStrike">
                <a:solidFill>
                  <a:srgbClr val="000000"/>
                </a:solidFill>
                <a:latin typeface="Arial"/>
                <a:ea typeface="DejaVu Sans"/>
              </a:rPr>
              <a:t>http://davheld.github.io/GOTURN/GOTURN.pdf</a:t>
            </a:r>
            <a:endParaRPr b="0" lang="ru-RU" sz="1000" spc="-1" strike="noStrike">
              <a:latin typeface="Arial"/>
            </a:endParaRPr>
          </a:p>
        </p:txBody>
      </p:sp>
      <p:pic>
        <p:nvPicPr>
          <p:cNvPr id="627" name="" descr=""/>
          <p:cNvPicPr/>
          <p:nvPr/>
        </p:nvPicPr>
        <p:blipFill>
          <a:blip r:embed="rId1"/>
          <a:stretch/>
        </p:blipFill>
        <p:spPr>
          <a:xfrm>
            <a:off x="642600" y="1368000"/>
            <a:ext cx="7636320" cy="2531880"/>
          </a:xfrm>
          <a:prstGeom prst="rect">
            <a:avLst/>
          </a:prstGeom>
          <a:ln>
            <a:noFill/>
          </a:ln>
        </p:spPr>
      </p:pic>
      <p:sp>
        <p:nvSpPr>
          <p:cNvPr id="628" name="CustomShape 3"/>
          <p:cNvSpPr/>
          <p:nvPr/>
        </p:nvSpPr>
        <p:spPr>
          <a:xfrm>
            <a:off x="360000" y="4680000"/>
            <a:ext cx="8494920" cy="136908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ru-RU" sz="1800" spc="-1" strike="noStrike">
                <a:solidFill>
                  <a:srgbClr val="000000"/>
                </a:solidFill>
                <a:latin typeface="Arial"/>
                <a:ea typeface="DejaVu Sans"/>
              </a:rPr>
              <a:t>Examples of training images. The goal of the network is to predict the location</a:t>
            </a:r>
            <a:endParaRPr b="0" lang="ru-RU" sz="1800" spc="-1" strike="noStrike">
              <a:latin typeface="Arial"/>
            </a:endParaRPr>
          </a:p>
          <a:p>
            <a:pPr>
              <a:lnSpc>
                <a:spcPct val="100000"/>
              </a:lnSpc>
            </a:pPr>
            <a:r>
              <a:rPr b="0" lang="ru-RU" sz="1800" spc="-1" strike="noStrike">
                <a:solidFill>
                  <a:srgbClr val="000000"/>
                </a:solidFill>
                <a:latin typeface="Arial"/>
                <a:ea typeface="DejaVu Sans"/>
              </a:rPr>
              <a:t>of the target object shown in the center of the image crop in the top row, after being shifted as in the bottom row. The ground-truth bounding box is marked in green.</a:t>
            </a:r>
            <a:endParaRPr b="0" lang="ru-RU" sz="1800" spc="-1" strike="noStrike">
              <a:latin typeface="Arial"/>
            </a:endParaRPr>
          </a:p>
          <a:p>
            <a:pPr>
              <a:lnSpc>
                <a:spcPct val="100000"/>
              </a:lnSpc>
            </a:pPr>
            <a:endParaRPr b="0" lang="ru-RU" sz="1800" spc="-1" strike="noStrike">
              <a:latin typeface="Arial"/>
            </a:endParaRPr>
          </a:p>
        </p:txBody>
      </p:sp>
    </p:spTree>
  </p:cSld>
  <mc:AlternateContent>
    <mc:Choice Requires="p14">
      <p:transition spd="slow" p14:dur="2000"/>
    </mc:Choice>
    <mc:Fallback>
      <p:transition spd="slow"/>
    </mc:Fallback>
  </mc:AlternateContent>
</p:sld>
</file>

<file path=ppt/slides/slide1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29" name="CustomShape 1"/>
          <p:cNvSpPr/>
          <p:nvPr/>
        </p:nvSpPr>
        <p:spPr>
          <a:xfrm>
            <a:off x="395640" y="584640"/>
            <a:ext cx="8223840" cy="1060920"/>
          </a:xfrm>
          <a:prstGeom prst="rect">
            <a:avLst/>
          </a:prstGeom>
          <a:noFill/>
          <a:ln>
            <a:noFill/>
          </a:ln>
        </p:spPr>
        <p:style>
          <a:lnRef idx="0"/>
          <a:fillRef idx="0"/>
          <a:effectRef idx="0"/>
          <a:fontRef idx="minor"/>
        </p:style>
        <p:txBody>
          <a:bodyPr lIns="90000" rIns="90000" tIns="45000" bIns="45000" anchor="ctr">
            <a:normAutofit/>
          </a:bodyPr>
          <a:p>
            <a:pPr>
              <a:lnSpc>
                <a:spcPct val="100000"/>
              </a:lnSpc>
            </a:pPr>
            <a:r>
              <a:rPr b="0" i="1" lang="ru-RU" sz="3600" spc="-1" strike="noStrike">
                <a:solidFill>
                  <a:srgbClr val="424456"/>
                </a:solidFill>
                <a:latin typeface="Trebuchet MS"/>
                <a:ea typeface="DejaVu Sans"/>
              </a:rPr>
              <a:t>Motion Smoothness</a:t>
            </a:r>
            <a:endParaRPr b="0" lang="ru-RU" sz="3600" spc="-1" strike="noStrike">
              <a:latin typeface="Arial"/>
            </a:endParaRPr>
          </a:p>
        </p:txBody>
      </p:sp>
      <p:sp>
        <p:nvSpPr>
          <p:cNvPr id="630" name="CustomShape 2"/>
          <p:cNvSpPr/>
          <p:nvPr/>
        </p:nvSpPr>
        <p:spPr>
          <a:xfrm>
            <a:off x="5688000" y="6480000"/>
            <a:ext cx="3310920" cy="37296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ru-RU" sz="1000" spc="-1" strike="noStrike">
                <a:solidFill>
                  <a:srgbClr val="000000"/>
                </a:solidFill>
                <a:latin typeface="Arial"/>
                <a:ea typeface="DejaVu Sans"/>
              </a:rPr>
              <a:t>http://davheld.github.io/GOTURN/GOTURN.pdf</a:t>
            </a:r>
            <a:endParaRPr b="0" lang="ru-RU" sz="1000" spc="-1" strike="noStrike">
              <a:latin typeface="Arial"/>
            </a:endParaRPr>
          </a:p>
        </p:txBody>
      </p:sp>
      <p:pic>
        <p:nvPicPr>
          <p:cNvPr id="631" name="" descr=""/>
          <p:cNvPicPr/>
          <p:nvPr/>
        </p:nvPicPr>
        <p:blipFill>
          <a:blip r:embed="rId1"/>
          <a:stretch/>
        </p:blipFill>
        <p:spPr>
          <a:xfrm>
            <a:off x="0" y="1527120"/>
            <a:ext cx="9142560" cy="3655800"/>
          </a:xfrm>
          <a:prstGeom prst="rect">
            <a:avLst/>
          </a:prstGeom>
          <a:ln>
            <a:noFill/>
          </a:ln>
        </p:spPr>
      </p:pic>
      <p:sp>
        <p:nvSpPr>
          <p:cNvPr id="632" name="CustomShape 3"/>
          <p:cNvSpPr/>
          <p:nvPr/>
        </p:nvSpPr>
        <p:spPr>
          <a:xfrm>
            <a:off x="792000" y="5904000"/>
            <a:ext cx="1921680" cy="34524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ru-RU" sz="1800" spc="-1" strike="noStrike">
                <a:solidFill>
                  <a:srgbClr val="000000"/>
                </a:solidFill>
                <a:latin typeface="Arial"/>
                <a:ea typeface="DejaVu Sans"/>
              </a:rPr>
              <a:t>f(x) = c * exp(-|x|)</a:t>
            </a:r>
            <a:endParaRPr b="0" lang="ru-RU" sz="1800" spc="-1" strike="noStrike">
              <a:latin typeface="Arial"/>
            </a:endParaRPr>
          </a:p>
        </p:txBody>
      </p:sp>
    </p:spTree>
  </p:cSld>
  <mc:AlternateContent>
    <mc:Choice Requires="p14">
      <p:transition spd="slow" p14:dur="2000"/>
    </mc:Choice>
    <mc:Fallback>
      <p:transition spd="slow"/>
    </mc:Fallback>
  </mc:AlternateContent>
</p:sld>
</file>

<file path=ppt/slides/slide1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33" name="CustomShape 1"/>
          <p:cNvSpPr/>
          <p:nvPr/>
        </p:nvSpPr>
        <p:spPr>
          <a:xfrm>
            <a:off x="395640" y="584640"/>
            <a:ext cx="8223840" cy="1060920"/>
          </a:xfrm>
          <a:prstGeom prst="rect">
            <a:avLst/>
          </a:prstGeom>
          <a:noFill/>
          <a:ln>
            <a:noFill/>
          </a:ln>
        </p:spPr>
        <p:style>
          <a:lnRef idx="0"/>
          <a:fillRef idx="0"/>
          <a:effectRef idx="0"/>
          <a:fontRef idx="minor"/>
        </p:style>
        <p:txBody>
          <a:bodyPr lIns="90000" rIns="90000" tIns="45000" bIns="45000" anchor="ctr">
            <a:normAutofit/>
          </a:bodyPr>
          <a:p>
            <a:pPr>
              <a:lnSpc>
                <a:spcPct val="100000"/>
              </a:lnSpc>
            </a:pPr>
            <a:r>
              <a:rPr b="0" i="1" lang="ru-RU" sz="3600" spc="-1" strike="noStrike">
                <a:solidFill>
                  <a:srgbClr val="424456"/>
                </a:solidFill>
                <a:latin typeface="Trebuchet MS"/>
                <a:ea typeface="DejaVu Sans"/>
              </a:rPr>
              <a:t>Motion Smoothness</a:t>
            </a:r>
            <a:endParaRPr b="0" lang="ru-RU" sz="3600" spc="-1" strike="noStrike">
              <a:latin typeface="Arial"/>
            </a:endParaRPr>
          </a:p>
        </p:txBody>
      </p:sp>
      <p:sp>
        <p:nvSpPr>
          <p:cNvPr id="634" name="CustomShape 2"/>
          <p:cNvSpPr/>
          <p:nvPr/>
        </p:nvSpPr>
        <p:spPr>
          <a:xfrm>
            <a:off x="5688000" y="6480000"/>
            <a:ext cx="3310920" cy="37296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ru-RU" sz="1000" spc="-1" strike="noStrike">
                <a:solidFill>
                  <a:srgbClr val="000000"/>
                </a:solidFill>
                <a:latin typeface="Arial"/>
                <a:ea typeface="DejaVu Sans"/>
              </a:rPr>
              <a:t>http://davheld.github.io/GOTURN/GOTURN.pdf</a:t>
            </a:r>
            <a:endParaRPr b="0" lang="ru-RU" sz="1000" spc="-1" strike="noStrike">
              <a:latin typeface="Arial"/>
            </a:endParaRPr>
          </a:p>
        </p:txBody>
      </p:sp>
      <p:pic>
        <p:nvPicPr>
          <p:cNvPr id="635" name="" descr=""/>
          <p:cNvPicPr/>
          <p:nvPr/>
        </p:nvPicPr>
        <p:blipFill>
          <a:blip r:embed="rId1"/>
          <a:stretch/>
        </p:blipFill>
        <p:spPr>
          <a:xfrm>
            <a:off x="201960" y="1800000"/>
            <a:ext cx="8868960" cy="3859920"/>
          </a:xfrm>
          <a:prstGeom prst="rect">
            <a:avLst/>
          </a:prstGeom>
          <a:ln>
            <a:noFill/>
          </a:ln>
        </p:spPr>
      </p:pic>
    </p:spTree>
  </p:cSld>
  <mc:AlternateContent>
    <mc:Choice Requires="p14">
      <p:transition spd="slow" p14:dur="2000"/>
    </mc:Choice>
    <mc:Fallback>
      <p:transition spd="slow"/>
    </mc:Fallback>
  </mc:AlternateContent>
</p:sld>
</file>

<file path=ppt/slides/slide1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36" name="CustomShape 1"/>
          <p:cNvSpPr/>
          <p:nvPr/>
        </p:nvSpPr>
        <p:spPr>
          <a:xfrm>
            <a:off x="395640" y="584640"/>
            <a:ext cx="8223840" cy="1060920"/>
          </a:xfrm>
          <a:prstGeom prst="rect">
            <a:avLst/>
          </a:prstGeom>
          <a:noFill/>
          <a:ln>
            <a:noFill/>
          </a:ln>
        </p:spPr>
        <p:style>
          <a:lnRef idx="0"/>
          <a:fillRef idx="0"/>
          <a:effectRef idx="0"/>
          <a:fontRef idx="minor"/>
        </p:style>
        <p:txBody>
          <a:bodyPr lIns="90000" rIns="90000" tIns="45000" bIns="45000" anchor="ctr">
            <a:normAutofit/>
          </a:bodyPr>
          <a:p>
            <a:pPr>
              <a:lnSpc>
                <a:spcPct val="100000"/>
              </a:lnSpc>
            </a:pPr>
            <a:r>
              <a:rPr b="0" i="1" lang="ru-RU" sz="3600" spc="-1" strike="noStrike">
                <a:solidFill>
                  <a:srgbClr val="424456"/>
                </a:solidFill>
                <a:latin typeface="Trebuchet MS"/>
                <a:ea typeface="DejaVu Sans"/>
              </a:rPr>
              <a:t>Motion Smoothness</a:t>
            </a:r>
            <a:endParaRPr b="0" lang="ru-RU" sz="3600" spc="-1" strike="noStrike">
              <a:latin typeface="Arial"/>
            </a:endParaRPr>
          </a:p>
        </p:txBody>
      </p:sp>
      <p:sp>
        <p:nvSpPr>
          <p:cNvPr id="637" name="CustomShape 2"/>
          <p:cNvSpPr/>
          <p:nvPr/>
        </p:nvSpPr>
        <p:spPr>
          <a:xfrm>
            <a:off x="5688000" y="6480000"/>
            <a:ext cx="3310920" cy="37296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ru-RU" sz="1000" spc="-1" strike="noStrike">
                <a:solidFill>
                  <a:srgbClr val="000000"/>
                </a:solidFill>
                <a:latin typeface="Arial"/>
                <a:ea typeface="DejaVu Sans"/>
              </a:rPr>
              <a:t>http://davheld.github.io/GOTURN/GOTURN.pdf</a:t>
            </a:r>
            <a:endParaRPr b="0" lang="ru-RU" sz="1000" spc="-1" strike="noStrike">
              <a:latin typeface="Arial"/>
            </a:endParaRPr>
          </a:p>
        </p:txBody>
      </p:sp>
      <p:sp>
        <p:nvSpPr>
          <p:cNvPr id="638" name="CustomShape 3"/>
          <p:cNvSpPr/>
          <p:nvPr/>
        </p:nvSpPr>
        <p:spPr>
          <a:xfrm>
            <a:off x="648000" y="1872000"/>
            <a:ext cx="7990920" cy="239292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ru-RU" sz="1800" spc="-1" strike="noStrike">
                <a:solidFill>
                  <a:srgbClr val="000000"/>
                </a:solidFill>
                <a:latin typeface="Arial"/>
                <a:ea typeface="DejaVu Sans"/>
              </a:rPr>
              <a:t>«To teach our network to prefer small motions to large motions, we aug-</a:t>
            </a:r>
            <a:endParaRPr b="0" lang="ru-RU" sz="1800" spc="-1" strike="noStrike">
              <a:latin typeface="Arial"/>
            </a:endParaRPr>
          </a:p>
          <a:p>
            <a:pPr>
              <a:lnSpc>
                <a:spcPct val="100000"/>
              </a:lnSpc>
            </a:pPr>
            <a:r>
              <a:rPr b="0" lang="ru-RU" sz="1800" spc="-1" strike="noStrike">
                <a:solidFill>
                  <a:srgbClr val="000000"/>
                </a:solidFill>
                <a:latin typeface="Arial"/>
                <a:ea typeface="DejaVu Sans"/>
              </a:rPr>
              <a:t>ment our training set with random crops drawn from the Laplace distributions</a:t>
            </a:r>
            <a:endParaRPr b="0" lang="ru-RU" sz="1800" spc="-1" strike="noStrike">
              <a:latin typeface="Arial"/>
            </a:endParaRPr>
          </a:p>
          <a:p>
            <a:pPr>
              <a:lnSpc>
                <a:spcPct val="100000"/>
              </a:lnSpc>
            </a:pPr>
            <a:r>
              <a:rPr b="0" lang="ru-RU" sz="1800" spc="-1" strike="noStrike">
                <a:solidFill>
                  <a:srgbClr val="000000"/>
                </a:solidFill>
                <a:latin typeface="Arial"/>
                <a:ea typeface="DejaVu Sans"/>
              </a:rPr>
              <a:t>described above. Because these training examples are sampled from a Laplace distribution, small motions will be sampled more than large motions, and thus our network will learn to prefer small motions to large motions, all else being equal. We will show that this Laplace cropping procedure improves the performance of our tracker compared to the standard uniform cropping procedure used in classification tasks.»</a:t>
            </a:r>
            <a:endParaRPr b="0" lang="ru-RU" sz="1800" spc="-1" strike="noStrike">
              <a:latin typeface="Arial"/>
            </a:endParaRPr>
          </a:p>
          <a:p>
            <a:pPr>
              <a:lnSpc>
                <a:spcPct val="100000"/>
              </a:lnSpc>
            </a:pPr>
            <a:endParaRPr b="0" lang="ru-RU" sz="1800" spc="-1" strike="noStrike">
              <a:latin typeface="Arial"/>
            </a:endParaRPr>
          </a:p>
        </p:txBody>
      </p:sp>
    </p:spTree>
  </p:cSld>
  <mc:AlternateContent>
    <mc:Choice Requires="p14">
      <p:transition spd="slow" p14:dur="2000"/>
    </mc:Choice>
    <mc:Fallback>
      <p:transition spd="slow"/>
    </mc:Fallback>
  </mc:AlternateContent>
</p:sld>
</file>

<file path=ppt/slides/slide1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39" name="CustomShape 1"/>
          <p:cNvSpPr/>
          <p:nvPr/>
        </p:nvSpPr>
        <p:spPr>
          <a:xfrm>
            <a:off x="395640" y="584640"/>
            <a:ext cx="8223840" cy="1060920"/>
          </a:xfrm>
          <a:prstGeom prst="rect">
            <a:avLst/>
          </a:prstGeom>
          <a:noFill/>
          <a:ln>
            <a:noFill/>
          </a:ln>
        </p:spPr>
        <p:style>
          <a:lnRef idx="0"/>
          <a:fillRef idx="0"/>
          <a:effectRef idx="0"/>
          <a:fontRef idx="minor"/>
        </p:style>
        <p:txBody>
          <a:bodyPr lIns="90000" rIns="90000" tIns="45000" bIns="45000" anchor="ctr">
            <a:normAutofit/>
          </a:bodyPr>
          <a:p>
            <a:pPr>
              <a:lnSpc>
                <a:spcPct val="100000"/>
              </a:lnSpc>
            </a:pPr>
            <a:r>
              <a:rPr b="0" i="1" lang="ru-RU" sz="3600" spc="-1" strike="noStrike">
                <a:solidFill>
                  <a:srgbClr val="424456"/>
                </a:solidFill>
                <a:latin typeface="Trebuchet MS"/>
                <a:ea typeface="DejaVu Sans"/>
              </a:rPr>
              <a:t>Training Dataset</a:t>
            </a:r>
            <a:endParaRPr b="0" lang="ru-RU" sz="3600" spc="-1" strike="noStrike">
              <a:latin typeface="Arial"/>
            </a:endParaRPr>
          </a:p>
        </p:txBody>
      </p:sp>
      <p:sp>
        <p:nvSpPr>
          <p:cNvPr id="640" name="CustomShape 2"/>
          <p:cNvSpPr/>
          <p:nvPr/>
        </p:nvSpPr>
        <p:spPr>
          <a:xfrm>
            <a:off x="5688000" y="6480000"/>
            <a:ext cx="3310920" cy="37296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ru-RU" sz="1000" spc="-1" strike="noStrike">
                <a:solidFill>
                  <a:srgbClr val="000000"/>
                </a:solidFill>
                <a:latin typeface="Arial"/>
                <a:ea typeface="DejaVu Sans"/>
              </a:rPr>
              <a:t>http://davheld.github.io/GOTURN/GOTURN.pdf</a:t>
            </a:r>
            <a:endParaRPr b="0" lang="ru-RU" sz="1000" spc="-1" strike="noStrike">
              <a:latin typeface="Arial"/>
            </a:endParaRPr>
          </a:p>
        </p:txBody>
      </p:sp>
      <p:sp>
        <p:nvSpPr>
          <p:cNvPr id="641" name="CustomShape 3"/>
          <p:cNvSpPr/>
          <p:nvPr/>
        </p:nvSpPr>
        <p:spPr>
          <a:xfrm>
            <a:off x="648000" y="1584000"/>
            <a:ext cx="7990920" cy="520848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ru-RU" sz="1800" spc="-1" strike="noStrike">
                <a:solidFill>
                  <a:srgbClr val="000000"/>
                </a:solidFill>
                <a:latin typeface="Arial"/>
                <a:ea typeface="DejaVu Sans"/>
              </a:rPr>
              <a:t>ALOV300++ videos</a:t>
            </a:r>
            <a:endParaRPr b="0" lang="ru-RU" sz="1800" spc="-1" strike="noStrike">
              <a:latin typeface="Arial"/>
            </a:endParaRPr>
          </a:p>
          <a:p>
            <a:pPr>
              <a:lnSpc>
                <a:spcPct val="100000"/>
              </a:lnSpc>
            </a:pPr>
            <a:r>
              <a:rPr b="0" lang="ru-RU" sz="1800" spc="-1" strike="noStrike">
                <a:solidFill>
                  <a:srgbClr val="000000"/>
                </a:solidFill>
                <a:latin typeface="Arial"/>
                <a:ea typeface="DejaVu Sans"/>
              </a:rPr>
              <a:t>307 videos</a:t>
            </a:r>
            <a:endParaRPr b="0" lang="ru-RU" sz="1800" spc="-1" strike="noStrike">
              <a:latin typeface="Arial"/>
            </a:endParaRPr>
          </a:p>
          <a:p>
            <a:pPr>
              <a:lnSpc>
                <a:spcPct val="100000"/>
              </a:lnSpc>
            </a:pPr>
            <a:r>
              <a:rPr b="0" lang="ru-RU" sz="1800" spc="-1" strike="noStrike">
                <a:solidFill>
                  <a:srgbClr val="000000"/>
                </a:solidFill>
                <a:latin typeface="Arial"/>
                <a:ea typeface="DejaVu Sans"/>
              </a:rPr>
              <a:t>From 5 seconds till few minutes</a:t>
            </a:r>
            <a:endParaRPr b="0" lang="ru-RU" sz="1800" spc="-1" strike="noStrike">
              <a:latin typeface="Arial"/>
            </a:endParaRPr>
          </a:p>
          <a:p>
            <a:pPr>
              <a:lnSpc>
                <a:spcPct val="100000"/>
              </a:lnSpc>
            </a:pPr>
            <a:r>
              <a:rPr b="0" lang="ru-RU" sz="1800" spc="-1" strike="noStrike">
                <a:solidFill>
                  <a:srgbClr val="000000"/>
                </a:solidFill>
                <a:latin typeface="Arial"/>
                <a:ea typeface="DejaVu Sans"/>
              </a:rPr>
              <a:t>251 for training and 56 for validation and tuning hyperparameters</a:t>
            </a:r>
            <a:endParaRPr b="0" lang="ru-RU" sz="1800" spc="-1" strike="noStrike">
              <a:latin typeface="Arial"/>
            </a:endParaRPr>
          </a:p>
          <a:p>
            <a:pPr>
              <a:lnSpc>
                <a:spcPct val="100000"/>
              </a:lnSpc>
            </a:pPr>
            <a:r>
              <a:rPr b="0" lang="ru-RU" sz="1800" spc="-1" strike="noStrike">
                <a:solidFill>
                  <a:srgbClr val="000000"/>
                </a:solidFill>
                <a:latin typeface="Arial"/>
                <a:ea typeface="DejaVu Sans"/>
              </a:rPr>
              <a:t>Label a frame every 5 seconds for a moving object</a:t>
            </a:r>
            <a:endParaRPr b="0" lang="ru-RU" sz="1800" spc="-1" strike="noStrike">
              <a:latin typeface="Arial"/>
            </a:endParaRPr>
          </a:p>
          <a:p>
            <a:pPr>
              <a:lnSpc>
                <a:spcPct val="100000"/>
              </a:lnSpc>
            </a:pPr>
            <a:r>
              <a:rPr b="0" lang="ru-RU" sz="1800" spc="-1" strike="noStrike">
                <a:solidFill>
                  <a:srgbClr val="000000"/>
                </a:solidFill>
                <a:latin typeface="Arial"/>
                <a:ea typeface="DejaVu Sans"/>
              </a:rPr>
              <a:t>The training set consists of a total of 13,082 images of 251 different</a:t>
            </a:r>
            <a:endParaRPr b="0" lang="ru-RU" sz="1800" spc="-1" strike="noStrike">
              <a:latin typeface="Arial"/>
            </a:endParaRPr>
          </a:p>
          <a:p>
            <a:pPr>
              <a:lnSpc>
                <a:spcPct val="100000"/>
              </a:lnSpc>
            </a:pPr>
            <a:r>
              <a:rPr b="0" lang="ru-RU" sz="1800" spc="-1" strike="noStrike">
                <a:solidFill>
                  <a:srgbClr val="000000"/>
                </a:solidFill>
                <a:latin typeface="Arial"/>
                <a:ea typeface="DejaVu Sans"/>
              </a:rPr>
              <a:t>objects, or an average of 52 frames per object</a:t>
            </a:r>
            <a:endParaRPr b="0" lang="ru-RU" sz="1800" spc="-1" strike="noStrike">
              <a:latin typeface="Arial"/>
            </a:endParaRPr>
          </a:p>
          <a:p>
            <a:pPr>
              <a:lnSpc>
                <a:spcPct val="100000"/>
              </a:lnSpc>
            </a:pPr>
            <a:r>
              <a:rPr b="0" lang="ru-RU" sz="1800" spc="-1" strike="noStrike">
                <a:solidFill>
                  <a:srgbClr val="000000"/>
                </a:solidFill>
                <a:latin typeface="Arial"/>
                <a:ea typeface="DejaVu Sans"/>
              </a:rPr>
              <a:t>The validation set consists of 2,795 images of 56 different objects</a:t>
            </a:r>
            <a:endParaRPr b="0" lang="ru-RU" sz="1800" spc="-1" strike="noStrike">
              <a:latin typeface="Arial"/>
            </a:endParaRPr>
          </a:p>
          <a:p>
            <a:pPr>
              <a:lnSpc>
                <a:spcPct val="100000"/>
              </a:lnSpc>
            </a:pPr>
            <a:endParaRPr b="0" lang="ru-RU" sz="1800" spc="-1" strike="noStrike">
              <a:latin typeface="Arial"/>
            </a:endParaRPr>
          </a:p>
          <a:p>
            <a:pPr>
              <a:lnSpc>
                <a:spcPct val="100000"/>
              </a:lnSpc>
            </a:pPr>
            <a:r>
              <a:rPr b="0" lang="ru-RU" sz="1800" spc="-1" strike="noStrike">
                <a:solidFill>
                  <a:srgbClr val="000000"/>
                </a:solidFill>
                <a:latin typeface="Arial"/>
                <a:ea typeface="DejaVu Sans"/>
              </a:rPr>
              <a:t>Training images were taken from the training set of the ImageNet Detection Challenge, in which 478,807 objects were labeled with bounding boxes.</a:t>
            </a:r>
            <a:endParaRPr b="0" lang="ru-RU" sz="1800" spc="-1" strike="noStrike">
              <a:latin typeface="Arial"/>
            </a:endParaRPr>
          </a:p>
          <a:p>
            <a:pPr>
              <a:lnSpc>
                <a:spcPct val="100000"/>
              </a:lnSpc>
            </a:pPr>
            <a:r>
              <a:rPr b="0" lang="ru-RU" sz="1800" spc="-1" strike="noStrike">
                <a:solidFill>
                  <a:srgbClr val="000000"/>
                </a:solidFill>
                <a:latin typeface="Arial"/>
                <a:ea typeface="DejaVu Sans"/>
              </a:rPr>
              <a:t>We randomly crop these images during training time, to create an apparent translation or scale change between two random crops. The random cropping procedure is only useful if the labeled object does not fill the entire image; thus, we filter those images for which the bounding box fills at least 66% of the size of the image in either dimension. This leaves us with a total of 239,283 annotations from 134,821 images. These images help prevent overfitting by teaching our network to track objects that do not appear in the training videos.</a:t>
            </a:r>
            <a:endParaRPr b="0" lang="ru-RU" sz="1800" spc="-1" strike="noStrike">
              <a:latin typeface="Arial"/>
            </a:endParaRPr>
          </a:p>
          <a:p>
            <a:pPr>
              <a:lnSpc>
                <a:spcPct val="100000"/>
              </a:lnSpc>
            </a:pPr>
            <a:endParaRPr b="0" lang="ru-RU" sz="1800" spc="-1" strike="noStrike">
              <a:latin typeface="Arial"/>
            </a:endParaRPr>
          </a:p>
        </p:txBody>
      </p:sp>
    </p:spTree>
  </p:cSld>
  <mc:AlternateContent>
    <mc:Choice Requires="p14">
      <p:transition spd="slow" p14:dur="2000"/>
    </mc:Choice>
    <mc:Fallback>
      <p:transition spd="slow"/>
    </mc:Fallback>
  </mc:AlternateContent>
</p:sld>
</file>

<file path=ppt/slides/slide1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42" name="CustomShape 1"/>
          <p:cNvSpPr/>
          <p:nvPr/>
        </p:nvSpPr>
        <p:spPr>
          <a:xfrm>
            <a:off x="395640" y="584640"/>
            <a:ext cx="8223840" cy="1060920"/>
          </a:xfrm>
          <a:prstGeom prst="rect">
            <a:avLst/>
          </a:prstGeom>
          <a:noFill/>
          <a:ln>
            <a:noFill/>
          </a:ln>
        </p:spPr>
        <p:style>
          <a:lnRef idx="0"/>
          <a:fillRef idx="0"/>
          <a:effectRef idx="0"/>
          <a:fontRef idx="minor"/>
        </p:style>
        <p:txBody>
          <a:bodyPr lIns="90000" rIns="90000" tIns="45000" bIns="45000" anchor="ctr">
            <a:normAutofit/>
          </a:bodyPr>
          <a:p>
            <a:pPr>
              <a:lnSpc>
                <a:spcPct val="100000"/>
              </a:lnSpc>
            </a:pPr>
            <a:r>
              <a:rPr b="0" i="1" lang="ru-RU" sz="3600" spc="-1" strike="noStrike">
                <a:solidFill>
                  <a:srgbClr val="424456"/>
                </a:solidFill>
                <a:latin typeface="Trebuchet MS"/>
                <a:ea typeface="DejaVu Sans"/>
              </a:rPr>
              <a:t>VOT 2014 tracking challenge</a:t>
            </a:r>
            <a:endParaRPr b="0" lang="ru-RU" sz="3600" spc="-1" strike="noStrike">
              <a:latin typeface="Arial"/>
            </a:endParaRPr>
          </a:p>
        </p:txBody>
      </p:sp>
      <p:sp>
        <p:nvSpPr>
          <p:cNvPr id="643" name="CustomShape 2"/>
          <p:cNvSpPr/>
          <p:nvPr/>
        </p:nvSpPr>
        <p:spPr>
          <a:xfrm>
            <a:off x="5688000" y="6480000"/>
            <a:ext cx="3310920" cy="37296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ru-RU" sz="1000" spc="-1" strike="noStrike">
                <a:solidFill>
                  <a:srgbClr val="000000"/>
                </a:solidFill>
                <a:latin typeface="Arial"/>
                <a:ea typeface="DejaVu Sans"/>
              </a:rPr>
              <a:t>http://davheld.github.io/GOTURN/GOTURN.pdf</a:t>
            </a:r>
            <a:endParaRPr b="0" lang="ru-RU" sz="1000" spc="-1" strike="noStrike">
              <a:latin typeface="Arial"/>
            </a:endParaRPr>
          </a:p>
        </p:txBody>
      </p:sp>
      <p:pic>
        <p:nvPicPr>
          <p:cNvPr id="644" name="" descr=""/>
          <p:cNvPicPr/>
          <p:nvPr/>
        </p:nvPicPr>
        <p:blipFill>
          <a:blip r:embed="rId1"/>
          <a:stretch/>
        </p:blipFill>
        <p:spPr>
          <a:xfrm>
            <a:off x="216000" y="1334520"/>
            <a:ext cx="8198280" cy="5360400"/>
          </a:xfrm>
          <a:prstGeom prst="rect">
            <a:avLst/>
          </a:prstGeom>
          <a:ln>
            <a:noFill/>
          </a:ln>
        </p:spPr>
      </p:pic>
      <p:sp>
        <p:nvSpPr>
          <p:cNvPr id="645" name="CustomShape 3"/>
          <p:cNvSpPr/>
          <p:nvPr/>
        </p:nvSpPr>
        <p:spPr>
          <a:xfrm>
            <a:off x="5688000" y="6480360"/>
            <a:ext cx="3310920" cy="37296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ru-RU" sz="1000" spc="-1" strike="noStrike">
                <a:solidFill>
                  <a:srgbClr val="000000"/>
                </a:solidFill>
                <a:latin typeface="Arial"/>
                <a:ea typeface="DejaVu Sans"/>
              </a:rPr>
              <a:t>http://davheld.github.io/GOTURN/GOTURN.pdf</a:t>
            </a:r>
            <a:endParaRPr b="0" lang="ru-RU" sz="1000" spc="-1" strike="noStrike">
              <a:latin typeface="Arial"/>
            </a:endParaRPr>
          </a:p>
        </p:txBody>
      </p:sp>
      <p:sp>
        <p:nvSpPr>
          <p:cNvPr id="646" name="CustomShape 4"/>
          <p:cNvSpPr/>
          <p:nvPr/>
        </p:nvSpPr>
        <p:spPr>
          <a:xfrm>
            <a:off x="5760000" y="5832000"/>
            <a:ext cx="3094920" cy="60120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ru-RU" sz="1800" spc="-1" strike="noStrike">
                <a:solidFill>
                  <a:srgbClr val="000000"/>
                </a:solidFill>
                <a:latin typeface="Arial"/>
                <a:ea typeface="DejaVu Sans"/>
              </a:rPr>
              <a:t>14, 37, 157, and 307 videos</a:t>
            </a:r>
            <a:endParaRPr b="0" lang="ru-RU" sz="1800" spc="-1" strike="noStrike">
              <a:latin typeface="Arial"/>
            </a:endParaRPr>
          </a:p>
        </p:txBody>
      </p:sp>
      <p:sp>
        <p:nvSpPr>
          <p:cNvPr id="647" name="CustomShape 5"/>
          <p:cNvSpPr/>
          <p:nvPr/>
        </p:nvSpPr>
        <p:spPr>
          <a:xfrm>
            <a:off x="176040" y="6552000"/>
            <a:ext cx="8678880" cy="34560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ru-RU" sz="1100" spc="-1" strike="noStrike">
                <a:solidFill>
                  <a:srgbClr val="000000"/>
                </a:solidFill>
                <a:latin typeface="Arial"/>
                <a:ea typeface="DejaVu Sans"/>
              </a:rPr>
              <a:t>the ability of a system to resist change without adapting its initial stable configuration</a:t>
            </a:r>
            <a:endParaRPr b="0" lang="ru-RU" sz="1100" spc="-1" strike="noStrike">
              <a:latin typeface="Arial"/>
            </a:endParaRPr>
          </a:p>
        </p:txBody>
      </p:sp>
    </p:spTree>
  </p:cSld>
  <mc:AlternateContent>
    <mc:Choice Requires="p14">
      <p:transition spd="slow" p14:dur="2000"/>
    </mc:Choice>
    <mc:Fallback>
      <p:transition spd="slow"/>
    </mc:Fallback>
  </mc:AlternateContent>
</p:sld>
</file>

<file path=ppt/slides/slide1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48" name="CustomShape 1"/>
          <p:cNvSpPr/>
          <p:nvPr/>
        </p:nvSpPr>
        <p:spPr>
          <a:xfrm>
            <a:off x="395640" y="864000"/>
            <a:ext cx="8223840" cy="1060920"/>
          </a:xfrm>
          <a:prstGeom prst="rect">
            <a:avLst/>
          </a:prstGeom>
          <a:noFill/>
          <a:ln>
            <a:noFill/>
          </a:ln>
        </p:spPr>
        <p:style>
          <a:lnRef idx="0"/>
          <a:fillRef idx="0"/>
          <a:effectRef idx="0"/>
          <a:fontRef idx="minor"/>
        </p:style>
        <p:txBody>
          <a:bodyPr lIns="90000" rIns="90000" tIns="45000" bIns="45000" anchor="ctr">
            <a:normAutofit fontScale="67000"/>
          </a:bodyPr>
          <a:p>
            <a:pPr>
              <a:lnSpc>
                <a:spcPct val="100000"/>
              </a:lnSpc>
            </a:pPr>
            <a:r>
              <a:rPr b="0" i="1" lang="ru-RU" sz="3600" spc="-1" strike="noStrike">
                <a:solidFill>
                  <a:srgbClr val="424456"/>
                </a:solidFill>
                <a:latin typeface="Trebuchet MS"/>
                <a:ea typeface="DejaVu Sans"/>
              </a:rPr>
              <a:t>100 FPS on GTX 680 GPU</a:t>
            </a:r>
            <a:endParaRPr b="0" lang="ru-RU" sz="3600" spc="-1" strike="noStrike">
              <a:latin typeface="Arial"/>
            </a:endParaRPr>
          </a:p>
          <a:p>
            <a:pPr>
              <a:lnSpc>
                <a:spcPct val="100000"/>
              </a:lnSpc>
            </a:pPr>
            <a:r>
              <a:rPr b="0" i="1" lang="ru-RU" sz="3600" spc="-1" strike="noStrike">
                <a:solidFill>
                  <a:srgbClr val="424456"/>
                </a:solidFill>
                <a:latin typeface="Trebuchet MS"/>
                <a:ea typeface="DejaVu Sans"/>
              </a:rPr>
              <a:t>2.7 FPS on CPU</a:t>
            </a:r>
            <a:endParaRPr b="0" lang="ru-RU" sz="3600" spc="-1" strike="noStrike">
              <a:latin typeface="Arial"/>
            </a:endParaRPr>
          </a:p>
        </p:txBody>
      </p:sp>
      <p:sp>
        <p:nvSpPr>
          <p:cNvPr id="649" name="CustomShape 2"/>
          <p:cNvSpPr/>
          <p:nvPr/>
        </p:nvSpPr>
        <p:spPr>
          <a:xfrm>
            <a:off x="5688000" y="6480000"/>
            <a:ext cx="3310920" cy="37296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ru-RU" sz="1000" spc="-1" strike="noStrike">
                <a:solidFill>
                  <a:srgbClr val="000000"/>
                </a:solidFill>
                <a:latin typeface="Arial"/>
                <a:ea typeface="DejaVu Sans"/>
              </a:rPr>
              <a:t>http://davheld.github.io/GOTURN/GOTURN.pdf</a:t>
            </a:r>
            <a:endParaRPr b="0" lang="ru-RU" sz="1000" spc="-1" strike="noStrike">
              <a:latin typeface="Arial"/>
            </a:endParaRPr>
          </a:p>
        </p:txBody>
      </p:sp>
      <p:sp>
        <p:nvSpPr>
          <p:cNvPr id="650" name="CustomShape 3"/>
          <p:cNvSpPr/>
          <p:nvPr/>
        </p:nvSpPr>
        <p:spPr>
          <a:xfrm>
            <a:off x="5688000" y="6480360"/>
            <a:ext cx="3310920" cy="37296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ru-RU" sz="1000" spc="-1" strike="noStrike">
                <a:solidFill>
                  <a:srgbClr val="000000"/>
                </a:solidFill>
                <a:latin typeface="Arial"/>
                <a:ea typeface="DejaVu Sans"/>
              </a:rPr>
              <a:t>http://davheld.github.io/GOTURN/GOTURN.pdf</a:t>
            </a:r>
            <a:endParaRPr b="0" lang="ru-RU" sz="1000" spc="-1" strike="noStrike">
              <a:latin typeface="Arial"/>
            </a:endParaRPr>
          </a:p>
        </p:txBody>
      </p:sp>
      <p:pic>
        <p:nvPicPr>
          <p:cNvPr id="651" name="" descr=""/>
          <p:cNvPicPr/>
          <p:nvPr/>
        </p:nvPicPr>
        <p:blipFill>
          <a:blip r:embed="rId1"/>
          <a:stretch/>
        </p:blipFill>
        <p:spPr>
          <a:xfrm>
            <a:off x="2016000" y="1907640"/>
            <a:ext cx="5093640" cy="3779280"/>
          </a:xfrm>
          <a:prstGeom prst="rect">
            <a:avLst/>
          </a:prstGeom>
          <a:ln>
            <a:noFill/>
          </a:ln>
        </p:spPr>
      </p:pic>
    </p:spTree>
  </p:cSld>
  <mc:AlternateContent>
    <mc:Choice Requires="p14">
      <p:transition spd="slow" p14:dur="2000"/>
    </mc:Choice>
    <mc:Fallback>
      <p:transition spd="slow"/>
    </mc:Fallback>
  </mc:AlternateContent>
</p:sld>
</file>

<file path=ppt/slides/slide1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52" name="CustomShape 1"/>
          <p:cNvSpPr/>
          <p:nvPr/>
        </p:nvSpPr>
        <p:spPr>
          <a:xfrm>
            <a:off x="395640" y="864000"/>
            <a:ext cx="8223840" cy="1060920"/>
          </a:xfrm>
          <a:prstGeom prst="rect">
            <a:avLst/>
          </a:prstGeom>
          <a:noFill/>
          <a:ln>
            <a:noFill/>
          </a:ln>
        </p:spPr>
        <p:style>
          <a:lnRef idx="0"/>
          <a:fillRef idx="0"/>
          <a:effectRef idx="0"/>
          <a:fontRef idx="minor"/>
        </p:style>
        <p:txBody>
          <a:bodyPr lIns="90000" rIns="90000" tIns="45000" bIns="45000" anchor="ctr">
            <a:normAutofit/>
          </a:bodyPr>
          <a:p>
            <a:pPr>
              <a:lnSpc>
                <a:spcPct val="100000"/>
              </a:lnSpc>
            </a:pPr>
            <a:r>
              <a:rPr b="0" i="1" lang="ru-RU" sz="3600" spc="-1" strike="noStrike">
                <a:solidFill>
                  <a:srgbClr val="424456"/>
                </a:solidFill>
                <a:latin typeface="Trebuchet MS"/>
                <a:ea typeface="DejaVu Sans"/>
              </a:rPr>
              <a:t>How does it work?</a:t>
            </a:r>
            <a:endParaRPr b="0" lang="ru-RU" sz="3600" spc="-1" strike="noStrike">
              <a:latin typeface="Arial"/>
            </a:endParaRPr>
          </a:p>
        </p:txBody>
      </p:sp>
      <p:sp>
        <p:nvSpPr>
          <p:cNvPr id="653" name="CustomShape 2"/>
          <p:cNvSpPr/>
          <p:nvPr/>
        </p:nvSpPr>
        <p:spPr>
          <a:xfrm>
            <a:off x="5688000" y="6480000"/>
            <a:ext cx="3310920" cy="37296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ru-RU" sz="1000" spc="-1" strike="noStrike">
                <a:solidFill>
                  <a:srgbClr val="000000"/>
                </a:solidFill>
                <a:latin typeface="Arial"/>
                <a:ea typeface="DejaVu Sans"/>
              </a:rPr>
              <a:t>http://davheld.github.io/GOTURN/GOTURN.pdf</a:t>
            </a:r>
            <a:endParaRPr b="0" lang="ru-RU" sz="1000" spc="-1" strike="noStrike">
              <a:latin typeface="Arial"/>
            </a:endParaRPr>
          </a:p>
        </p:txBody>
      </p:sp>
      <p:sp>
        <p:nvSpPr>
          <p:cNvPr id="654" name="CustomShape 3"/>
          <p:cNvSpPr/>
          <p:nvPr/>
        </p:nvSpPr>
        <p:spPr>
          <a:xfrm>
            <a:off x="5688000" y="6480360"/>
            <a:ext cx="3310920" cy="37296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ru-RU" sz="1000" spc="-1" strike="noStrike">
                <a:solidFill>
                  <a:srgbClr val="000000"/>
                </a:solidFill>
                <a:latin typeface="Arial"/>
                <a:ea typeface="DejaVu Sans"/>
              </a:rPr>
              <a:t>http://davheld.github.io/GOTURN/GOTURN.pdf</a:t>
            </a:r>
            <a:endParaRPr b="0" lang="ru-RU" sz="1000" spc="-1" strike="noStrike">
              <a:latin typeface="Arial"/>
            </a:endParaRPr>
          </a:p>
        </p:txBody>
      </p:sp>
      <p:sp>
        <p:nvSpPr>
          <p:cNvPr id="655" name="CustomShape 4"/>
          <p:cNvSpPr/>
          <p:nvPr/>
        </p:nvSpPr>
        <p:spPr>
          <a:xfrm>
            <a:off x="460440" y="1800000"/>
            <a:ext cx="8034480" cy="136908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ru-RU" sz="1800" spc="-1" strike="noStrike">
                <a:solidFill>
                  <a:srgbClr val="000000"/>
                </a:solidFill>
                <a:latin typeface="Arial"/>
                <a:ea typeface="DejaVu Sans"/>
              </a:rPr>
              <a:t>1. The network compares the previous frame to the current frame to find the</a:t>
            </a:r>
            <a:endParaRPr b="0" lang="ru-RU" sz="1800" spc="-1" strike="noStrike">
              <a:latin typeface="Arial"/>
            </a:endParaRPr>
          </a:p>
          <a:p>
            <a:pPr>
              <a:lnSpc>
                <a:spcPct val="100000"/>
              </a:lnSpc>
            </a:pPr>
            <a:r>
              <a:rPr b="0" lang="ru-RU" sz="1800" spc="-1" strike="noStrike">
                <a:solidFill>
                  <a:srgbClr val="000000"/>
                </a:solidFill>
                <a:latin typeface="Arial"/>
                <a:ea typeface="DejaVu Sans"/>
              </a:rPr>
              <a:t>target object in the current frame.</a:t>
            </a:r>
            <a:endParaRPr b="0" lang="ru-RU" sz="1800" spc="-1" strike="noStrike">
              <a:latin typeface="Arial"/>
            </a:endParaRPr>
          </a:p>
          <a:p>
            <a:pPr>
              <a:lnSpc>
                <a:spcPct val="100000"/>
              </a:lnSpc>
            </a:pPr>
            <a:r>
              <a:rPr b="0" lang="ru-RU" sz="1800" spc="-1" strike="noStrike">
                <a:solidFill>
                  <a:srgbClr val="000000"/>
                </a:solidFill>
                <a:latin typeface="Arial"/>
                <a:ea typeface="DejaVu Sans"/>
              </a:rPr>
              <a:t>2. The network acts as a local generic “object detector” and simply locates the</a:t>
            </a:r>
            <a:endParaRPr b="0" lang="ru-RU" sz="1800" spc="-1" strike="noStrike">
              <a:latin typeface="Arial"/>
            </a:endParaRPr>
          </a:p>
          <a:p>
            <a:pPr>
              <a:lnSpc>
                <a:spcPct val="100000"/>
              </a:lnSpc>
            </a:pPr>
            <a:r>
              <a:rPr b="0" lang="ru-RU" sz="1800" spc="-1" strike="noStrike">
                <a:solidFill>
                  <a:srgbClr val="000000"/>
                </a:solidFill>
                <a:latin typeface="Arial"/>
                <a:ea typeface="DejaVu Sans"/>
              </a:rPr>
              <a:t>nearest “object.”</a:t>
            </a:r>
            <a:endParaRPr b="0" lang="ru-RU" sz="1800" spc="-1" strike="noStrike">
              <a:latin typeface="Arial"/>
            </a:endParaRPr>
          </a:p>
          <a:p>
            <a:pPr>
              <a:lnSpc>
                <a:spcPct val="100000"/>
              </a:lnSpc>
            </a:pPr>
            <a:endParaRPr b="0" lang="ru-RU" sz="1800" spc="-1" strike="noStrike">
              <a:latin typeface="Arial"/>
            </a:endParaRPr>
          </a:p>
        </p:txBody>
      </p:sp>
      <p:pic>
        <p:nvPicPr>
          <p:cNvPr id="656" name="" descr=""/>
          <p:cNvPicPr/>
          <p:nvPr/>
        </p:nvPicPr>
        <p:blipFill>
          <a:blip r:embed="rId1"/>
          <a:stretch/>
        </p:blipFill>
        <p:spPr>
          <a:xfrm>
            <a:off x="494640" y="3007440"/>
            <a:ext cx="4832280" cy="3748320"/>
          </a:xfrm>
          <a:prstGeom prst="rect">
            <a:avLst/>
          </a:prstGeom>
          <a:ln>
            <a:noFill/>
          </a:ln>
        </p:spPr>
      </p:pic>
    </p:spTree>
  </p:cSld>
  <mc:AlternateContent>
    <mc:Choice Requires="p14">
      <p:transition spd="slow" p14:dur="2000"/>
    </mc:Choice>
    <mc:Fallback>
      <p:transition spd="slow"/>
    </mc:Fallback>
  </mc:AlternateContent>
</p:sld>
</file>

<file path=ppt/slides/slide1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57" name="CustomShape 1"/>
          <p:cNvSpPr/>
          <p:nvPr/>
        </p:nvSpPr>
        <p:spPr>
          <a:xfrm>
            <a:off x="395640" y="864000"/>
            <a:ext cx="8223840" cy="1060920"/>
          </a:xfrm>
          <a:prstGeom prst="rect">
            <a:avLst/>
          </a:prstGeom>
          <a:noFill/>
          <a:ln>
            <a:noFill/>
          </a:ln>
        </p:spPr>
        <p:style>
          <a:lnRef idx="0"/>
          <a:fillRef idx="0"/>
          <a:effectRef idx="0"/>
          <a:fontRef idx="minor"/>
        </p:style>
        <p:txBody>
          <a:bodyPr lIns="90000" rIns="90000" tIns="45000" bIns="45000" anchor="ctr">
            <a:normAutofit/>
          </a:bodyPr>
          <a:p>
            <a:pPr>
              <a:lnSpc>
                <a:spcPct val="100000"/>
              </a:lnSpc>
            </a:pPr>
            <a:r>
              <a:rPr b="0" i="1" lang="ru-RU" sz="3600" spc="-1" strike="noStrike">
                <a:solidFill>
                  <a:srgbClr val="424456"/>
                </a:solidFill>
                <a:latin typeface="Trebuchet MS"/>
                <a:ea typeface="DejaVu Sans"/>
              </a:rPr>
              <a:t>Generality vs Specificality</a:t>
            </a:r>
            <a:endParaRPr b="0" lang="ru-RU" sz="3600" spc="-1" strike="noStrike">
              <a:latin typeface="Arial"/>
            </a:endParaRPr>
          </a:p>
        </p:txBody>
      </p:sp>
      <p:sp>
        <p:nvSpPr>
          <p:cNvPr id="658" name="CustomShape 2"/>
          <p:cNvSpPr/>
          <p:nvPr/>
        </p:nvSpPr>
        <p:spPr>
          <a:xfrm>
            <a:off x="5688000" y="6480000"/>
            <a:ext cx="3310920" cy="37296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ru-RU" sz="1000" spc="-1" strike="noStrike">
                <a:solidFill>
                  <a:srgbClr val="000000"/>
                </a:solidFill>
                <a:latin typeface="Arial"/>
                <a:ea typeface="DejaVu Sans"/>
              </a:rPr>
              <a:t>http://davheld.github.io/GOTURN/GOTURN.pdf</a:t>
            </a:r>
            <a:endParaRPr b="0" lang="ru-RU" sz="1000" spc="-1" strike="noStrike">
              <a:latin typeface="Arial"/>
            </a:endParaRPr>
          </a:p>
        </p:txBody>
      </p:sp>
      <p:sp>
        <p:nvSpPr>
          <p:cNvPr id="659" name="CustomShape 3"/>
          <p:cNvSpPr/>
          <p:nvPr/>
        </p:nvSpPr>
        <p:spPr>
          <a:xfrm>
            <a:off x="5688000" y="6480360"/>
            <a:ext cx="3310920" cy="37296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ru-RU" sz="1000" spc="-1" strike="noStrike">
                <a:solidFill>
                  <a:srgbClr val="000000"/>
                </a:solidFill>
                <a:latin typeface="Arial"/>
                <a:ea typeface="DejaVu Sans"/>
              </a:rPr>
              <a:t>http://davheld.github.io/GOTURN/GOTURN.pdf</a:t>
            </a:r>
            <a:endParaRPr b="0" lang="ru-RU" sz="1000" spc="-1" strike="noStrike">
              <a:latin typeface="Arial"/>
            </a:endParaRPr>
          </a:p>
        </p:txBody>
      </p:sp>
      <p:pic>
        <p:nvPicPr>
          <p:cNvPr id="660" name="" descr=""/>
          <p:cNvPicPr/>
          <p:nvPr/>
        </p:nvPicPr>
        <p:blipFill>
          <a:blip r:embed="rId1"/>
          <a:stretch/>
        </p:blipFill>
        <p:spPr>
          <a:xfrm>
            <a:off x="216000" y="1844640"/>
            <a:ext cx="5429880" cy="3698280"/>
          </a:xfrm>
          <a:prstGeom prst="rect">
            <a:avLst/>
          </a:prstGeom>
          <a:ln>
            <a:noFill/>
          </a:ln>
        </p:spPr>
      </p:pic>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3" name="CustomShape 1"/>
          <p:cNvSpPr/>
          <p:nvPr/>
        </p:nvSpPr>
        <p:spPr>
          <a:xfrm>
            <a:off x="395640" y="404640"/>
            <a:ext cx="8223840" cy="1060920"/>
          </a:xfrm>
          <a:prstGeom prst="rect">
            <a:avLst/>
          </a:prstGeom>
          <a:noFill/>
          <a:ln>
            <a:noFill/>
          </a:ln>
        </p:spPr>
        <p:style>
          <a:lnRef idx="0"/>
          <a:fillRef idx="0"/>
          <a:effectRef idx="0"/>
          <a:fontRef idx="minor"/>
        </p:style>
        <p:txBody>
          <a:bodyPr lIns="90000" rIns="90000" tIns="45000" bIns="45000" anchor="ctr">
            <a:normAutofit/>
          </a:bodyPr>
          <a:p>
            <a:pPr>
              <a:lnSpc>
                <a:spcPct val="100000"/>
              </a:lnSpc>
            </a:pPr>
            <a:r>
              <a:rPr b="0" i="1" lang="ru-RU" sz="3600" spc="-1" strike="noStrike">
                <a:solidFill>
                  <a:srgbClr val="424456"/>
                </a:solidFill>
                <a:latin typeface="Trebuchet MS"/>
                <a:ea typeface="DejaVu Sans"/>
              </a:rPr>
              <a:t>Direct Access pixels</a:t>
            </a:r>
            <a:endParaRPr b="0" lang="ru-RU" sz="3600" spc="-1" strike="noStrike">
              <a:latin typeface="Arial"/>
            </a:endParaRPr>
          </a:p>
        </p:txBody>
      </p:sp>
      <p:sp>
        <p:nvSpPr>
          <p:cNvPr id="244" name="CustomShape 2"/>
          <p:cNvSpPr/>
          <p:nvPr/>
        </p:nvSpPr>
        <p:spPr>
          <a:xfrm>
            <a:off x="292320" y="1296000"/>
            <a:ext cx="7963200" cy="4914720"/>
          </a:xfrm>
          <a:prstGeom prst="rect">
            <a:avLst/>
          </a:prstGeom>
          <a:noFill/>
          <a:ln>
            <a:noFill/>
          </a:ln>
        </p:spPr>
        <p:style>
          <a:lnRef idx="0"/>
          <a:fillRef idx="0"/>
          <a:effectRef idx="0"/>
          <a:fontRef idx="minor"/>
        </p:style>
        <p:txBody>
          <a:bodyPr lIns="90000" rIns="90000" tIns="45000" bIns="45000">
            <a:noAutofit/>
          </a:bodyPr>
          <a:p>
            <a:pPr>
              <a:lnSpc>
                <a:spcPct val="100000"/>
              </a:lnSpc>
            </a:pPr>
            <a:endParaRPr b="0" lang="ru-RU" sz="1800" spc="-1" strike="noStrike">
              <a:latin typeface="Arial"/>
            </a:endParaRPr>
          </a:p>
          <a:p>
            <a:pPr>
              <a:lnSpc>
                <a:spcPct val="100000"/>
              </a:lnSpc>
            </a:pPr>
            <a:r>
              <a:rPr b="0" lang="ru-RU" sz="2800" spc="-1" strike="noStrike">
                <a:solidFill>
                  <a:srgbClr val="000000"/>
                </a:solidFill>
                <a:latin typeface="Arial"/>
                <a:ea typeface="DejaVu Sans"/>
              </a:rPr>
              <a:t>Task:</a:t>
            </a:r>
            <a:endParaRPr b="0" lang="ru-RU" sz="2800" spc="-1" strike="noStrike">
              <a:latin typeface="Arial"/>
            </a:endParaRPr>
          </a:p>
          <a:p>
            <a:pPr>
              <a:lnSpc>
                <a:spcPct val="100000"/>
              </a:lnSpc>
            </a:pPr>
            <a:r>
              <a:rPr b="0" lang="ru-RU" sz="2800" spc="-1" strike="noStrike">
                <a:solidFill>
                  <a:srgbClr val="000000"/>
                </a:solidFill>
                <a:latin typeface="Arial"/>
                <a:ea typeface="DejaVu Sans"/>
              </a:rPr>
              <a:t>Write a Python program to convert BGR to HSV for each frame and print color values in both color spaces. Access raw BGR pixel values. Draw a crosshair at the center of each frame, detect color value of central pixel and classify it as green, red or blue. Output the as text on the frame.</a:t>
            </a:r>
            <a:endParaRPr b="0" lang="ru-RU" sz="2800" spc="-1" strike="noStrike">
              <a:latin typeface="Arial"/>
            </a:endParaRPr>
          </a:p>
          <a:p>
            <a:pPr>
              <a:lnSpc>
                <a:spcPct val="100000"/>
              </a:lnSpc>
            </a:pPr>
            <a:endParaRPr b="0" lang="ru-RU" sz="2800" spc="-1" strike="noStrike">
              <a:latin typeface="Arial"/>
            </a:endParaRPr>
          </a:p>
        </p:txBody>
      </p:sp>
    </p:spTree>
  </p:cSld>
  <mc:AlternateContent>
    <mc:Choice Requires="p14">
      <p:transition spd="slow" p14:dur="2000"/>
    </mc:Choice>
    <mc:Fallback>
      <p:transition spd="slow"/>
    </mc:Fallback>
  </mc:AlternateContent>
</p:sld>
</file>

<file path=ppt/slides/slide1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61" name="CustomShape 1"/>
          <p:cNvSpPr/>
          <p:nvPr/>
        </p:nvSpPr>
        <p:spPr>
          <a:xfrm>
            <a:off x="395640" y="468000"/>
            <a:ext cx="8223840" cy="1060920"/>
          </a:xfrm>
          <a:prstGeom prst="rect">
            <a:avLst/>
          </a:prstGeom>
          <a:noFill/>
          <a:ln>
            <a:noFill/>
          </a:ln>
        </p:spPr>
        <p:style>
          <a:lnRef idx="0"/>
          <a:fillRef idx="0"/>
          <a:effectRef idx="0"/>
          <a:fontRef idx="minor"/>
        </p:style>
        <p:txBody>
          <a:bodyPr lIns="90000" rIns="90000" tIns="45000" bIns="45000" anchor="ctr">
            <a:normAutofit/>
          </a:bodyPr>
          <a:p>
            <a:pPr>
              <a:lnSpc>
                <a:spcPct val="100000"/>
              </a:lnSpc>
            </a:pPr>
            <a:r>
              <a:rPr b="0" i="1" lang="ru-RU" sz="3600" spc="-1" strike="noStrike">
                <a:solidFill>
                  <a:srgbClr val="424456"/>
                </a:solidFill>
                <a:latin typeface="Trebuchet MS"/>
                <a:ea typeface="DejaVu Sans"/>
              </a:rPr>
              <a:t>Ablative Analysis</a:t>
            </a:r>
            <a:endParaRPr b="0" lang="ru-RU" sz="3600" spc="-1" strike="noStrike">
              <a:latin typeface="Arial"/>
            </a:endParaRPr>
          </a:p>
          <a:p>
            <a:pPr>
              <a:lnSpc>
                <a:spcPct val="100000"/>
              </a:lnSpc>
            </a:pPr>
            <a:endParaRPr b="0" lang="ru-RU" sz="3600" spc="-1" strike="noStrike">
              <a:latin typeface="Arial"/>
            </a:endParaRPr>
          </a:p>
        </p:txBody>
      </p:sp>
      <p:sp>
        <p:nvSpPr>
          <p:cNvPr id="662" name="CustomShape 2"/>
          <p:cNvSpPr/>
          <p:nvPr/>
        </p:nvSpPr>
        <p:spPr>
          <a:xfrm>
            <a:off x="5688000" y="6480000"/>
            <a:ext cx="3310920" cy="37296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ru-RU" sz="1000" spc="-1" strike="noStrike">
                <a:solidFill>
                  <a:srgbClr val="000000"/>
                </a:solidFill>
                <a:latin typeface="Arial"/>
                <a:ea typeface="DejaVu Sans"/>
              </a:rPr>
              <a:t>http://davheld.github.io/GOTURN/GOTURN.pdf</a:t>
            </a:r>
            <a:endParaRPr b="0" lang="ru-RU" sz="1000" spc="-1" strike="noStrike">
              <a:latin typeface="Arial"/>
            </a:endParaRPr>
          </a:p>
        </p:txBody>
      </p:sp>
      <p:sp>
        <p:nvSpPr>
          <p:cNvPr id="663" name="CustomShape 3"/>
          <p:cNvSpPr/>
          <p:nvPr/>
        </p:nvSpPr>
        <p:spPr>
          <a:xfrm>
            <a:off x="5688000" y="6480360"/>
            <a:ext cx="3310920" cy="37296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ru-RU" sz="1000" spc="-1" strike="noStrike">
                <a:solidFill>
                  <a:srgbClr val="000000"/>
                </a:solidFill>
                <a:latin typeface="Arial"/>
                <a:ea typeface="DejaVu Sans"/>
              </a:rPr>
              <a:t>http://davheld.github.io/GOTURN/GOTURN.pdf</a:t>
            </a:r>
            <a:endParaRPr b="0" lang="ru-RU" sz="1000" spc="-1" strike="noStrike">
              <a:latin typeface="Arial"/>
            </a:endParaRPr>
          </a:p>
        </p:txBody>
      </p:sp>
      <p:pic>
        <p:nvPicPr>
          <p:cNvPr id="664" name="" descr=""/>
          <p:cNvPicPr/>
          <p:nvPr/>
        </p:nvPicPr>
        <p:blipFill>
          <a:blip r:embed="rId1"/>
          <a:stretch/>
        </p:blipFill>
        <p:spPr>
          <a:xfrm>
            <a:off x="185400" y="1260000"/>
            <a:ext cx="8669520" cy="2006280"/>
          </a:xfrm>
          <a:prstGeom prst="rect">
            <a:avLst/>
          </a:prstGeom>
          <a:ln>
            <a:noFill/>
          </a:ln>
        </p:spPr>
      </p:pic>
      <p:sp>
        <p:nvSpPr>
          <p:cNvPr id="665" name="CustomShape 4"/>
          <p:cNvSpPr/>
          <p:nvPr/>
        </p:nvSpPr>
        <p:spPr>
          <a:xfrm>
            <a:off x="360000" y="3502080"/>
            <a:ext cx="6853320" cy="246204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ru-RU" sz="1500" spc="-1" strike="noStrike">
                <a:solidFill>
                  <a:srgbClr val="000000"/>
                </a:solidFill>
                <a:latin typeface="Arial"/>
                <a:ea typeface="DejaVu Sans"/>
              </a:rPr>
              <a:t>Table shows the benefit of using an L1 loss compared to an L2 loss.</a:t>
            </a:r>
            <a:endParaRPr b="0" lang="ru-RU" sz="1500" spc="-1" strike="noStrike">
              <a:latin typeface="Arial"/>
            </a:endParaRPr>
          </a:p>
          <a:p>
            <a:pPr>
              <a:lnSpc>
                <a:spcPct val="100000"/>
              </a:lnSpc>
            </a:pPr>
            <a:r>
              <a:rPr b="0" lang="ru-RU" sz="1500" spc="-1" strike="noStrike">
                <a:solidFill>
                  <a:srgbClr val="000000"/>
                </a:solidFill>
                <a:latin typeface="Arial"/>
                <a:ea typeface="DejaVu Sans"/>
              </a:rPr>
              <a:t>Using an L1 loss significantly reduces the overall tracking errors from 0.43 to</a:t>
            </a:r>
            <a:endParaRPr b="0" lang="ru-RU" sz="1500" spc="-1" strike="noStrike">
              <a:latin typeface="Arial"/>
            </a:endParaRPr>
          </a:p>
          <a:p>
            <a:pPr>
              <a:lnSpc>
                <a:spcPct val="100000"/>
              </a:lnSpc>
            </a:pPr>
            <a:r>
              <a:rPr b="0" lang="ru-RU" sz="1500" spc="-1" strike="noStrike">
                <a:solidFill>
                  <a:srgbClr val="000000"/>
                </a:solidFill>
                <a:latin typeface="Arial"/>
                <a:ea typeface="DejaVu Sans"/>
              </a:rPr>
              <a:t>0.24. Because the L2 penalty is relatively flat near 0, the network does not</a:t>
            </a:r>
            <a:endParaRPr b="0" lang="ru-RU" sz="1500" spc="-1" strike="noStrike">
              <a:latin typeface="Arial"/>
            </a:endParaRPr>
          </a:p>
          <a:p>
            <a:pPr>
              <a:lnSpc>
                <a:spcPct val="100000"/>
              </a:lnSpc>
            </a:pPr>
            <a:r>
              <a:rPr b="0" lang="ru-RU" sz="1500" spc="-1" strike="noStrike">
                <a:solidFill>
                  <a:srgbClr val="000000"/>
                </a:solidFill>
                <a:latin typeface="Arial"/>
                <a:ea typeface="DejaVu Sans"/>
              </a:rPr>
              <a:t>sufficiently penalize outputs that are close but not correct, and the network</a:t>
            </a:r>
            <a:endParaRPr b="0" lang="ru-RU" sz="1500" spc="-1" strike="noStrike">
              <a:latin typeface="Arial"/>
            </a:endParaRPr>
          </a:p>
          <a:p>
            <a:pPr>
              <a:lnSpc>
                <a:spcPct val="100000"/>
              </a:lnSpc>
            </a:pPr>
            <a:r>
              <a:rPr b="0" lang="ru-RU" sz="1500" spc="-1" strike="noStrike">
                <a:solidFill>
                  <a:srgbClr val="000000"/>
                </a:solidFill>
                <a:latin typeface="Arial"/>
                <a:ea typeface="DejaVu Sans"/>
              </a:rPr>
              <a:t>would often output a bounding box that was slightly too large or too small.</a:t>
            </a:r>
            <a:endParaRPr b="0" lang="ru-RU" sz="1500" spc="-1" strike="noStrike">
              <a:latin typeface="Arial"/>
            </a:endParaRPr>
          </a:p>
          <a:p>
            <a:pPr>
              <a:lnSpc>
                <a:spcPct val="100000"/>
              </a:lnSpc>
            </a:pPr>
            <a:r>
              <a:rPr b="0" lang="ru-RU" sz="1500" spc="-1" strike="noStrike">
                <a:solidFill>
                  <a:srgbClr val="000000"/>
                </a:solidFill>
                <a:latin typeface="Arial"/>
                <a:ea typeface="DejaVu Sans"/>
              </a:rPr>
              <a:t>When applied to a sequence of frames, the bounding box would grow or shrink</a:t>
            </a:r>
            <a:endParaRPr b="0" lang="ru-RU" sz="1500" spc="-1" strike="noStrike">
              <a:latin typeface="Arial"/>
            </a:endParaRPr>
          </a:p>
          <a:p>
            <a:pPr>
              <a:lnSpc>
                <a:spcPct val="100000"/>
              </a:lnSpc>
            </a:pPr>
            <a:r>
              <a:rPr b="0" lang="ru-RU" sz="1500" spc="-1" strike="noStrike">
                <a:solidFill>
                  <a:srgbClr val="000000"/>
                </a:solidFill>
                <a:latin typeface="Arial"/>
                <a:ea typeface="DejaVu Sans"/>
              </a:rPr>
              <a:t>without bound until the predicted bounding box was just a single point or the</a:t>
            </a:r>
            <a:endParaRPr b="0" lang="ru-RU" sz="1500" spc="-1" strike="noStrike">
              <a:latin typeface="Arial"/>
            </a:endParaRPr>
          </a:p>
          <a:p>
            <a:pPr>
              <a:lnSpc>
                <a:spcPct val="100000"/>
              </a:lnSpc>
            </a:pPr>
            <a:r>
              <a:rPr b="0" lang="ru-RU" sz="1500" spc="-1" strike="noStrike">
                <a:solidFill>
                  <a:srgbClr val="000000"/>
                </a:solidFill>
                <a:latin typeface="Arial"/>
                <a:ea typeface="DejaVu Sans"/>
              </a:rPr>
              <a:t>entire image. In contrast, an L1 loss penalizes more harshly answers that are</a:t>
            </a:r>
            <a:endParaRPr b="0" lang="ru-RU" sz="1500" spc="-1" strike="noStrike">
              <a:latin typeface="Arial"/>
            </a:endParaRPr>
          </a:p>
          <a:p>
            <a:pPr>
              <a:lnSpc>
                <a:spcPct val="100000"/>
              </a:lnSpc>
            </a:pPr>
            <a:r>
              <a:rPr b="0" lang="ru-RU" sz="1500" spc="-1" strike="noStrike">
                <a:solidFill>
                  <a:srgbClr val="000000"/>
                </a:solidFill>
                <a:latin typeface="Arial"/>
                <a:ea typeface="DejaVu Sans"/>
              </a:rPr>
              <a:t>only slightly incorrect, which keeps the bounding box size closer to the correct</a:t>
            </a:r>
            <a:endParaRPr b="0" lang="ru-RU" sz="1500" spc="-1" strike="noStrike">
              <a:latin typeface="Arial"/>
            </a:endParaRPr>
          </a:p>
          <a:p>
            <a:pPr>
              <a:lnSpc>
                <a:spcPct val="100000"/>
              </a:lnSpc>
            </a:pPr>
            <a:r>
              <a:rPr b="0" lang="ru-RU" sz="1500" spc="-1" strike="noStrike">
                <a:solidFill>
                  <a:srgbClr val="000000"/>
                </a:solidFill>
                <a:latin typeface="Arial"/>
                <a:ea typeface="DejaVu Sans"/>
              </a:rPr>
              <a:t>size and prevents the bounding box from shrinking or growing without bound.</a:t>
            </a:r>
            <a:endParaRPr b="0" lang="ru-RU" sz="1500" spc="-1" strike="noStrike">
              <a:latin typeface="Arial"/>
            </a:endParaRPr>
          </a:p>
          <a:p>
            <a:pPr>
              <a:lnSpc>
                <a:spcPct val="100000"/>
              </a:lnSpc>
            </a:pPr>
            <a:endParaRPr b="0" lang="ru-RU" sz="1500" spc="-1" strike="noStrike">
              <a:latin typeface="Arial"/>
            </a:endParaRPr>
          </a:p>
        </p:txBody>
      </p:sp>
      <p:pic>
        <p:nvPicPr>
          <p:cNvPr id="666" name="" descr=""/>
          <p:cNvPicPr/>
          <p:nvPr/>
        </p:nvPicPr>
        <p:blipFill>
          <a:blip r:embed="rId2"/>
          <a:stretch/>
        </p:blipFill>
        <p:spPr>
          <a:xfrm>
            <a:off x="4536000" y="5688000"/>
            <a:ext cx="4284360" cy="610920"/>
          </a:xfrm>
          <a:prstGeom prst="rect">
            <a:avLst/>
          </a:prstGeom>
          <a:ln>
            <a:noFill/>
          </a:ln>
        </p:spPr>
      </p:pic>
      <p:pic>
        <p:nvPicPr>
          <p:cNvPr id="667" name="" descr=""/>
          <p:cNvPicPr/>
          <p:nvPr/>
        </p:nvPicPr>
        <p:blipFill>
          <a:blip r:embed="rId3"/>
          <a:stretch/>
        </p:blipFill>
        <p:spPr>
          <a:xfrm>
            <a:off x="394560" y="5796000"/>
            <a:ext cx="3780360" cy="538920"/>
          </a:xfrm>
          <a:prstGeom prst="rect">
            <a:avLst/>
          </a:prstGeom>
          <a:ln>
            <a:noFill/>
          </a:ln>
        </p:spPr>
      </p:pic>
    </p:spTree>
  </p:cSld>
  <mc:AlternateContent>
    <mc:Choice Requires="p14">
      <p:transition spd="slow" p14:dur="2000"/>
    </mc:Choice>
    <mc:Fallback>
      <p:transition spd="slow"/>
    </mc:Fallback>
  </mc:AlternateContent>
</p:sld>
</file>

<file path=ppt/slides/slide1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68" name="CustomShape 1"/>
          <p:cNvSpPr/>
          <p:nvPr/>
        </p:nvSpPr>
        <p:spPr>
          <a:xfrm>
            <a:off x="395640" y="404640"/>
            <a:ext cx="8223840" cy="1060920"/>
          </a:xfrm>
          <a:prstGeom prst="rect">
            <a:avLst/>
          </a:prstGeom>
          <a:noFill/>
          <a:ln>
            <a:noFill/>
          </a:ln>
        </p:spPr>
        <p:style>
          <a:lnRef idx="0"/>
          <a:fillRef idx="0"/>
          <a:effectRef idx="0"/>
          <a:fontRef idx="minor"/>
        </p:style>
        <p:txBody>
          <a:bodyPr lIns="90000" rIns="90000" tIns="45000" bIns="45000" anchor="ctr">
            <a:normAutofit/>
          </a:bodyPr>
          <a:p>
            <a:pPr>
              <a:lnSpc>
                <a:spcPct val="100000"/>
              </a:lnSpc>
            </a:pPr>
            <a:r>
              <a:rPr b="0" i="1" lang="ru-RU" sz="3600" spc="-1" strike="noStrike">
                <a:solidFill>
                  <a:srgbClr val="424456"/>
                </a:solidFill>
                <a:latin typeface="Trebuchet MS"/>
                <a:ea typeface="DejaVu Sans"/>
              </a:rPr>
              <a:t>Pattern Tracker</a:t>
            </a:r>
            <a:endParaRPr b="0" lang="ru-RU" sz="3600" spc="-1" strike="noStrike">
              <a:latin typeface="Arial"/>
            </a:endParaRPr>
          </a:p>
        </p:txBody>
      </p:sp>
      <p:sp>
        <p:nvSpPr>
          <p:cNvPr id="669" name="CustomShape 2"/>
          <p:cNvSpPr/>
          <p:nvPr/>
        </p:nvSpPr>
        <p:spPr>
          <a:xfrm>
            <a:off x="292320" y="1296000"/>
            <a:ext cx="7963200" cy="4914720"/>
          </a:xfrm>
          <a:prstGeom prst="rect">
            <a:avLst/>
          </a:prstGeom>
          <a:noFill/>
          <a:ln>
            <a:noFill/>
          </a:ln>
        </p:spPr>
        <p:style>
          <a:lnRef idx="0"/>
          <a:fillRef idx="0"/>
          <a:effectRef idx="0"/>
          <a:fontRef idx="minor"/>
        </p:style>
        <p:txBody>
          <a:bodyPr lIns="90000" rIns="90000" tIns="45000" bIns="45000">
            <a:noAutofit/>
          </a:bodyPr>
          <a:p>
            <a:pPr>
              <a:lnSpc>
                <a:spcPct val="100000"/>
              </a:lnSpc>
            </a:pPr>
            <a:endParaRPr b="0" lang="ru-RU" sz="1800" spc="-1" strike="noStrike">
              <a:latin typeface="Arial"/>
            </a:endParaRPr>
          </a:p>
          <a:p>
            <a:pPr>
              <a:lnSpc>
                <a:spcPct val="100000"/>
              </a:lnSpc>
            </a:pPr>
            <a:r>
              <a:rPr b="0" lang="ru-RU" sz="2800" spc="-1" strike="noStrike">
                <a:solidFill>
                  <a:srgbClr val="000000"/>
                </a:solidFill>
                <a:latin typeface="Arial"/>
                <a:ea typeface="DejaVu Sans"/>
              </a:rPr>
              <a:t>Task: test it in Python, modify to use Multitracker to track multiple objects. Compare different tracking algorithms.</a:t>
            </a:r>
            <a:endParaRPr b="0" lang="ru-RU" sz="2800" spc="-1" strike="noStrike">
              <a:latin typeface="Arial"/>
            </a:endParaRPr>
          </a:p>
          <a:p>
            <a:pPr>
              <a:lnSpc>
                <a:spcPct val="100000"/>
              </a:lnSpc>
            </a:pPr>
            <a:endParaRPr b="0" lang="ru-RU" sz="2800" spc="-1" strike="noStrike">
              <a:latin typeface="Arial"/>
            </a:endParaRPr>
          </a:p>
          <a:p>
            <a:pPr>
              <a:lnSpc>
                <a:spcPct val="100000"/>
              </a:lnSpc>
            </a:pPr>
            <a:endParaRPr b="0" lang="ru-RU" sz="2800" spc="-1" strike="noStrike">
              <a:latin typeface="Arial"/>
            </a:endParaRPr>
          </a:p>
        </p:txBody>
      </p:sp>
    </p:spTree>
  </p:cSld>
  <mc:AlternateContent>
    <mc:Choice Requires="p14">
      <p:transition spd="slow" p14:dur="2000"/>
    </mc:Choice>
    <mc:Fallback>
      <p:transition spd="slow"/>
    </mc:Fallback>
  </mc:AlternateContent>
</p:sld>
</file>

<file path=ppt/slides/slide1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70" name="CustomShape 1"/>
          <p:cNvSpPr/>
          <p:nvPr/>
        </p:nvSpPr>
        <p:spPr>
          <a:xfrm>
            <a:off x="395640" y="620640"/>
            <a:ext cx="8223840" cy="1060920"/>
          </a:xfrm>
          <a:prstGeom prst="rect">
            <a:avLst/>
          </a:prstGeom>
          <a:noFill/>
          <a:ln>
            <a:noFill/>
          </a:ln>
        </p:spPr>
        <p:style>
          <a:lnRef idx="0"/>
          <a:fillRef idx="0"/>
          <a:effectRef idx="0"/>
          <a:fontRef idx="minor"/>
        </p:style>
        <p:txBody>
          <a:bodyPr lIns="90000" rIns="90000" tIns="45000" bIns="45000" anchor="ctr">
            <a:normAutofit fontScale="67000"/>
          </a:bodyPr>
          <a:p>
            <a:pPr>
              <a:lnSpc>
                <a:spcPct val="100000"/>
              </a:lnSpc>
            </a:pPr>
            <a:r>
              <a:rPr b="0" i="1" lang="ru-RU" sz="3600" spc="-1" strike="noStrike">
                <a:solidFill>
                  <a:srgbClr val="424456"/>
                </a:solidFill>
                <a:latin typeface="Trebuchet MS"/>
                <a:ea typeface="DejaVu Sans"/>
              </a:rPr>
              <a:t>Face Detection: Haar feature based cascade classifier</a:t>
            </a:r>
            <a:endParaRPr b="0" lang="ru-RU" sz="3600" spc="-1" strike="noStrike">
              <a:latin typeface="Arial"/>
            </a:endParaRPr>
          </a:p>
        </p:txBody>
      </p:sp>
      <p:pic>
        <p:nvPicPr>
          <p:cNvPr id="671" name="" descr=""/>
          <p:cNvPicPr/>
          <p:nvPr/>
        </p:nvPicPr>
        <p:blipFill>
          <a:blip r:embed="rId1"/>
          <a:stretch/>
        </p:blipFill>
        <p:spPr>
          <a:xfrm>
            <a:off x="4464000" y="2534760"/>
            <a:ext cx="4236480" cy="2572920"/>
          </a:xfrm>
          <a:prstGeom prst="rect">
            <a:avLst/>
          </a:prstGeom>
          <a:ln>
            <a:noFill/>
          </a:ln>
        </p:spPr>
      </p:pic>
      <p:pic>
        <p:nvPicPr>
          <p:cNvPr id="672" name="" descr=""/>
          <p:cNvPicPr/>
          <p:nvPr/>
        </p:nvPicPr>
        <p:blipFill>
          <a:blip r:embed="rId2"/>
          <a:stretch/>
        </p:blipFill>
        <p:spPr>
          <a:xfrm>
            <a:off x="480240" y="2664000"/>
            <a:ext cx="3043440" cy="2576520"/>
          </a:xfrm>
          <a:prstGeom prst="rect">
            <a:avLst/>
          </a:prstGeom>
          <a:ln>
            <a:noFill/>
          </a:ln>
        </p:spPr>
      </p:pic>
    </p:spTree>
  </p:cSld>
  <mc:AlternateContent>
    <mc:Choice Requires="p14">
      <p:transition spd="slow" p14:dur="2000"/>
    </mc:Choice>
    <mc:Fallback>
      <p:transition spd="slow"/>
    </mc:Fallback>
  </mc:AlternateContent>
</p:sld>
</file>

<file path=ppt/slides/slide1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73" name="CustomShape 1"/>
          <p:cNvSpPr/>
          <p:nvPr/>
        </p:nvSpPr>
        <p:spPr>
          <a:xfrm>
            <a:off x="395640" y="620640"/>
            <a:ext cx="8223840" cy="1060920"/>
          </a:xfrm>
          <a:prstGeom prst="rect">
            <a:avLst/>
          </a:prstGeom>
          <a:noFill/>
          <a:ln>
            <a:noFill/>
          </a:ln>
        </p:spPr>
        <p:style>
          <a:lnRef idx="0"/>
          <a:fillRef idx="0"/>
          <a:effectRef idx="0"/>
          <a:fontRef idx="minor"/>
        </p:style>
        <p:txBody>
          <a:bodyPr lIns="90000" rIns="90000" tIns="45000" bIns="45000" anchor="ctr">
            <a:normAutofit fontScale="67000"/>
          </a:bodyPr>
          <a:p>
            <a:pPr>
              <a:lnSpc>
                <a:spcPct val="100000"/>
              </a:lnSpc>
            </a:pPr>
            <a:r>
              <a:rPr b="0" i="1" lang="ru-RU" sz="3600" spc="-1" strike="noStrike">
                <a:solidFill>
                  <a:srgbClr val="424456"/>
                </a:solidFill>
                <a:latin typeface="Trebuchet MS"/>
                <a:ea typeface="DejaVu Sans"/>
              </a:rPr>
              <a:t>Face Detection: Haar feature based classifier</a:t>
            </a:r>
            <a:endParaRPr b="0" lang="ru-RU" sz="3600" spc="-1" strike="noStrike">
              <a:latin typeface="Arial"/>
            </a:endParaRPr>
          </a:p>
        </p:txBody>
      </p:sp>
      <p:sp>
        <p:nvSpPr>
          <p:cNvPr id="674" name="CustomShape 2"/>
          <p:cNvSpPr/>
          <p:nvPr/>
        </p:nvSpPr>
        <p:spPr>
          <a:xfrm>
            <a:off x="292320" y="1296000"/>
            <a:ext cx="7963200" cy="4914720"/>
          </a:xfrm>
          <a:prstGeom prst="rect">
            <a:avLst/>
          </a:prstGeom>
          <a:noFill/>
          <a:ln>
            <a:noFill/>
          </a:ln>
        </p:spPr>
        <p:style>
          <a:lnRef idx="0"/>
          <a:fillRef idx="0"/>
          <a:effectRef idx="0"/>
          <a:fontRef idx="minor"/>
        </p:style>
        <p:txBody>
          <a:bodyPr lIns="90000" rIns="90000" tIns="45000" bIns="45000">
            <a:noAutofit/>
          </a:bodyPr>
          <a:p>
            <a:pPr>
              <a:lnSpc>
                <a:spcPct val="100000"/>
              </a:lnSpc>
            </a:pPr>
            <a:endParaRPr b="0" lang="ru-RU" sz="1800" spc="-1" strike="noStrike">
              <a:latin typeface="Arial"/>
            </a:endParaRPr>
          </a:p>
          <a:p>
            <a:pPr>
              <a:lnSpc>
                <a:spcPct val="100000"/>
              </a:lnSpc>
            </a:pPr>
            <a:endParaRPr b="0" lang="ru-RU" sz="1800" spc="-1" strike="noStrike">
              <a:latin typeface="Arial"/>
            </a:endParaRPr>
          </a:p>
          <a:p>
            <a:pPr>
              <a:lnSpc>
                <a:spcPct val="100000"/>
              </a:lnSpc>
            </a:pPr>
            <a:r>
              <a:rPr b="0" lang="ru-RU" sz="2800" spc="-1" strike="noStrike">
                <a:solidFill>
                  <a:srgbClr val="000000"/>
                </a:solidFill>
                <a:latin typeface="Arial"/>
                <a:ea typeface="DejaVu Sans"/>
              </a:rPr>
              <a:t>Each feature is a single value obtained by subtracting sum of pixels under white rectangle from sum of pixels under black rectangle.</a:t>
            </a:r>
            <a:endParaRPr b="0" lang="ru-RU" sz="2800" spc="-1" strike="noStrike">
              <a:latin typeface="Arial"/>
            </a:endParaRPr>
          </a:p>
          <a:p>
            <a:pPr>
              <a:lnSpc>
                <a:spcPct val="100000"/>
              </a:lnSpc>
            </a:pPr>
            <a:endParaRPr b="0" lang="ru-RU" sz="2800" spc="-1" strike="noStrike">
              <a:latin typeface="Arial"/>
            </a:endParaRPr>
          </a:p>
          <a:p>
            <a:pPr>
              <a:lnSpc>
                <a:spcPct val="100000"/>
              </a:lnSpc>
            </a:pPr>
            <a:r>
              <a:rPr b="0" lang="ru-RU" sz="2800" spc="-1" strike="noStrike">
                <a:solidFill>
                  <a:srgbClr val="000000"/>
                </a:solidFill>
                <a:latin typeface="Arial"/>
                <a:ea typeface="DejaVu Sans"/>
              </a:rPr>
              <a:t>Now all possible sizes and locations of each kernel is used to calculate plenty of features.</a:t>
            </a:r>
            <a:endParaRPr b="0" lang="ru-RU" sz="2800" spc="-1" strike="noStrike">
              <a:latin typeface="Arial"/>
            </a:endParaRPr>
          </a:p>
          <a:p>
            <a:pPr>
              <a:lnSpc>
                <a:spcPct val="100000"/>
              </a:lnSpc>
            </a:pPr>
            <a:endParaRPr b="0" lang="ru-RU" sz="2800" spc="-1" strike="noStrike">
              <a:latin typeface="Arial"/>
            </a:endParaRPr>
          </a:p>
          <a:p>
            <a:pPr>
              <a:lnSpc>
                <a:spcPct val="100000"/>
              </a:lnSpc>
            </a:pPr>
            <a:r>
              <a:rPr b="0" lang="ru-RU" sz="2800" spc="-1" strike="noStrike">
                <a:solidFill>
                  <a:srgbClr val="000000"/>
                </a:solidFill>
                <a:latin typeface="Arial"/>
                <a:ea typeface="DejaVu Sans"/>
              </a:rPr>
              <a:t>Apply each and every feature on all the training images.</a:t>
            </a:r>
            <a:endParaRPr b="0" lang="ru-RU" sz="2800" spc="-1" strike="noStrike">
              <a:latin typeface="Arial"/>
            </a:endParaRPr>
          </a:p>
          <a:p>
            <a:pPr>
              <a:lnSpc>
                <a:spcPct val="100000"/>
              </a:lnSpc>
            </a:pPr>
            <a:endParaRPr b="0" lang="ru-RU" sz="2800" spc="-1" strike="noStrike">
              <a:latin typeface="Arial"/>
            </a:endParaRPr>
          </a:p>
          <a:p>
            <a:pPr>
              <a:lnSpc>
                <a:spcPct val="100000"/>
              </a:lnSpc>
            </a:pPr>
            <a:r>
              <a:rPr b="0" lang="ru-RU" sz="2800" spc="-1" strike="noStrike">
                <a:solidFill>
                  <a:srgbClr val="000000"/>
                </a:solidFill>
                <a:latin typeface="Arial"/>
                <a:ea typeface="DejaVu Sans"/>
              </a:rPr>
              <a:t>Use cascades of features to optimize time.</a:t>
            </a:r>
            <a:endParaRPr b="0" lang="ru-RU" sz="2800" spc="-1" strike="noStrike">
              <a:latin typeface="Arial"/>
            </a:endParaRPr>
          </a:p>
          <a:p>
            <a:pPr>
              <a:lnSpc>
                <a:spcPct val="100000"/>
              </a:lnSpc>
            </a:pPr>
            <a:endParaRPr b="0" lang="ru-RU" sz="2800" spc="-1" strike="noStrike">
              <a:latin typeface="Arial"/>
            </a:endParaRPr>
          </a:p>
          <a:p>
            <a:pPr>
              <a:lnSpc>
                <a:spcPct val="100000"/>
              </a:lnSpc>
            </a:pPr>
            <a:endParaRPr b="0" lang="ru-RU" sz="2800" spc="-1" strike="noStrike">
              <a:latin typeface="Arial"/>
            </a:endParaRPr>
          </a:p>
        </p:txBody>
      </p:sp>
    </p:spTree>
  </p:cSld>
  <mc:AlternateContent>
    <mc:Choice Requires="p14">
      <p:transition spd="slow" p14:dur="2000"/>
    </mc:Choice>
    <mc:Fallback>
      <p:transition spd="slow"/>
    </mc:Fallback>
  </mc:AlternateContent>
</p:sld>
</file>

<file path=ppt/slides/slide1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75" name="CustomShape 1"/>
          <p:cNvSpPr/>
          <p:nvPr/>
        </p:nvSpPr>
        <p:spPr>
          <a:xfrm>
            <a:off x="292320" y="552240"/>
            <a:ext cx="7963200" cy="491472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ru-RU" sz="1400" spc="-1" strike="noStrike">
                <a:solidFill>
                  <a:srgbClr val="000000"/>
                </a:solidFill>
                <a:latin typeface="Courier New"/>
                <a:ea typeface="DejaVu Sans Mono"/>
              </a:rPr>
              <a:t>import numpy as np</a:t>
            </a:r>
            <a:endParaRPr b="0" lang="ru-RU" sz="1400" spc="-1" strike="noStrike">
              <a:latin typeface="Arial"/>
            </a:endParaRPr>
          </a:p>
          <a:p>
            <a:pPr>
              <a:lnSpc>
                <a:spcPct val="100000"/>
              </a:lnSpc>
            </a:pPr>
            <a:r>
              <a:rPr b="0" lang="ru-RU" sz="1400" spc="-1" strike="noStrike">
                <a:solidFill>
                  <a:srgbClr val="000000"/>
                </a:solidFill>
                <a:latin typeface="Courier New"/>
                <a:ea typeface="DejaVu Sans Mono"/>
              </a:rPr>
              <a:t>import cv2</a:t>
            </a:r>
            <a:endParaRPr b="0" lang="ru-RU" sz="1400" spc="-1" strike="noStrike">
              <a:latin typeface="Arial"/>
            </a:endParaRPr>
          </a:p>
          <a:p>
            <a:pPr>
              <a:lnSpc>
                <a:spcPct val="100000"/>
              </a:lnSpc>
            </a:pPr>
            <a:endParaRPr b="0" lang="ru-RU" sz="1400" spc="-1" strike="noStrike">
              <a:latin typeface="Arial"/>
            </a:endParaRPr>
          </a:p>
          <a:p>
            <a:pPr>
              <a:lnSpc>
                <a:spcPct val="100000"/>
              </a:lnSpc>
            </a:pPr>
            <a:r>
              <a:rPr b="0" lang="ru-RU" sz="1400" spc="-1" strike="noStrike">
                <a:solidFill>
                  <a:srgbClr val="000000"/>
                </a:solidFill>
                <a:latin typeface="Courier New"/>
                <a:ea typeface="DejaVu Sans Mono"/>
              </a:rPr>
              <a:t># find / -name "haarcascade_*.xml"</a:t>
            </a:r>
            <a:endParaRPr b="0" lang="ru-RU" sz="1400" spc="-1" strike="noStrike">
              <a:latin typeface="Arial"/>
            </a:endParaRPr>
          </a:p>
          <a:p>
            <a:pPr>
              <a:lnSpc>
                <a:spcPct val="100000"/>
              </a:lnSpc>
            </a:pPr>
            <a:endParaRPr b="0" lang="ru-RU" sz="1400" spc="-1" strike="noStrike">
              <a:latin typeface="Arial"/>
            </a:endParaRPr>
          </a:p>
          <a:p>
            <a:pPr>
              <a:lnSpc>
                <a:spcPct val="100000"/>
              </a:lnSpc>
            </a:pPr>
            <a:r>
              <a:rPr b="0" lang="ru-RU" sz="1400" spc="-1" strike="noStrike">
                <a:solidFill>
                  <a:srgbClr val="000000"/>
                </a:solidFill>
                <a:latin typeface="Courier New"/>
                <a:ea typeface="DejaVu Sans Mono"/>
              </a:rPr>
              <a:t>face_cascade = cv2.CascadeClassifier('/home/sin/.local/lib/python2.7/site-packages/cv2/data/haarcascade_frontalface_default.xml')</a:t>
            </a:r>
            <a:endParaRPr b="0" lang="ru-RU" sz="1400" spc="-1" strike="noStrike">
              <a:latin typeface="Arial"/>
            </a:endParaRPr>
          </a:p>
          <a:p>
            <a:pPr>
              <a:lnSpc>
                <a:spcPct val="100000"/>
              </a:lnSpc>
            </a:pPr>
            <a:endParaRPr b="0" lang="ru-RU" sz="1400" spc="-1" strike="noStrike">
              <a:latin typeface="Arial"/>
            </a:endParaRPr>
          </a:p>
          <a:p>
            <a:pPr>
              <a:lnSpc>
                <a:spcPct val="100000"/>
              </a:lnSpc>
            </a:pPr>
            <a:r>
              <a:rPr b="0" lang="ru-RU" sz="1400" spc="-1" strike="noStrike">
                <a:solidFill>
                  <a:srgbClr val="000000"/>
                </a:solidFill>
                <a:latin typeface="Courier New"/>
                <a:ea typeface="DejaVu Sans Mono"/>
              </a:rPr>
              <a:t>eye_cascade = cv2.CascadeClassifier('/home/sin/.local/lib/python2.7/site-packages/cv2/data/haarcascade_eye.xml')</a:t>
            </a:r>
            <a:endParaRPr b="0" lang="ru-RU" sz="1400" spc="-1" strike="noStrike">
              <a:latin typeface="Arial"/>
            </a:endParaRPr>
          </a:p>
          <a:p>
            <a:pPr>
              <a:lnSpc>
                <a:spcPct val="100000"/>
              </a:lnSpc>
            </a:pPr>
            <a:endParaRPr b="0" lang="ru-RU" sz="1400" spc="-1" strike="noStrike">
              <a:latin typeface="Arial"/>
            </a:endParaRPr>
          </a:p>
          <a:p>
            <a:pPr>
              <a:lnSpc>
                <a:spcPct val="100000"/>
              </a:lnSpc>
            </a:pPr>
            <a:r>
              <a:rPr b="0" lang="ru-RU" sz="1400" spc="-1" strike="noStrike">
                <a:solidFill>
                  <a:srgbClr val="000000"/>
                </a:solidFill>
                <a:latin typeface="Courier New"/>
                <a:ea typeface="DejaVu Sans Mono"/>
              </a:rPr>
              <a:t>video = cv2.VideoCapture(0)</a:t>
            </a:r>
            <a:endParaRPr b="0" lang="ru-RU" sz="1400" spc="-1" strike="noStrike">
              <a:latin typeface="Arial"/>
            </a:endParaRPr>
          </a:p>
          <a:p>
            <a:pPr>
              <a:lnSpc>
                <a:spcPct val="100000"/>
              </a:lnSpc>
            </a:pPr>
            <a:r>
              <a:rPr b="0" lang="ru-RU" sz="1400" spc="-1" strike="noStrike">
                <a:solidFill>
                  <a:srgbClr val="000000"/>
                </a:solidFill>
                <a:latin typeface="Courier New"/>
                <a:ea typeface="DejaVu Sans Mono"/>
              </a:rPr>
              <a:t>ok, img = video.read()</a:t>
            </a:r>
            <a:endParaRPr b="0" lang="ru-RU" sz="1400" spc="-1" strike="noStrike">
              <a:latin typeface="Arial"/>
            </a:endParaRPr>
          </a:p>
          <a:p>
            <a:pPr>
              <a:lnSpc>
                <a:spcPct val="100000"/>
              </a:lnSpc>
            </a:pPr>
            <a:r>
              <a:rPr b="0" lang="ru-RU" sz="1400" spc="-1" strike="noStrike">
                <a:solidFill>
                  <a:srgbClr val="000000"/>
                </a:solidFill>
                <a:latin typeface="Courier New"/>
                <a:ea typeface="DejaVu Sans Mono"/>
              </a:rPr>
              <a:t>gray = cv2.cvtColor(img, cv2.COLOR_BGR2GRAY)</a:t>
            </a:r>
            <a:endParaRPr b="0" lang="ru-RU" sz="1400" spc="-1" strike="noStrike">
              <a:latin typeface="Arial"/>
            </a:endParaRPr>
          </a:p>
          <a:p>
            <a:pPr>
              <a:lnSpc>
                <a:spcPct val="100000"/>
              </a:lnSpc>
            </a:pPr>
            <a:endParaRPr b="0" lang="ru-RU" sz="1400" spc="-1" strike="noStrike">
              <a:latin typeface="Arial"/>
            </a:endParaRPr>
          </a:p>
          <a:p>
            <a:pPr>
              <a:lnSpc>
                <a:spcPct val="100000"/>
              </a:lnSpc>
            </a:pPr>
            <a:r>
              <a:rPr b="0" lang="ru-RU" sz="1400" spc="-1" strike="noStrike">
                <a:solidFill>
                  <a:srgbClr val="000000"/>
                </a:solidFill>
                <a:latin typeface="Courier New"/>
                <a:ea typeface="DejaVu Sans Mono"/>
              </a:rPr>
              <a:t>faces = face_cascade.detectMultiScale(gray, 1.3, 5)</a:t>
            </a:r>
            <a:endParaRPr b="0" lang="ru-RU" sz="1400" spc="-1" strike="noStrike">
              <a:latin typeface="Arial"/>
            </a:endParaRPr>
          </a:p>
          <a:p>
            <a:pPr>
              <a:lnSpc>
                <a:spcPct val="100000"/>
              </a:lnSpc>
            </a:pPr>
            <a:r>
              <a:rPr b="0" lang="ru-RU" sz="1400" spc="-1" strike="noStrike">
                <a:solidFill>
                  <a:srgbClr val="000000"/>
                </a:solidFill>
                <a:latin typeface="Courier New"/>
                <a:ea typeface="DejaVu Sans Mono"/>
              </a:rPr>
              <a:t>for (x,y,w,h) in faces:</a:t>
            </a:r>
            <a:endParaRPr b="0" lang="ru-RU" sz="1400" spc="-1" strike="noStrike">
              <a:latin typeface="Arial"/>
            </a:endParaRPr>
          </a:p>
          <a:p>
            <a:pPr>
              <a:lnSpc>
                <a:spcPct val="100000"/>
              </a:lnSpc>
            </a:pPr>
            <a:r>
              <a:rPr b="0" lang="ru-RU" sz="1400" spc="-1" strike="noStrike">
                <a:solidFill>
                  <a:srgbClr val="000000"/>
                </a:solidFill>
                <a:latin typeface="Courier New"/>
                <a:ea typeface="DejaVu Sans Mono"/>
              </a:rPr>
              <a:t>    </a:t>
            </a:r>
            <a:r>
              <a:rPr b="0" lang="ru-RU" sz="1400" spc="-1" strike="noStrike">
                <a:solidFill>
                  <a:srgbClr val="000000"/>
                </a:solidFill>
                <a:latin typeface="Courier New"/>
                <a:ea typeface="DejaVu Sans Mono"/>
              </a:rPr>
              <a:t>img = cv2.rectangle(img,(x,y),(x+w,y+h),(255,0,0),2)</a:t>
            </a:r>
            <a:endParaRPr b="0" lang="ru-RU" sz="1400" spc="-1" strike="noStrike">
              <a:latin typeface="Arial"/>
            </a:endParaRPr>
          </a:p>
          <a:p>
            <a:pPr>
              <a:lnSpc>
                <a:spcPct val="100000"/>
              </a:lnSpc>
            </a:pPr>
            <a:r>
              <a:rPr b="0" lang="ru-RU" sz="1400" spc="-1" strike="noStrike">
                <a:solidFill>
                  <a:srgbClr val="000000"/>
                </a:solidFill>
                <a:latin typeface="Courier New"/>
                <a:ea typeface="DejaVu Sans Mono"/>
              </a:rPr>
              <a:t>    </a:t>
            </a:r>
            <a:r>
              <a:rPr b="0" lang="ru-RU" sz="1400" spc="-1" strike="noStrike">
                <a:solidFill>
                  <a:srgbClr val="000000"/>
                </a:solidFill>
                <a:latin typeface="Courier New"/>
                <a:ea typeface="DejaVu Sans Mono"/>
              </a:rPr>
              <a:t>roi_gray = gray[y:y+h, x:x+w]</a:t>
            </a:r>
            <a:endParaRPr b="0" lang="ru-RU" sz="1400" spc="-1" strike="noStrike">
              <a:latin typeface="Arial"/>
            </a:endParaRPr>
          </a:p>
          <a:p>
            <a:pPr>
              <a:lnSpc>
                <a:spcPct val="100000"/>
              </a:lnSpc>
            </a:pPr>
            <a:r>
              <a:rPr b="0" lang="ru-RU" sz="1400" spc="-1" strike="noStrike">
                <a:solidFill>
                  <a:srgbClr val="000000"/>
                </a:solidFill>
                <a:latin typeface="Courier New"/>
                <a:ea typeface="DejaVu Sans Mono"/>
              </a:rPr>
              <a:t>    </a:t>
            </a:r>
            <a:r>
              <a:rPr b="0" lang="ru-RU" sz="1400" spc="-1" strike="noStrike">
                <a:solidFill>
                  <a:srgbClr val="000000"/>
                </a:solidFill>
                <a:latin typeface="Courier New"/>
                <a:ea typeface="DejaVu Sans Mono"/>
              </a:rPr>
              <a:t>roi_color = img[y:y+h, x:x+w]</a:t>
            </a:r>
            <a:endParaRPr b="0" lang="ru-RU" sz="1400" spc="-1" strike="noStrike">
              <a:latin typeface="Arial"/>
            </a:endParaRPr>
          </a:p>
          <a:p>
            <a:pPr>
              <a:lnSpc>
                <a:spcPct val="100000"/>
              </a:lnSpc>
            </a:pPr>
            <a:r>
              <a:rPr b="0" lang="ru-RU" sz="1400" spc="-1" strike="noStrike">
                <a:solidFill>
                  <a:srgbClr val="000000"/>
                </a:solidFill>
                <a:latin typeface="Courier New"/>
                <a:ea typeface="DejaVu Sans Mono"/>
              </a:rPr>
              <a:t>    </a:t>
            </a:r>
            <a:r>
              <a:rPr b="0" lang="ru-RU" sz="1400" spc="-1" strike="noStrike">
                <a:solidFill>
                  <a:srgbClr val="000000"/>
                </a:solidFill>
                <a:latin typeface="Courier New"/>
                <a:ea typeface="DejaVu Sans Mono"/>
              </a:rPr>
              <a:t>eyes = eye_cascade.detectMultiScale(roi_gray)</a:t>
            </a:r>
            <a:endParaRPr b="0" lang="ru-RU" sz="1400" spc="-1" strike="noStrike">
              <a:latin typeface="Arial"/>
            </a:endParaRPr>
          </a:p>
          <a:p>
            <a:pPr>
              <a:lnSpc>
                <a:spcPct val="100000"/>
              </a:lnSpc>
            </a:pPr>
            <a:r>
              <a:rPr b="0" lang="ru-RU" sz="1400" spc="-1" strike="noStrike">
                <a:solidFill>
                  <a:srgbClr val="000000"/>
                </a:solidFill>
                <a:latin typeface="Courier New"/>
                <a:ea typeface="DejaVu Sans Mono"/>
              </a:rPr>
              <a:t>    </a:t>
            </a:r>
            <a:r>
              <a:rPr b="0" lang="ru-RU" sz="1400" spc="-1" strike="noStrike">
                <a:solidFill>
                  <a:srgbClr val="000000"/>
                </a:solidFill>
                <a:latin typeface="Courier New"/>
                <a:ea typeface="DejaVu Sans Mono"/>
              </a:rPr>
              <a:t>for (ex,ey,ew,eh) in eyes:</a:t>
            </a:r>
            <a:endParaRPr b="0" lang="ru-RU" sz="1400" spc="-1" strike="noStrike">
              <a:latin typeface="Arial"/>
            </a:endParaRPr>
          </a:p>
          <a:p>
            <a:pPr>
              <a:lnSpc>
                <a:spcPct val="100000"/>
              </a:lnSpc>
            </a:pPr>
            <a:r>
              <a:rPr b="0" lang="ru-RU" sz="1400" spc="-1" strike="noStrike">
                <a:solidFill>
                  <a:srgbClr val="000000"/>
                </a:solidFill>
                <a:latin typeface="Courier New"/>
                <a:ea typeface="DejaVu Sans Mono"/>
              </a:rPr>
              <a:t>        </a:t>
            </a:r>
            <a:r>
              <a:rPr b="0" lang="ru-RU" sz="1400" spc="-1" strike="noStrike">
                <a:solidFill>
                  <a:srgbClr val="000000"/>
                </a:solidFill>
                <a:latin typeface="Courier New"/>
                <a:ea typeface="DejaVu Sans Mono"/>
              </a:rPr>
              <a:t>cv2.rectangle(roi_color,(ex,ey),(ex+ew,ey+eh),(0,255,0),2)</a:t>
            </a:r>
            <a:endParaRPr b="0" lang="ru-RU" sz="1400" spc="-1" strike="noStrike">
              <a:latin typeface="Arial"/>
            </a:endParaRPr>
          </a:p>
          <a:p>
            <a:pPr>
              <a:lnSpc>
                <a:spcPct val="100000"/>
              </a:lnSpc>
            </a:pPr>
            <a:endParaRPr b="0" lang="ru-RU" sz="1400" spc="-1" strike="noStrike">
              <a:latin typeface="Arial"/>
            </a:endParaRPr>
          </a:p>
          <a:p>
            <a:pPr>
              <a:lnSpc>
                <a:spcPct val="100000"/>
              </a:lnSpc>
            </a:pPr>
            <a:r>
              <a:rPr b="0" lang="ru-RU" sz="1400" spc="-1" strike="noStrike">
                <a:solidFill>
                  <a:srgbClr val="000000"/>
                </a:solidFill>
                <a:latin typeface="Courier New"/>
                <a:ea typeface="DejaVu Sans Mono"/>
              </a:rPr>
              <a:t>cv2.imshow('img',img)</a:t>
            </a:r>
            <a:endParaRPr b="0" lang="ru-RU" sz="1400" spc="-1" strike="noStrike">
              <a:latin typeface="Arial"/>
            </a:endParaRPr>
          </a:p>
          <a:p>
            <a:pPr>
              <a:lnSpc>
                <a:spcPct val="100000"/>
              </a:lnSpc>
            </a:pPr>
            <a:r>
              <a:rPr b="0" lang="ru-RU" sz="1400" spc="-1" strike="noStrike">
                <a:solidFill>
                  <a:srgbClr val="000000"/>
                </a:solidFill>
                <a:latin typeface="Courier New"/>
                <a:ea typeface="DejaVu Sans Mono"/>
              </a:rPr>
              <a:t>cv2.waitKey(0)</a:t>
            </a:r>
            <a:endParaRPr b="0" lang="ru-RU" sz="1400" spc="-1" strike="noStrike">
              <a:latin typeface="Arial"/>
            </a:endParaRPr>
          </a:p>
          <a:p>
            <a:pPr>
              <a:lnSpc>
                <a:spcPct val="100000"/>
              </a:lnSpc>
            </a:pPr>
            <a:r>
              <a:rPr b="0" lang="ru-RU" sz="1400" spc="-1" strike="noStrike">
                <a:solidFill>
                  <a:srgbClr val="000000"/>
                </a:solidFill>
                <a:latin typeface="Courier New"/>
                <a:ea typeface="DejaVu Sans Mono"/>
              </a:rPr>
              <a:t>cv2.destroyAllWindows()</a:t>
            </a:r>
            <a:endParaRPr b="0" lang="ru-RU" sz="1400" spc="-1" strike="noStrike">
              <a:latin typeface="Arial"/>
            </a:endParaRPr>
          </a:p>
          <a:p>
            <a:pPr>
              <a:lnSpc>
                <a:spcPct val="100000"/>
              </a:lnSpc>
            </a:pPr>
            <a:endParaRPr b="0" lang="ru-RU" sz="1400" spc="-1" strike="noStrike">
              <a:latin typeface="Arial"/>
            </a:endParaRPr>
          </a:p>
        </p:txBody>
      </p:sp>
    </p:spTree>
  </p:cSld>
  <mc:AlternateContent>
    <mc:Choice Requires="p14">
      <p:transition spd="slow" p14:dur="2000"/>
    </mc:Choice>
    <mc:Fallback>
      <p:transition spd="slow"/>
    </mc:Fallback>
  </mc:AlternateContent>
</p:sld>
</file>

<file path=ppt/slides/slide1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676" name="" descr=""/>
          <p:cNvPicPr/>
          <p:nvPr/>
        </p:nvPicPr>
        <p:blipFill>
          <a:blip r:embed="rId1"/>
          <a:stretch/>
        </p:blipFill>
        <p:spPr>
          <a:xfrm>
            <a:off x="1505160" y="773280"/>
            <a:ext cx="6166440" cy="5328360"/>
          </a:xfrm>
          <a:prstGeom prst="rect">
            <a:avLst/>
          </a:prstGeom>
          <a:ln>
            <a:noFill/>
          </a:ln>
        </p:spPr>
      </p:pic>
    </p:spTree>
  </p:cSld>
  <mc:AlternateContent>
    <mc:Choice Requires="p14">
      <p:transition spd="slow" p14:dur="2000"/>
    </mc:Choice>
    <mc:Fallback>
      <p:transition spd="slow"/>
    </mc:Fallback>
  </mc:AlternateContent>
</p:sld>
</file>

<file path=ppt/slides/slide1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77" name="CustomShape 1"/>
          <p:cNvSpPr/>
          <p:nvPr/>
        </p:nvSpPr>
        <p:spPr>
          <a:xfrm>
            <a:off x="395640" y="656640"/>
            <a:ext cx="8223840" cy="1060920"/>
          </a:xfrm>
          <a:prstGeom prst="rect">
            <a:avLst/>
          </a:prstGeom>
          <a:noFill/>
          <a:ln>
            <a:noFill/>
          </a:ln>
        </p:spPr>
        <p:style>
          <a:lnRef idx="0"/>
          <a:fillRef idx="0"/>
          <a:effectRef idx="0"/>
          <a:fontRef idx="minor"/>
        </p:style>
        <p:txBody>
          <a:bodyPr lIns="90000" rIns="90000" tIns="45000" bIns="45000" anchor="ctr">
            <a:normAutofit fontScale="67000"/>
          </a:bodyPr>
          <a:p>
            <a:pPr>
              <a:lnSpc>
                <a:spcPct val="100000"/>
              </a:lnSpc>
            </a:pPr>
            <a:r>
              <a:rPr b="0" i="1" lang="ru-RU" sz="3600" spc="-1" strike="noStrike">
                <a:solidFill>
                  <a:srgbClr val="424456"/>
                </a:solidFill>
                <a:latin typeface="Trebuchet MS"/>
                <a:ea typeface="DejaVu Sans"/>
              </a:rPr>
              <a:t>Feature Matching + Homography to find Objects</a:t>
            </a:r>
            <a:endParaRPr b="0" lang="ru-RU" sz="3600" spc="-1" strike="noStrike">
              <a:latin typeface="Arial"/>
            </a:endParaRPr>
          </a:p>
        </p:txBody>
      </p:sp>
      <p:sp>
        <p:nvSpPr>
          <p:cNvPr id="678" name="CustomShape 2"/>
          <p:cNvSpPr/>
          <p:nvPr/>
        </p:nvSpPr>
        <p:spPr>
          <a:xfrm>
            <a:off x="292320" y="1656000"/>
            <a:ext cx="7963200" cy="4914720"/>
          </a:xfrm>
          <a:prstGeom prst="rect">
            <a:avLst/>
          </a:prstGeom>
          <a:noFill/>
          <a:ln>
            <a:noFill/>
          </a:ln>
        </p:spPr>
        <p:style>
          <a:lnRef idx="0"/>
          <a:fillRef idx="0"/>
          <a:effectRef idx="0"/>
          <a:fontRef idx="minor"/>
        </p:style>
        <p:txBody>
          <a:bodyPr lIns="90000" rIns="90000" tIns="45000" bIns="45000">
            <a:noAutofit/>
          </a:bodyPr>
          <a:p>
            <a:pPr>
              <a:lnSpc>
                <a:spcPct val="100000"/>
              </a:lnSpc>
            </a:pPr>
            <a:endParaRPr b="0" lang="ru-RU" sz="1800" spc="-1" strike="noStrike">
              <a:latin typeface="Arial"/>
            </a:endParaRPr>
          </a:p>
          <a:p>
            <a:pPr>
              <a:lnSpc>
                <a:spcPct val="100000"/>
              </a:lnSpc>
            </a:pPr>
            <a:r>
              <a:rPr b="0" lang="ru-RU" sz="2800" spc="-1" strike="noStrike">
                <a:solidFill>
                  <a:srgbClr val="000000"/>
                </a:solidFill>
                <a:latin typeface="Arial"/>
                <a:ea typeface="DejaVu Sans"/>
              </a:rPr>
              <a:t>Find feature points using feature detector (SIFT, scale-invariant feature transform) in object and scene.</a:t>
            </a:r>
            <a:endParaRPr b="0" lang="ru-RU" sz="2800" spc="-1" strike="noStrike">
              <a:latin typeface="Arial"/>
            </a:endParaRPr>
          </a:p>
          <a:p>
            <a:pPr>
              <a:lnSpc>
                <a:spcPct val="100000"/>
              </a:lnSpc>
            </a:pPr>
            <a:endParaRPr b="0" lang="ru-RU" sz="2800" spc="-1" strike="noStrike">
              <a:latin typeface="Arial"/>
            </a:endParaRPr>
          </a:p>
          <a:p>
            <a:pPr>
              <a:lnSpc>
                <a:spcPct val="100000"/>
              </a:lnSpc>
            </a:pPr>
            <a:r>
              <a:rPr b="0" lang="ru-RU" sz="2800" spc="-1" strike="noStrike">
                <a:solidFill>
                  <a:srgbClr val="000000"/>
                </a:solidFill>
                <a:latin typeface="Arial"/>
                <a:ea typeface="DejaVu Sans"/>
              </a:rPr>
              <a:t>Find matches with FLANN (Fast Approximate Nearest Neighbor Search Library) matcher.</a:t>
            </a:r>
            <a:endParaRPr b="0" lang="ru-RU" sz="2800" spc="-1" strike="noStrike">
              <a:latin typeface="Arial"/>
            </a:endParaRPr>
          </a:p>
          <a:p>
            <a:pPr>
              <a:lnSpc>
                <a:spcPct val="100000"/>
              </a:lnSpc>
            </a:pPr>
            <a:endParaRPr b="0" lang="ru-RU" sz="2800" spc="-1" strike="noStrike">
              <a:latin typeface="Arial"/>
            </a:endParaRPr>
          </a:p>
          <a:p>
            <a:pPr>
              <a:lnSpc>
                <a:spcPct val="100000"/>
              </a:lnSpc>
            </a:pPr>
            <a:r>
              <a:rPr b="0" lang="ru-RU" sz="2800" spc="-1" strike="noStrike">
                <a:solidFill>
                  <a:srgbClr val="000000"/>
                </a:solidFill>
                <a:latin typeface="Arial"/>
                <a:ea typeface="DejaVu Sans"/>
              </a:rPr>
              <a:t>Find Homography (relation between matched features) using RANSAC (RANdom SAmple Consensus) and Perspective transform to find object.</a:t>
            </a:r>
            <a:endParaRPr b="0" lang="ru-RU" sz="2800" spc="-1" strike="noStrike">
              <a:latin typeface="Arial"/>
            </a:endParaRPr>
          </a:p>
          <a:p>
            <a:pPr>
              <a:lnSpc>
                <a:spcPct val="100000"/>
              </a:lnSpc>
            </a:pPr>
            <a:endParaRPr b="0" lang="ru-RU" sz="2800" spc="-1" strike="noStrike">
              <a:latin typeface="Arial"/>
            </a:endParaRPr>
          </a:p>
          <a:p>
            <a:pPr>
              <a:lnSpc>
                <a:spcPct val="100000"/>
              </a:lnSpc>
            </a:pPr>
            <a:endParaRPr b="0" lang="ru-RU" sz="2800" spc="-1" strike="noStrike">
              <a:latin typeface="Arial"/>
            </a:endParaRPr>
          </a:p>
          <a:p>
            <a:pPr>
              <a:lnSpc>
                <a:spcPct val="100000"/>
              </a:lnSpc>
            </a:pPr>
            <a:endParaRPr b="0" lang="ru-RU" sz="2800" spc="-1" strike="noStrike">
              <a:latin typeface="Arial"/>
            </a:endParaRPr>
          </a:p>
          <a:p>
            <a:pPr>
              <a:lnSpc>
                <a:spcPct val="100000"/>
              </a:lnSpc>
            </a:pPr>
            <a:endParaRPr b="0" lang="ru-RU" sz="2800" spc="-1" strike="noStrike">
              <a:latin typeface="Arial"/>
            </a:endParaRPr>
          </a:p>
          <a:p>
            <a:pPr>
              <a:lnSpc>
                <a:spcPct val="100000"/>
              </a:lnSpc>
            </a:pPr>
            <a:endParaRPr b="0" lang="ru-RU" sz="2800" spc="-1" strike="noStrike">
              <a:latin typeface="Arial"/>
            </a:endParaRPr>
          </a:p>
          <a:p>
            <a:pPr>
              <a:lnSpc>
                <a:spcPct val="100000"/>
              </a:lnSpc>
            </a:pPr>
            <a:endParaRPr b="0" lang="ru-RU" sz="2800" spc="-1" strike="noStrike">
              <a:latin typeface="Arial"/>
            </a:endParaRPr>
          </a:p>
        </p:txBody>
      </p:sp>
    </p:spTree>
  </p:cSld>
  <mc:AlternateContent>
    <mc:Choice Requires="p14">
      <p:transition spd="slow" p14:dur="2000"/>
    </mc:Choice>
    <mc:Fallback>
      <p:transition spd="slow"/>
    </mc:Fallback>
  </mc:AlternateContent>
</p:sld>
</file>

<file path=ppt/slides/slide1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79" name="CustomShape 1"/>
          <p:cNvSpPr/>
          <p:nvPr/>
        </p:nvSpPr>
        <p:spPr>
          <a:xfrm>
            <a:off x="292320" y="552240"/>
            <a:ext cx="7963200" cy="491472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ru-RU" sz="1400" spc="-1" strike="noStrike">
                <a:solidFill>
                  <a:srgbClr val="000000"/>
                </a:solidFill>
                <a:latin typeface="Courier New"/>
                <a:ea typeface="DejaVu Sans Mono"/>
              </a:rPr>
              <a:t>import numpy as np</a:t>
            </a:r>
            <a:endParaRPr b="0" lang="ru-RU" sz="1400" spc="-1" strike="noStrike">
              <a:latin typeface="Arial"/>
            </a:endParaRPr>
          </a:p>
          <a:p>
            <a:pPr>
              <a:lnSpc>
                <a:spcPct val="100000"/>
              </a:lnSpc>
            </a:pPr>
            <a:r>
              <a:rPr b="0" lang="ru-RU" sz="1400" spc="-1" strike="noStrike">
                <a:solidFill>
                  <a:srgbClr val="000000"/>
                </a:solidFill>
                <a:latin typeface="Courier New"/>
                <a:ea typeface="DejaVu Sans Mono"/>
              </a:rPr>
              <a:t>import cv2</a:t>
            </a:r>
            <a:endParaRPr b="0" lang="ru-RU" sz="1400" spc="-1" strike="noStrike">
              <a:latin typeface="Arial"/>
            </a:endParaRPr>
          </a:p>
          <a:p>
            <a:pPr>
              <a:lnSpc>
                <a:spcPct val="100000"/>
              </a:lnSpc>
            </a:pPr>
            <a:r>
              <a:rPr b="0" lang="ru-RU" sz="1400" spc="-1" strike="noStrike">
                <a:solidFill>
                  <a:srgbClr val="000000"/>
                </a:solidFill>
                <a:latin typeface="Courier New"/>
                <a:ea typeface="DejaVu Sans Mono"/>
              </a:rPr>
              <a:t>import sys</a:t>
            </a:r>
            <a:endParaRPr b="0" lang="ru-RU" sz="1400" spc="-1" strike="noStrike">
              <a:latin typeface="Arial"/>
            </a:endParaRPr>
          </a:p>
          <a:p>
            <a:pPr>
              <a:lnSpc>
                <a:spcPct val="100000"/>
              </a:lnSpc>
            </a:pPr>
            <a:r>
              <a:rPr b="0" lang="ru-RU" sz="1400" spc="-1" strike="noStrike">
                <a:solidFill>
                  <a:srgbClr val="000000"/>
                </a:solidFill>
                <a:latin typeface="Courier New"/>
                <a:ea typeface="DejaVu Sans Mono"/>
              </a:rPr>
              <a:t>from matplotlib import pyplot as plt</a:t>
            </a:r>
            <a:endParaRPr b="0" lang="ru-RU" sz="1400" spc="-1" strike="noStrike">
              <a:latin typeface="Arial"/>
            </a:endParaRPr>
          </a:p>
          <a:p>
            <a:pPr>
              <a:lnSpc>
                <a:spcPct val="100000"/>
              </a:lnSpc>
            </a:pPr>
            <a:endParaRPr b="0" lang="ru-RU" sz="1400" spc="-1" strike="noStrike">
              <a:latin typeface="Arial"/>
            </a:endParaRPr>
          </a:p>
          <a:p>
            <a:pPr>
              <a:lnSpc>
                <a:spcPct val="100000"/>
              </a:lnSpc>
            </a:pPr>
            <a:r>
              <a:rPr b="0" lang="ru-RU" sz="1400" spc="-1" strike="noStrike">
                <a:solidFill>
                  <a:srgbClr val="000000"/>
                </a:solidFill>
                <a:latin typeface="Courier New"/>
                <a:ea typeface="DejaVu Sans Mono"/>
              </a:rPr>
              <a:t>MIN_MATCH_COUNT = 10</a:t>
            </a:r>
            <a:endParaRPr b="0" lang="ru-RU" sz="1400" spc="-1" strike="noStrike">
              <a:latin typeface="Arial"/>
            </a:endParaRPr>
          </a:p>
          <a:p>
            <a:pPr>
              <a:lnSpc>
                <a:spcPct val="100000"/>
              </a:lnSpc>
            </a:pPr>
            <a:endParaRPr b="0" lang="ru-RU" sz="1400" spc="-1" strike="noStrike">
              <a:latin typeface="Arial"/>
            </a:endParaRPr>
          </a:p>
          <a:p>
            <a:pPr>
              <a:lnSpc>
                <a:spcPct val="100000"/>
              </a:lnSpc>
            </a:pPr>
            <a:r>
              <a:rPr b="0" lang="ru-RU" sz="1400" spc="-1" strike="noStrike">
                <a:solidFill>
                  <a:srgbClr val="000000"/>
                </a:solidFill>
                <a:latin typeface="Courier New"/>
                <a:ea typeface="DejaVu Sans Mono"/>
              </a:rPr>
              <a:t>scene = cv2.imread(sys.argv[1],0)  # sceneImage</a:t>
            </a:r>
            <a:endParaRPr b="0" lang="ru-RU" sz="1400" spc="-1" strike="noStrike">
              <a:latin typeface="Arial"/>
            </a:endParaRPr>
          </a:p>
          <a:p>
            <a:pPr>
              <a:lnSpc>
                <a:spcPct val="100000"/>
              </a:lnSpc>
            </a:pPr>
            <a:r>
              <a:rPr b="0" lang="ru-RU" sz="1400" spc="-1" strike="noStrike">
                <a:solidFill>
                  <a:srgbClr val="000000"/>
                </a:solidFill>
                <a:latin typeface="Courier New"/>
                <a:ea typeface="DejaVu Sans Mono"/>
              </a:rPr>
              <a:t>object = cv2.imread(sys.argv[2],0) # queryImage</a:t>
            </a:r>
            <a:endParaRPr b="0" lang="ru-RU" sz="1400" spc="-1" strike="noStrike">
              <a:latin typeface="Arial"/>
            </a:endParaRPr>
          </a:p>
          <a:p>
            <a:pPr>
              <a:lnSpc>
                <a:spcPct val="100000"/>
              </a:lnSpc>
            </a:pPr>
            <a:endParaRPr b="0" lang="ru-RU" sz="1400" spc="-1" strike="noStrike">
              <a:latin typeface="Arial"/>
            </a:endParaRPr>
          </a:p>
          <a:p>
            <a:pPr>
              <a:lnSpc>
                <a:spcPct val="100000"/>
              </a:lnSpc>
            </a:pPr>
            <a:endParaRPr b="0" lang="ru-RU" sz="1400" spc="-1" strike="noStrike">
              <a:latin typeface="Arial"/>
            </a:endParaRPr>
          </a:p>
          <a:p>
            <a:pPr>
              <a:lnSpc>
                <a:spcPct val="100000"/>
              </a:lnSpc>
            </a:pPr>
            <a:r>
              <a:rPr b="0" lang="ru-RU" sz="1400" spc="-1" strike="noStrike">
                <a:solidFill>
                  <a:srgbClr val="000000"/>
                </a:solidFill>
                <a:latin typeface="Courier New"/>
                <a:ea typeface="DejaVu Sans Mono"/>
              </a:rPr>
              <a:t># Initiate SIFT detector</a:t>
            </a:r>
            <a:endParaRPr b="0" lang="ru-RU" sz="1400" spc="-1" strike="noStrike">
              <a:latin typeface="Arial"/>
            </a:endParaRPr>
          </a:p>
          <a:p>
            <a:pPr>
              <a:lnSpc>
                <a:spcPct val="100000"/>
              </a:lnSpc>
            </a:pPr>
            <a:r>
              <a:rPr b="0" lang="ru-RU" sz="1400" spc="-1" strike="noStrike">
                <a:solidFill>
                  <a:srgbClr val="000000"/>
                </a:solidFill>
                <a:latin typeface="Courier New"/>
                <a:ea typeface="DejaVu Sans Mono"/>
              </a:rPr>
              <a:t>#sift = cv2.SIFT()</a:t>
            </a:r>
            <a:endParaRPr b="0" lang="ru-RU" sz="1400" spc="-1" strike="noStrike">
              <a:latin typeface="Arial"/>
            </a:endParaRPr>
          </a:p>
          <a:p>
            <a:pPr>
              <a:lnSpc>
                <a:spcPct val="100000"/>
              </a:lnSpc>
            </a:pPr>
            <a:r>
              <a:rPr b="0" lang="ru-RU" sz="1400" spc="-1" strike="noStrike">
                <a:solidFill>
                  <a:srgbClr val="000000"/>
                </a:solidFill>
                <a:latin typeface="Courier New"/>
                <a:ea typeface="DejaVu Sans Mono"/>
              </a:rPr>
              <a:t>sift = cv2.xfeatures2d.SIFT_create()</a:t>
            </a:r>
            <a:endParaRPr b="0" lang="ru-RU" sz="1400" spc="-1" strike="noStrike">
              <a:latin typeface="Arial"/>
            </a:endParaRPr>
          </a:p>
          <a:p>
            <a:pPr>
              <a:lnSpc>
                <a:spcPct val="100000"/>
              </a:lnSpc>
            </a:pPr>
            <a:endParaRPr b="0" lang="ru-RU" sz="1400" spc="-1" strike="noStrike">
              <a:latin typeface="Arial"/>
            </a:endParaRPr>
          </a:p>
          <a:p>
            <a:pPr>
              <a:lnSpc>
                <a:spcPct val="100000"/>
              </a:lnSpc>
            </a:pPr>
            <a:r>
              <a:rPr b="0" lang="ru-RU" sz="1400" spc="-1" strike="noStrike">
                <a:solidFill>
                  <a:srgbClr val="000000"/>
                </a:solidFill>
                <a:latin typeface="Courier New"/>
                <a:ea typeface="DejaVu Sans Mono"/>
              </a:rPr>
              <a:t># find the keypoints and descriptors with SIFT</a:t>
            </a:r>
            <a:endParaRPr b="0" lang="ru-RU" sz="1400" spc="-1" strike="noStrike">
              <a:latin typeface="Arial"/>
            </a:endParaRPr>
          </a:p>
          <a:p>
            <a:pPr>
              <a:lnSpc>
                <a:spcPct val="100000"/>
              </a:lnSpc>
            </a:pPr>
            <a:r>
              <a:rPr b="0" lang="ru-RU" sz="1400" spc="-1" strike="noStrike">
                <a:solidFill>
                  <a:srgbClr val="000000"/>
                </a:solidFill>
                <a:latin typeface="Courier New"/>
                <a:ea typeface="DejaVu Sans Mono"/>
              </a:rPr>
              <a:t>kp1, des1 = sift.detectAndCompute(object,None)</a:t>
            </a:r>
            <a:endParaRPr b="0" lang="ru-RU" sz="1400" spc="-1" strike="noStrike">
              <a:latin typeface="Arial"/>
            </a:endParaRPr>
          </a:p>
          <a:p>
            <a:pPr>
              <a:lnSpc>
                <a:spcPct val="100000"/>
              </a:lnSpc>
            </a:pPr>
            <a:r>
              <a:rPr b="0" lang="ru-RU" sz="1400" spc="-1" strike="noStrike">
                <a:solidFill>
                  <a:srgbClr val="000000"/>
                </a:solidFill>
                <a:latin typeface="Courier New"/>
                <a:ea typeface="DejaVu Sans Mono"/>
              </a:rPr>
              <a:t>kp2, des2 = sift.detectAndCompute(scene,None)</a:t>
            </a:r>
            <a:endParaRPr b="0" lang="ru-RU" sz="1400" spc="-1" strike="noStrike">
              <a:latin typeface="Arial"/>
            </a:endParaRPr>
          </a:p>
          <a:p>
            <a:pPr>
              <a:lnSpc>
                <a:spcPct val="100000"/>
              </a:lnSpc>
            </a:pPr>
            <a:endParaRPr b="0" lang="ru-RU" sz="1400" spc="-1" strike="noStrike">
              <a:latin typeface="Arial"/>
            </a:endParaRPr>
          </a:p>
        </p:txBody>
      </p:sp>
    </p:spTree>
  </p:cSld>
  <mc:AlternateContent>
    <mc:Choice Requires="p14">
      <p:transition spd="slow" p14:dur="2000"/>
    </mc:Choice>
    <mc:Fallback>
      <p:transition spd="slow"/>
    </mc:Fallback>
  </mc:AlternateContent>
</p:sld>
</file>

<file path=ppt/slides/slide1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80" name="CustomShape 1"/>
          <p:cNvSpPr/>
          <p:nvPr/>
        </p:nvSpPr>
        <p:spPr>
          <a:xfrm>
            <a:off x="292320" y="552240"/>
            <a:ext cx="7963200" cy="491472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ru-RU" sz="1400" spc="-1" strike="noStrike">
                <a:solidFill>
                  <a:srgbClr val="000000"/>
                </a:solidFill>
                <a:latin typeface="Courier New"/>
                <a:ea typeface="DejaVu Sans Mono"/>
              </a:rPr>
              <a:t>FLANN_INDEX_KDTREE = 0</a:t>
            </a:r>
            <a:endParaRPr b="0" lang="ru-RU" sz="1400" spc="-1" strike="noStrike">
              <a:latin typeface="Arial"/>
            </a:endParaRPr>
          </a:p>
          <a:p>
            <a:pPr>
              <a:lnSpc>
                <a:spcPct val="100000"/>
              </a:lnSpc>
            </a:pPr>
            <a:r>
              <a:rPr b="0" lang="ru-RU" sz="1400" spc="-1" strike="noStrike">
                <a:solidFill>
                  <a:srgbClr val="000000"/>
                </a:solidFill>
                <a:latin typeface="Courier New"/>
                <a:ea typeface="DejaVu Sans Mono"/>
              </a:rPr>
              <a:t>index_params = dict(algorithm = FLANN_INDEX_KDTREE, trees = 5)</a:t>
            </a:r>
            <a:endParaRPr b="0" lang="ru-RU" sz="1400" spc="-1" strike="noStrike">
              <a:latin typeface="Arial"/>
            </a:endParaRPr>
          </a:p>
          <a:p>
            <a:pPr>
              <a:lnSpc>
                <a:spcPct val="100000"/>
              </a:lnSpc>
            </a:pPr>
            <a:r>
              <a:rPr b="0" lang="ru-RU" sz="1400" spc="-1" strike="noStrike">
                <a:solidFill>
                  <a:srgbClr val="000000"/>
                </a:solidFill>
                <a:latin typeface="Courier New"/>
                <a:ea typeface="DejaVu Sans Mono"/>
              </a:rPr>
              <a:t>search_params = dict(checks = 50)</a:t>
            </a:r>
            <a:endParaRPr b="0" lang="ru-RU" sz="1400" spc="-1" strike="noStrike">
              <a:latin typeface="Arial"/>
            </a:endParaRPr>
          </a:p>
          <a:p>
            <a:pPr>
              <a:lnSpc>
                <a:spcPct val="100000"/>
              </a:lnSpc>
            </a:pPr>
            <a:endParaRPr b="0" lang="ru-RU" sz="1400" spc="-1" strike="noStrike">
              <a:latin typeface="Arial"/>
            </a:endParaRPr>
          </a:p>
          <a:p>
            <a:pPr>
              <a:lnSpc>
                <a:spcPct val="100000"/>
              </a:lnSpc>
            </a:pPr>
            <a:r>
              <a:rPr b="0" lang="ru-RU" sz="1400" spc="-1" strike="noStrike">
                <a:solidFill>
                  <a:srgbClr val="000000"/>
                </a:solidFill>
                <a:latin typeface="Courier New"/>
                <a:ea typeface="DejaVu Sans Mono"/>
              </a:rPr>
              <a:t>flann = cv2.FlannBasedMatcher(index_params, search_params)</a:t>
            </a:r>
            <a:endParaRPr b="0" lang="ru-RU" sz="1400" spc="-1" strike="noStrike">
              <a:latin typeface="Arial"/>
            </a:endParaRPr>
          </a:p>
          <a:p>
            <a:pPr>
              <a:lnSpc>
                <a:spcPct val="100000"/>
              </a:lnSpc>
            </a:pPr>
            <a:endParaRPr b="0" lang="ru-RU" sz="1400" spc="-1" strike="noStrike">
              <a:latin typeface="Arial"/>
            </a:endParaRPr>
          </a:p>
          <a:p>
            <a:pPr>
              <a:lnSpc>
                <a:spcPct val="100000"/>
              </a:lnSpc>
            </a:pPr>
            <a:r>
              <a:rPr b="0" lang="ru-RU" sz="1400" spc="-1" strike="noStrike">
                <a:solidFill>
                  <a:srgbClr val="000000"/>
                </a:solidFill>
                <a:latin typeface="Courier New"/>
                <a:ea typeface="DejaVu Sans Mono"/>
              </a:rPr>
              <a:t>matches = flann.knnMatch(des1,des2,k=2)</a:t>
            </a:r>
            <a:endParaRPr b="0" lang="ru-RU" sz="1400" spc="-1" strike="noStrike">
              <a:latin typeface="Arial"/>
            </a:endParaRPr>
          </a:p>
          <a:p>
            <a:pPr>
              <a:lnSpc>
                <a:spcPct val="100000"/>
              </a:lnSpc>
            </a:pPr>
            <a:endParaRPr b="0" lang="ru-RU" sz="1400" spc="-1" strike="noStrike">
              <a:latin typeface="Arial"/>
            </a:endParaRPr>
          </a:p>
          <a:p>
            <a:pPr>
              <a:lnSpc>
                <a:spcPct val="100000"/>
              </a:lnSpc>
            </a:pPr>
            <a:r>
              <a:rPr b="0" lang="ru-RU" sz="1400" spc="-1" strike="noStrike">
                <a:solidFill>
                  <a:srgbClr val="000000"/>
                </a:solidFill>
                <a:latin typeface="Courier New"/>
                <a:ea typeface="DejaVu Sans Mono"/>
              </a:rPr>
              <a:t># store all the good matches as per Lowe's ratio test.</a:t>
            </a:r>
            <a:endParaRPr b="0" lang="ru-RU" sz="1400" spc="-1" strike="noStrike">
              <a:latin typeface="Arial"/>
            </a:endParaRPr>
          </a:p>
          <a:p>
            <a:pPr>
              <a:lnSpc>
                <a:spcPct val="100000"/>
              </a:lnSpc>
            </a:pPr>
            <a:r>
              <a:rPr b="0" lang="ru-RU" sz="1400" spc="-1" strike="noStrike">
                <a:solidFill>
                  <a:srgbClr val="000000"/>
                </a:solidFill>
                <a:latin typeface="Courier New"/>
                <a:ea typeface="DejaVu Sans Mono"/>
              </a:rPr>
              <a:t>good = []</a:t>
            </a:r>
            <a:endParaRPr b="0" lang="ru-RU" sz="1400" spc="-1" strike="noStrike">
              <a:latin typeface="Arial"/>
            </a:endParaRPr>
          </a:p>
          <a:p>
            <a:pPr>
              <a:lnSpc>
                <a:spcPct val="100000"/>
              </a:lnSpc>
            </a:pPr>
            <a:r>
              <a:rPr b="0" lang="ru-RU" sz="1400" spc="-1" strike="noStrike">
                <a:solidFill>
                  <a:srgbClr val="000000"/>
                </a:solidFill>
                <a:latin typeface="Courier New"/>
                <a:ea typeface="DejaVu Sans Mono"/>
              </a:rPr>
              <a:t>for m,n in matches:</a:t>
            </a:r>
            <a:endParaRPr b="0" lang="ru-RU" sz="1400" spc="-1" strike="noStrike">
              <a:latin typeface="Arial"/>
            </a:endParaRPr>
          </a:p>
          <a:p>
            <a:pPr>
              <a:lnSpc>
                <a:spcPct val="100000"/>
              </a:lnSpc>
            </a:pPr>
            <a:r>
              <a:rPr b="0" lang="ru-RU" sz="1400" spc="-1" strike="noStrike">
                <a:solidFill>
                  <a:srgbClr val="000000"/>
                </a:solidFill>
                <a:latin typeface="Courier New"/>
                <a:ea typeface="DejaVu Sans Mono"/>
              </a:rPr>
              <a:t>    </a:t>
            </a:r>
            <a:r>
              <a:rPr b="0" lang="ru-RU" sz="1400" spc="-1" strike="noStrike">
                <a:solidFill>
                  <a:srgbClr val="000000"/>
                </a:solidFill>
                <a:latin typeface="Courier New"/>
                <a:ea typeface="DejaVu Sans Mono"/>
              </a:rPr>
              <a:t>if m.distance &lt; 0.7*n.distance:</a:t>
            </a:r>
            <a:endParaRPr b="0" lang="ru-RU" sz="1400" spc="-1" strike="noStrike">
              <a:latin typeface="Arial"/>
            </a:endParaRPr>
          </a:p>
          <a:p>
            <a:pPr>
              <a:lnSpc>
                <a:spcPct val="100000"/>
              </a:lnSpc>
            </a:pPr>
            <a:r>
              <a:rPr b="0" lang="ru-RU" sz="1400" spc="-1" strike="noStrike">
                <a:solidFill>
                  <a:srgbClr val="000000"/>
                </a:solidFill>
                <a:latin typeface="Courier New"/>
                <a:ea typeface="DejaVu Sans Mono"/>
              </a:rPr>
              <a:t>        </a:t>
            </a:r>
            <a:r>
              <a:rPr b="0" lang="ru-RU" sz="1400" spc="-1" strike="noStrike">
                <a:solidFill>
                  <a:srgbClr val="000000"/>
                </a:solidFill>
                <a:latin typeface="Courier New"/>
                <a:ea typeface="DejaVu Sans Mono"/>
              </a:rPr>
              <a:t>good.append(m)</a:t>
            </a:r>
            <a:endParaRPr b="0" lang="ru-RU" sz="1400" spc="-1" strike="noStrike">
              <a:latin typeface="Arial"/>
            </a:endParaRPr>
          </a:p>
          <a:p>
            <a:pPr>
              <a:lnSpc>
                <a:spcPct val="100000"/>
              </a:lnSpc>
            </a:pPr>
            <a:endParaRPr b="0" lang="ru-RU" sz="1400" spc="-1" strike="noStrike">
              <a:latin typeface="Arial"/>
            </a:endParaRPr>
          </a:p>
        </p:txBody>
      </p:sp>
    </p:spTree>
  </p:cSld>
  <mc:AlternateContent>
    <mc:Choice Requires="p14">
      <p:transition spd="slow" p14:dur="2000"/>
    </mc:Choice>
    <mc:Fallback>
      <p:transition spd="slow"/>
    </mc:Fallback>
  </mc:AlternateContent>
</p:sld>
</file>

<file path=ppt/slides/slide1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81" name="CustomShape 1"/>
          <p:cNvSpPr/>
          <p:nvPr/>
        </p:nvSpPr>
        <p:spPr>
          <a:xfrm>
            <a:off x="292320" y="552240"/>
            <a:ext cx="7963200" cy="491472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ru-RU" sz="1400" spc="-1" strike="noStrike">
                <a:solidFill>
                  <a:srgbClr val="000000"/>
                </a:solidFill>
                <a:latin typeface="Courier New"/>
                <a:ea typeface="DejaVu Sans Mono"/>
              </a:rPr>
              <a:t>if len(good)&gt;MIN_MATCH_COUNT:</a:t>
            </a:r>
            <a:endParaRPr b="0" lang="ru-RU" sz="1400" spc="-1" strike="noStrike">
              <a:latin typeface="Arial"/>
            </a:endParaRPr>
          </a:p>
          <a:p>
            <a:pPr>
              <a:lnSpc>
                <a:spcPct val="100000"/>
              </a:lnSpc>
            </a:pPr>
            <a:r>
              <a:rPr b="0" lang="ru-RU" sz="1400" spc="-1" strike="noStrike">
                <a:solidFill>
                  <a:srgbClr val="000000"/>
                </a:solidFill>
                <a:latin typeface="Courier New"/>
                <a:ea typeface="DejaVu Sans Mono"/>
              </a:rPr>
              <a:t>    </a:t>
            </a:r>
            <a:r>
              <a:rPr b="0" lang="ru-RU" sz="1400" spc="-1" strike="noStrike">
                <a:solidFill>
                  <a:srgbClr val="000000"/>
                </a:solidFill>
                <a:latin typeface="Courier New"/>
                <a:ea typeface="DejaVu Sans Mono"/>
              </a:rPr>
              <a:t>print "Matches found - %d/%d" % (len(good), MIN_MATCH_COUNT)</a:t>
            </a:r>
            <a:endParaRPr b="0" lang="ru-RU" sz="1400" spc="-1" strike="noStrike">
              <a:latin typeface="Arial"/>
            </a:endParaRPr>
          </a:p>
          <a:p>
            <a:pPr>
              <a:lnSpc>
                <a:spcPct val="100000"/>
              </a:lnSpc>
            </a:pPr>
            <a:r>
              <a:rPr b="0" lang="ru-RU" sz="1400" spc="-1" strike="noStrike">
                <a:solidFill>
                  <a:srgbClr val="000000"/>
                </a:solidFill>
                <a:latin typeface="Courier New"/>
                <a:ea typeface="DejaVu Sans Mono"/>
              </a:rPr>
              <a:t>    </a:t>
            </a:r>
            <a:endParaRPr b="0" lang="ru-RU" sz="1400" spc="-1" strike="noStrike">
              <a:latin typeface="Arial"/>
            </a:endParaRPr>
          </a:p>
          <a:p>
            <a:pPr>
              <a:lnSpc>
                <a:spcPct val="100000"/>
              </a:lnSpc>
            </a:pPr>
            <a:r>
              <a:rPr b="0" lang="ru-RU" sz="1400" spc="-1" strike="noStrike">
                <a:solidFill>
                  <a:srgbClr val="000000"/>
                </a:solidFill>
                <a:latin typeface="Courier New"/>
                <a:ea typeface="DejaVu Sans Mono"/>
              </a:rPr>
              <a:t>    </a:t>
            </a:r>
            <a:r>
              <a:rPr b="0" lang="ru-RU" sz="1400" spc="-1" strike="noStrike">
                <a:solidFill>
                  <a:srgbClr val="000000"/>
                </a:solidFill>
                <a:latin typeface="Courier New"/>
                <a:ea typeface="DejaVu Sans Mono"/>
              </a:rPr>
              <a:t>src_pts = np.float32([ kp1[m.queryIdx].pt for m in good ]).reshape(-1,1,2)</a:t>
            </a:r>
            <a:endParaRPr b="0" lang="ru-RU" sz="1400" spc="-1" strike="noStrike">
              <a:latin typeface="Arial"/>
            </a:endParaRPr>
          </a:p>
          <a:p>
            <a:pPr>
              <a:lnSpc>
                <a:spcPct val="100000"/>
              </a:lnSpc>
            </a:pPr>
            <a:r>
              <a:rPr b="0" lang="ru-RU" sz="1400" spc="-1" strike="noStrike">
                <a:solidFill>
                  <a:srgbClr val="000000"/>
                </a:solidFill>
                <a:latin typeface="Courier New"/>
                <a:ea typeface="DejaVu Sans Mono"/>
              </a:rPr>
              <a:t>    </a:t>
            </a:r>
            <a:r>
              <a:rPr b="0" lang="ru-RU" sz="1400" spc="-1" strike="noStrike">
                <a:solidFill>
                  <a:srgbClr val="000000"/>
                </a:solidFill>
                <a:latin typeface="Courier New"/>
                <a:ea typeface="DejaVu Sans Mono"/>
              </a:rPr>
              <a:t>dst_pts = np.float32([ kp2[m.trainIdx].pt for m in good ]).reshape(-1,1,2)</a:t>
            </a:r>
            <a:endParaRPr b="0" lang="ru-RU" sz="1400" spc="-1" strike="noStrike">
              <a:latin typeface="Arial"/>
            </a:endParaRPr>
          </a:p>
          <a:p>
            <a:pPr>
              <a:lnSpc>
                <a:spcPct val="100000"/>
              </a:lnSpc>
            </a:pPr>
            <a:endParaRPr b="0" lang="ru-RU" sz="1400" spc="-1" strike="noStrike">
              <a:latin typeface="Arial"/>
            </a:endParaRPr>
          </a:p>
          <a:p>
            <a:pPr>
              <a:lnSpc>
                <a:spcPct val="100000"/>
              </a:lnSpc>
            </a:pPr>
            <a:r>
              <a:rPr b="0" lang="ru-RU" sz="1400" spc="-1" strike="noStrike">
                <a:solidFill>
                  <a:srgbClr val="000000"/>
                </a:solidFill>
                <a:latin typeface="Courier New"/>
                <a:ea typeface="DejaVu Sans Mono"/>
              </a:rPr>
              <a:t>    </a:t>
            </a:r>
            <a:r>
              <a:rPr b="0" lang="ru-RU" sz="1400" spc="-1" strike="noStrike">
                <a:solidFill>
                  <a:srgbClr val="000000"/>
                </a:solidFill>
                <a:latin typeface="Courier New"/>
                <a:ea typeface="DejaVu Sans Mono"/>
              </a:rPr>
              <a:t>M, mask = cv2.findHomography(src_pts, dst_pts, cv2.RANSAC,5.0)</a:t>
            </a:r>
            <a:endParaRPr b="0" lang="ru-RU" sz="1400" spc="-1" strike="noStrike">
              <a:latin typeface="Arial"/>
            </a:endParaRPr>
          </a:p>
          <a:p>
            <a:pPr>
              <a:lnSpc>
                <a:spcPct val="100000"/>
              </a:lnSpc>
            </a:pPr>
            <a:r>
              <a:rPr b="0" lang="ru-RU" sz="1400" spc="-1" strike="noStrike">
                <a:solidFill>
                  <a:srgbClr val="000000"/>
                </a:solidFill>
                <a:latin typeface="Courier New"/>
                <a:ea typeface="DejaVu Sans Mono"/>
              </a:rPr>
              <a:t>    </a:t>
            </a:r>
            <a:r>
              <a:rPr b="0" lang="ru-RU" sz="1400" spc="-1" strike="noStrike">
                <a:solidFill>
                  <a:srgbClr val="000000"/>
                </a:solidFill>
                <a:latin typeface="Courier New"/>
                <a:ea typeface="DejaVu Sans Mono"/>
              </a:rPr>
              <a:t>matchesMask = mask.ravel().tolist()</a:t>
            </a:r>
            <a:endParaRPr b="0" lang="ru-RU" sz="1400" spc="-1" strike="noStrike">
              <a:latin typeface="Arial"/>
            </a:endParaRPr>
          </a:p>
          <a:p>
            <a:pPr>
              <a:lnSpc>
                <a:spcPct val="100000"/>
              </a:lnSpc>
            </a:pPr>
            <a:endParaRPr b="0" lang="ru-RU" sz="1400" spc="-1" strike="noStrike">
              <a:latin typeface="Arial"/>
            </a:endParaRPr>
          </a:p>
          <a:p>
            <a:pPr>
              <a:lnSpc>
                <a:spcPct val="100000"/>
              </a:lnSpc>
            </a:pPr>
            <a:r>
              <a:rPr b="0" lang="ru-RU" sz="1400" spc="-1" strike="noStrike">
                <a:solidFill>
                  <a:srgbClr val="000000"/>
                </a:solidFill>
                <a:latin typeface="Courier New"/>
                <a:ea typeface="DejaVu Sans Mono"/>
              </a:rPr>
              <a:t>    </a:t>
            </a:r>
            <a:r>
              <a:rPr b="0" lang="ru-RU" sz="1400" spc="-1" strike="noStrike">
                <a:solidFill>
                  <a:srgbClr val="000000"/>
                </a:solidFill>
                <a:latin typeface="Courier New"/>
                <a:ea typeface="DejaVu Sans Mono"/>
              </a:rPr>
              <a:t>h,w = object.shape</a:t>
            </a:r>
            <a:endParaRPr b="0" lang="ru-RU" sz="1400" spc="-1" strike="noStrike">
              <a:latin typeface="Arial"/>
            </a:endParaRPr>
          </a:p>
          <a:p>
            <a:pPr>
              <a:lnSpc>
                <a:spcPct val="100000"/>
              </a:lnSpc>
            </a:pPr>
            <a:r>
              <a:rPr b="0" lang="ru-RU" sz="1400" spc="-1" strike="noStrike">
                <a:solidFill>
                  <a:srgbClr val="000000"/>
                </a:solidFill>
                <a:latin typeface="Courier New"/>
                <a:ea typeface="DejaVu Sans Mono"/>
              </a:rPr>
              <a:t>    </a:t>
            </a:r>
            <a:r>
              <a:rPr b="0" lang="ru-RU" sz="1400" spc="-1" strike="noStrike">
                <a:solidFill>
                  <a:srgbClr val="000000"/>
                </a:solidFill>
                <a:latin typeface="Courier New"/>
                <a:ea typeface="DejaVu Sans Mono"/>
              </a:rPr>
              <a:t>pts = np.float32([ [0,0],[0,h-1],[w-1,h-1],[w-1,0] ]).reshape(-1,1,2)</a:t>
            </a:r>
            <a:endParaRPr b="0" lang="ru-RU" sz="1400" spc="-1" strike="noStrike">
              <a:latin typeface="Arial"/>
            </a:endParaRPr>
          </a:p>
          <a:p>
            <a:pPr>
              <a:lnSpc>
                <a:spcPct val="100000"/>
              </a:lnSpc>
            </a:pPr>
            <a:r>
              <a:rPr b="0" lang="ru-RU" sz="1400" spc="-1" strike="noStrike">
                <a:solidFill>
                  <a:srgbClr val="000000"/>
                </a:solidFill>
                <a:latin typeface="Courier New"/>
                <a:ea typeface="DejaVu Sans Mono"/>
              </a:rPr>
              <a:t>    </a:t>
            </a:r>
            <a:r>
              <a:rPr b="0" lang="ru-RU" sz="1400" spc="-1" strike="noStrike">
                <a:solidFill>
                  <a:srgbClr val="000000"/>
                </a:solidFill>
                <a:latin typeface="Courier New"/>
                <a:ea typeface="DejaVu Sans Mono"/>
              </a:rPr>
              <a:t>dst = cv2.perspectiveTransform(pts,M)</a:t>
            </a:r>
            <a:endParaRPr b="0" lang="ru-RU" sz="1400" spc="-1" strike="noStrike">
              <a:latin typeface="Arial"/>
            </a:endParaRPr>
          </a:p>
          <a:p>
            <a:pPr>
              <a:lnSpc>
                <a:spcPct val="100000"/>
              </a:lnSpc>
            </a:pPr>
            <a:endParaRPr b="0" lang="ru-RU" sz="1400" spc="-1" strike="noStrike">
              <a:latin typeface="Arial"/>
            </a:endParaRPr>
          </a:p>
          <a:p>
            <a:pPr>
              <a:lnSpc>
                <a:spcPct val="100000"/>
              </a:lnSpc>
            </a:pPr>
            <a:r>
              <a:rPr b="0" lang="ru-RU" sz="1400" spc="-1" strike="noStrike">
                <a:solidFill>
                  <a:srgbClr val="000000"/>
                </a:solidFill>
                <a:latin typeface="Courier New"/>
                <a:ea typeface="DejaVu Sans Mono"/>
              </a:rPr>
              <a:t>    </a:t>
            </a:r>
            <a:r>
              <a:rPr b="0" lang="ru-RU" sz="1400" spc="-1" strike="noStrike">
                <a:solidFill>
                  <a:srgbClr val="000000"/>
                </a:solidFill>
                <a:latin typeface="Courier New"/>
                <a:ea typeface="DejaVu Sans Mono"/>
              </a:rPr>
              <a:t>scene = cv2.polylines(scene,[np.int32(dst)],True,255,3, cv2.LINE_AA)</a:t>
            </a:r>
            <a:endParaRPr b="0" lang="ru-RU" sz="1400" spc="-1" strike="noStrike">
              <a:latin typeface="Arial"/>
            </a:endParaRPr>
          </a:p>
          <a:p>
            <a:pPr>
              <a:lnSpc>
                <a:spcPct val="100000"/>
              </a:lnSpc>
            </a:pPr>
            <a:endParaRPr b="0" lang="ru-RU" sz="1400" spc="-1" strike="noStrike">
              <a:latin typeface="Arial"/>
            </a:endParaRPr>
          </a:p>
          <a:p>
            <a:pPr>
              <a:lnSpc>
                <a:spcPct val="100000"/>
              </a:lnSpc>
            </a:pPr>
            <a:r>
              <a:rPr b="0" lang="ru-RU" sz="1400" spc="-1" strike="noStrike">
                <a:solidFill>
                  <a:srgbClr val="000000"/>
                </a:solidFill>
                <a:latin typeface="Courier New"/>
                <a:ea typeface="DejaVu Sans Mono"/>
              </a:rPr>
              <a:t>else:</a:t>
            </a:r>
            <a:endParaRPr b="0" lang="ru-RU" sz="1400" spc="-1" strike="noStrike">
              <a:latin typeface="Arial"/>
            </a:endParaRPr>
          </a:p>
          <a:p>
            <a:pPr>
              <a:lnSpc>
                <a:spcPct val="100000"/>
              </a:lnSpc>
            </a:pPr>
            <a:r>
              <a:rPr b="0" lang="ru-RU" sz="1400" spc="-1" strike="noStrike">
                <a:solidFill>
                  <a:srgbClr val="000000"/>
                </a:solidFill>
                <a:latin typeface="Courier New"/>
                <a:ea typeface="DejaVu Sans Mono"/>
              </a:rPr>
              <a:t>    </a:t>
            </a:r>
            <a:r>
              <a:rPr b="0" lang="ru-RU" sz="1400" spc="-1" strike="noStrike">
                <a:solidFill>
                  <a:srgbClr val="000000"/>
                </a:solidFill>
                <a:latin typeface="Courier New"/>
                <a:ea typeface="DejaVu Sans Mono"/>
              </a:rPr>
              <a:t>print "Not enough matches are found - %d/%d" % (len(good),MIN_MATCH_COUNT)</a:t>
            </a:r>
            <a:endParaRPr b="0" lang="ru-RU" sz="1400" spc="-1" strike="noStrike">
              <a:latin typeface="Arial"/>
            </a:endParaRPr>
          </a:p>
          <a:p>
            <a:pPr>
              <a:lnSpc>
                <a:spcPct val="100000"/>
              </a:lnSpc>
            </a:pPr>
            <a:r>
              <a:rPr b="0" lang="ru-RU" sz="1400" spc="-1" strike="noStrike">
                <a:solidFill>
                  <a:srgbClr val="000000"/>
                </a:solidFill>
                <a:latin typeface="Courier New"/>
                <a:ea typeface="DejaVu Sans Mono"/>
              </a:rPr>
              <a:t>    </a:t>
            </a:r>
            <a:r>
              <a:rPr b="0" lang="ru-RU" sz="1400" spc="-1" strike="noStrike">
                <a:solidFill>
                  <a:srgbClr val="000000"/>
                </a:solidFill>
                <a:latin typeface="Courier New"/>
                <a:ea typeface="DejaVu Sans Mono"/>
              </a:rPr>
              <a:t>matchesMask = None</a:t>
            </a:r>
            <a:endParaRPr b="0" lang="ru-RU" sz="1400" spc="-1" strike="noStrike">
              <a:latin typeface="Arial"/>
            </a:endParaRPr>
          </a:p>
          <a:p>
            <a:pPr>
              <a:lnSpc>
                <a:spcPct val="100000"/>
              </a:lnSpc>
            </a:pPr>
            <a:endParaRPr b="0" lang="ru-RU" sz="1400" spc="-1" strike="noStrike">
              <a:latin typeface="Arial"/>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5" name="CustomShape 1"/>
          <p:cNvSpPr/>
          <p:nvPr/>
        </p:nvSpPr>
        <p:spPr>
          <a:xfrm>
            <a:off x="395640" y="404640"/>
            <a:ext cx="8223840" cy="1060920"/>
          </a:xfrm>
          <a:prstGeom prst="rect">
            <a:avLst/>
          </a:prstGeom>
          <a:noFill/>
          <a:ln>
            <a:noFill/>
          </a:ln>
        </p:spPr>
        <p:style>
          <a:lnRef idx="0"/>
          <a:fillRef idx="0"/>
          <a:effectRef idx="0"/>
          <a:fontRef idx="minor"/>
        </p:style>
        <p:txBody>
          <a:bodyPr lIns="90000" rIns="90000" tIns="45000" bIns="45000" anchor="ctr">
            <a:normAutofit/>
          </a:bodyPr>
          <a:p>
            <a:pPr>
              <a:lnSpc>
                <a:spcPct val="100000"/>
              </a:lnSpc>
            </a:pPr>
            <a:r>
              <a:rPr b="0" i="1" lang="ru-RU" sz="3600" spc="-1" strike="noStrike">
                <a:solidFill>
                  <a:srgbClr val="424456"/>
                </a:solidFill>
                <a:latin typeface="Trebuchet MS"/>
                <a:ea typeface="DejaVu Sans"/>
              </a:rPr>
              <a:t>Tracking objects in real time</a:t>
            </a:r>
            <a:endParaRPr b="0" lang="ru-RU" sz="3600" spc="-1" strike="noStrike">
              <a:latin typeface="Arial"/>
            </a:endParaRPr>
          </a:p>
        </p:txBody>
      </p:sp>
      <p:sp>
        <p:nvSpPr>
          <p:cNvPr id="246" name="CustomShape 2"/>
          <p:cNvSpPr/>
          <p:nvPr/>
        </p:nvSpPr>
        <p:spPr>
          <a:xfrm>
            <a:off x="292320" y="1296000"/>
            <a:ext cx="7963200" cy="4914720"/>
          </a:xfrm>
          <a:prstGeom prst="rect">
            <a:avLst/>
          </a:prstGeom>
          <a:noFill/>
          <a:ln>
            <a:noFill/>
          </a:ln>
        </p:spPr>
        <p:style>
          <a:lnRef idx="0"/>
          <a:fillRef idx="0"/>
          <a:effectRef idx="0"/>
          <a:fontRef idx="minor"/>
        </p:style>
        <p:txBody>
          <a:bodyPr lIns="90000" rIns="90000" tIns="45000" bIns="45000">
            <a:noAutofit/>
          </a:bodyPr>
          <a:p>
            <a:pPr>
              <a:lnSpc>
                <a:spcPct val="100000"/>
              </a:lnSpc>
            </a:pPr>
            <a:endParaRPr b="0" lang="ru-RU" sz="1800" spc="-1" strike="noStrike">
              <a:latin typeface="Arial"/>
            </a:endParaRPr>
          </a:p>
          <a:p>
            <a:pPr>
              <a:lnSpc>
                <a:spcPct val="100000"/>
              </a:lnSpc>
            </a:pPr>
            <a:r>
              <a:rPr b="0" lang="ru-RU" sz="2800" spc="-1" strike="noStrike">
                <a:solidFill>
                  <a:srgbClr val="000000"/>
                </a:solidFill>
                <a:latin typeface="Arial"/>
                <a:ea typeface="DejaVu Sans"/>
              </a:rPr>
              <a:t>1. Search an object by color, get moments of certain colored pixels.</a:t>
            </a:r>
            <a:endParaRPr b="0" lang="ru-RU" sz="2800" spc="-1" strike="noStrike">
              <a:latin typeface="Arial"/>
            </a:endParaRPr>
          </a:p>
          <a:p>
            <a:pPr>
              <a:lnSpc>
                <a:spcPct val="100000"/>
              </a:lnSpc>
            </a:pPr>
            <a:endParaRPr b="0" lang="ru-RU" sz="2800" spc="-1" strike="noStrike">
              <a:latin typeface="Arial"/>
            </a:endParaRPr>
          </a:p>
          <a:p>
            <a:pPr>
              <a:lnSpc>
                <a:spcPct val="100000"/>
              </a:lnSpc>
            </a:pPr>
            <a:r>
              <a:rPr b="0" lang="ru-RU" sz="2800" spc="-1" strike="noStrike">
                <a:solidFill>
                  <a:srgbClr val="000000"/>
                </a:solidFill>
                <a:latin typeface="Arial"/>
                <a:ea typeface="DejaVu Sans"/>
              </a:rPr>
              <a:t>2. Search an object by pattern, KCF algorithm, multiple object tracker</a:t>
            </a:r>
            <a:endParaRPr b="0" lang="ru-RU" sz="2800" spc="-1" strike="noStrike">
              <a:latin typeface="Arial"/>
            </a:endParaRPr>
          </a:p>
          <a:p>
            <a:pPr>
              <a:lnSpc>
                <a:spcPct val="100000"/>
              </a:lnSpc>
            </a:pPr>
            <a:endParaRPr b="0" lang="ru-RU" sz="2800" spc="-1" strike="noStrike">
              <a:latin typeface="Arial"/>
            </a:endParaRPr>
          </a:p>
          <a:p>
            <a:pPr>
              <a:lnSpc>
                <a:spcPct val="100000"/>
              </a:lnSpc>
            </a:pPr>
            <a:r>
              <a:rPr b="0" lang="ru-RU" sz="2800" spc="-1" strike="noStrike">
                <a:solidFill>
                  <a:srgbClr val="000000"/>
                </a:solidFill>
                <a:latin typeface="Arial"/>
                <a:ea typeface="DejaVu Sans"/>
              </a:rPr>
              <a:t>3. Search an object by classifier, Haar Cascades algorithm, convolutional neural networks (CNN)</a:t>
            </a:r>
            <a:endParaRPr b="0" lang="ru-RU" sz="2800" spc="-1" strike="noStrike">
              <a:latin typeface="Arial"/>
            </a:endParaRPr>
          </a:p>
        </p:txBody>
      </p:sp>
    </p:spTree>
  </p:cSld>
  <mc:AlternateContent>
    <mc:Choice Requires="p14">
      <p:transition spd="slow" p14:dur="2000"/>
    </mc:Choice>
    <mc:Fallback>
      <p:transition spd="slow"/>
    </mc:Fallback>
  </mc:AlternateContent>
</p:sld>
</file>

<file path=ppt/slides/slide1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82" name="CustomShape 1"/>
          <p:cNvSpPr/>
          <p:nvPr/>
        </p:nvSpPr>
        <p:spPr>
          <a:xfrm>
            <a:off x="292320" y="552240"/>
            <a:ext cx="7963200" cy="491472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ru-RU" sz="1400" spc="-1" strike="noStrike">
                <a:solidFill>
                  <a:srgbClr val="000000"/>
                </a:solidFill>
                <a:latin typeface="Courier New"/>
                <a:ea typeface="DejaVu Sans Mono"/>
              </a:rPr>
              <a:t>draw_params = dict(matchColor = (0,255,0), # draw matches in green color</a:t>
            </a:r>
            <a:endParaRPr b="0" lang="ru-RU" sz="1400" spc="-1" strike="noStrike">
              <a:latin typeface="Arial"/>
            </a:endParaRPr>
          </a:p>
          <a:p>
            <a:pPr>
              <a:lnSpc>
                <a:spcPct val="100000"/>
              </a:lnSpc>
            </a:pPr>
            <a:r>
              <a:rPr b="0" lang="ru-RU" sz="1400" spc="-1" strike="noStrike">
                <a:solidFill>
                  <a:srgbClr val="000000"/>
                </a:solidFill>
                <a:latin typeface="Courier New"/>
                <a:ea typeface="DejaVu Sans Mono"/>
              </a:rPr>
              <a:t>                   </a:t>
            </a:r>
            <a:r>
              <a:rPr b="0" lang="ru-RU" sz="1400" spc="-1" strike="noStrike">
                <a:solidFill>
                  <a:srgbClr val="000000"/>
                </a:solidFill>
                <a:latin typeface="Courier New"/>
                <a:ea typeface="DejaVu Sans Mono"/>
              </a:rPr>
              <a:t>singlePointColor = None,</a:t>
            </a:r>
            <a:endParaRPr b="0" lang="ru-RU" sz="1400" spc="-1" strike="noStrike">
              <a:latin typeface="Arial"/>
            </a:endParaRPr>
          </a:p>
          <a:p>
            <a:pPr>
              <a:lnSpc>
                <a:spcPct val="100000"/>
              </a:lnSpc>
            </a:pPr>
            <a:r>
              <a:rPr b="0" lang="ru-RU" sz="1400" spc="-1" strike="noStrike">
                <a:solidFill>
                  <a:srgbClr val="000000"/>
                </a:solidFill>
                <a:latin typeface="Courier New"/>
                <a:ea typeface="DejaVu Sans Mono"/>
              </a:rPr>
              <a:t>                   </a:t>
            </a:r>
            <a:r>
              <a:rPr b="0" lang="ru-RU" sz="1400" spc="-1" strike="noStrike">
                <a:solidFill>
                  <a:srgbClr val="000000"/>
                </a:solidFill>
                <a:latin typeface="Courier New"/>
                <a:ea typeface="DejaVu Sans Mono"/>
              </a:rPr>
              <a:t>matchesMask = matchesMask, # draw only inliers</a:t>
            </a:r>
            <a:endParaRPr b="0" lang="ru-RU" sz="1400" spc="-1" strike="noStrike">
              <a:latin typeface="Arial"/>
            </a:endParaRPr>
          </a:p>
          <a:p>
            <a:pPr>
              <a:lnSpc>
                <a:spcPct val="100000"/>
              </a:lnSpc>
            </a:pPr>
            <a:r>
              <a:rPr b="0" lang="ru-RU" sz="1400" spc="-1" strike="noStrike">
                <a:solidFill>
                  <a:srgbClr val="000000"/>
                </a:solidFill>
                <a:latin typeface="Courier New"/>
                <a:ea typeface="DejaVu Sans Mono"/>
              </a:rPr>
              <a:t>                   </a:t>
            </a:r>
            <a:r>
              <a:rPr b="0" lang="ru-RU" sz="1400" spc="-1" strike="noStrike">
                <a:solidFill>
                  <a:srgbClr val="000000"/>
                </a:solidFill>
                <a:latin typeface="Courier New"/>
                <a:ea typeface="DejaVu Sans Mono"/>
              </a:rPr>
              <a:t>flags = 2)</a:t>
            </a:r>
            <a:endParaRPr b="0" lang="ru-RU" sz="1400" spc="-1" strike="noStrike">
              <a:latin typeface="Arial"/>
            </a:endParaRPr>
          </a:p>
          <a:p>
            <a:pPr>
              <a:lnSpc>
                <a:spcPct val="100000"/>
              </a:lnSpc>
            </a:pPr>
            <a:endParaRPr b="0" lang="ru-RU" sz="1400" spc="-1" strike="noStrike">
              <a:latin typeface="Arial"/>
            </a:endParaRPr>
          </a:p>
          <a:p>
            <a:pPr>
              <a:lnSpc>
                <a:spcPct val="100000"/>
              </a:lnSpc>
            </a:pPr>
            <a:r>
              <a:rPr b="0" lang="ru-RU" sz="1400" spc="-1" strike="noStrike">
                <a:solidFill>
                  <a:srgbClr val="000000"/>
                </a:solidFill>
                <a:latin typeface="Courier New"/>
                <a:ea typeface="DejaVu Sans Mono"/>
              </a:rPr>
              <a:t>img3 = cv2.drawMatches(object,kp1,scene,kp2,good,None,**draw_params)</a:t>
            </a:r>
            <a:endParaRPr b="0" lang="ru-RU" sz="1400" spc="-1" strike="noStrike">
              <a:latin typeface="Arial"/>
            </a:endParaRPr>
          </a:p>
          <a:p>
            <a:pPr>
              <a:lnSpc>
                <a:spcPct val="100000"/>
              </a:lnSpc>
            </a:pPr>
            <a:endParaRPr b="0" lang="ru-RU" sz="1400" spc="-1" strike="noStrike">
              <a:latin typeface="Arial"/>
            </a:endParaRPr>
          </a:p>
          <a:p>
            <a:pPr>
              <a:lnSpc>
                <a:spcPct val="100000"/>
              </a:lnSpc>
            </a:pPr>
            <a:r>
              <a:rPr b="0" lang="ru-RU" sz="1400" spc="-1" strike="noStrike">
                <a:solidFill>
                  <a:srgbClr val="000000"/>
                </a:solidFill>
                <a:latin typeface="Courier New"/>
                <a:ea typeface="DejaVu Sans Mono"/>
              </a:rPr>
              <a:t>plt.imshow(img3, 'gray'),plt.show()</a:t>
            </a:r>
            <a:endParaRPr b="0" lang="ru-RU" sz="1400" spc="-1" strike="noStrike">
              <a:latin typeface="Arial"/>
            </a:endParaRPr>
          </a:p>
          <a:p>
            <a:pPr>
              <a:lnSpc>
                <a:spcPct val="100000"/>
              </a:lnSpc>
            </a:pPr>
            <a:endParaRPr b="0" lang="ru-RU" sz="1400" spc="-1" strike="noStrike">
              <a:latin typeface="Arial"/>
            </a:endParaRPr>
          </a:p>
        </p:txBody>
      </p:sp>
    </p:spTree>
  </p:cSld>
  <mc:AlternateContent>
    <mc:Choice Requires="p14">
      <p:transition spd="slow" p14:dur="2000"/>
    </mc:Choice>
    <mc:Fallback>
      <p:transition spd="slow"/>
    </mc:Fallback>
  </mc:AlternateContent>
</p:sld>
</file>

<file path=ppt/slides/slide1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683" name="" descr=""/>
          <p:cNvPicPr/>
          <p:nvPr/>
        </p:nvPicPr>
        <p:blipFill>
          <a:blip r:embed="rId1"/>
          <a:stretch/>
        </p:blipFill>
        <p:spPr>
          <a:xfrm>
            <a:off x="769320" y="792000"/>
            <a:ext cx="7290360" cy="5833080"/>
          </a:xfrm>
          <a:prstGeom prst="rect">
            <a:avLst/>
          </a:prstGeom>
          <a:ln>
            <a:noFill/>
          </a:ln>
        </p:spPr>
      </p:pic>
    </p:spTree>
  </p:cSld>
  <mc:AlternateContent>
    <mc:Choice Requires="p14">
      <p:transition spd="slow" p14:dur="2000"/>
    </mc:Choice>
    <mc:Fallback>
      <p:transition spd="slow"/>
    </mc:Fallback>
  </mc:AlternateContent>
</p:sld>
</file>

<file path=ppt/slides/slide1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684" name="" descr=""/>
          <p:cNvPicPr/>
          <p:nvPr/>
        </p:nvPicPr>
        <p:blipFill>
          <a:blip r:embed="rId1"/>
          <a:stretch/>
        </p:blipFill>
        <p:spPr>
          <a:xfrm>
            <a:off x="1505160" y="839880"/>
            <a:ext cx="6166440" cy="5195160"/>
          </a:xfrm>
          <a:prstGeom prst="rect">
            <a:avLst/>
          </a:prstGeom>
          <a:ln>
            <a:noFill/>
          </a:ln>
        </p:spPr>
      </p:pic>
    </p:spTree>
  </p:cSld>
  <mc:AlternateContent>
    <mc:Choice Requires="p14">
      <p:transition spd="slow" p14:dur="2000"/>
    </mc:Choice>
    <mc:Fallback>
      <p:transition spd="slow"/>
    </mc:Fallback>
  </mc:AlternateContent>
</p:sld>
</file>

<file path=ppt/slides/slide1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85" name="CustomShape 1"/>
          <p:cNvSpPr/>
          <p:nvPr/>
        </p:nvSpPr>
        <p:spPr>
          <a:xfrm>
            <a:off x="395640" y="404640"/>
            <a:ext cx="8223840" cy="1060920"/>
          </a:xfrm>
          <a:prstGeom prst="rect">
            <a:avLst/>
          </a:prstGeom>
          <a:noFill/>
          <a:ln>
            <a:noFill/>
          </a:ln>
        </p:spPr>
        <p:style>
          <a:lnRef idx="0"/>
          <a:fillRef idx="0"/>
          <a:effectRef idx="0"/>
          <a:fontRef idx="minor"/>
        </p:style>
        <p:txBody>
          <a:bodyPr lIns="90000" rIns="90000" tIns="45000" bIns="45000" anchor="ctr">
            <a:normAutofit/>
          </a:bodyPr>
          <a:p>
            <a:pPr>
              <a:lnSpc>
                <a:spcPct val="100000"/>
              </a:lnSpc>
            </a:pPr>
            <a:r>
              <a:rPr b="0" i="1" lang="ru-RU" sz="3600" spc="-1" strike="noStrike">
                <a:solidFill>
                  <a:srgbClr val="424456"/>
                </a:solidFill>
                <a:latin typeface="Trebuchet MS"/>
                <a:ea typeface="DejaVu Sans"/>
              </a:rPr>
              <a:t>Find faces and objects</a:t>
            </a:r>
            <a:endParaRPr b="0" lang="ru-RU" sz="3600" spc="-1" strike="noStrike">
              <a:latin typeface="Arial"/>
            </a:endParaRPr>
          </a:p>
        </p:txBody>
      </p:sp>
      <p:sp>
        <p:nvSpPr>
          <p:cNvPr id="686" name="CustomShape 2"/>
          <p:cNvSpPr/>
          <p:nvPr/>
        </p:nvSpPr>
        <p:spPr>
          <a:xfrm>
            <a:off x="292320" y="1296000"/>
            <a:ext cx="7963200" cy="4914720"/>
          </a:xfrm>
          <a:prstGeom prst="rect">
            <a:avLst/>
          </a:prstGeom>
          <a:noFill/>
          <a:ln>
            <a:noFill/>
          </a:ln>
        </p:spPr>
        <p:style>
          <a:lnRef idx="0"/>
          <a:fillRef idx="0"/>
          <a:effectRef idx="0"/>
          <a:fontRef idx="minor"/>
        </p:style>
        <p:txBody>
          <a:bodyPr lIns="90000" rIns="90000" tIns="45000" bIns="45000">
            <a:noAutofit/>
          </a:bodyPr>
          <a:p>
            <a:pPr>
              <a:lnSpc>
                <a:spcPct val="100000"/>
              </a:lnSpc>
            </a:pPr>
            <a:endParaRPr b="0" lang="ru-RU" sz="1800" spc="-1" strike="noStrike">
              <a:latin typeface="Arial"/>
            </a:endParaRPr>
          </a:p>
          <a:p>
            <a:pPr>
              <a:lnSpc>
                <a:spcPct val="100000"/>
              </a:lnSpc>
            </a:pPr>
            <a:r>
              <a:rPr b="0" lang="ru-RU" sz="2800" spc="-1" strike="noStrike">
                <a:solidFill>
                  <a:srgbClr val="000000"/>
                </a:solidFill>
                <a:latin typeface="Arial"/>
                <a:ea typeface="DejaVu Sans"/>
              </a:rPr>
              <a:t>Write a program to detect faces and given object in a video stream.</a:t>
            </a:r>
            <a:endParaRPr b="0" lang="ru-RU" sz="2800" spc="-1" strike="noStrike">
              <a:latin typeface="Arial"/>
            </a:endParaRPr>
          </a:p>
        </p:txBody>
      </p:sp>
    </p:spTree>
  </p:cSld>
  <mc:AlternateContent>
    <mc:Choice Requires="p14">
      <p:transition spd="slow" p14:dur="2000"/>
    </mc:Choice>
    <mc:Fallback>
      <p:transition spd="slow"/>
    </mc:Fallback>
  </mc:AlternateContent>
</p:sld>
</file>

<file path=ppt/slides/slide1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87" name="CustomShape 1"/>
          <p:cNvSpPr/>
          <p:nvPr/>
        </p:nvSpPr>
        <p:spPr>
          <a:xfrm>
            <a:off x="467640" y="476640"/>
            <a:ext cx="8130600" cy="4106880"/>
          </a:xfrm>
          <a:prstGeom prst="rect">
            <a:avLst/>
          </a:prstGeom>
          <a:noFill/>
          <a:ln>
            <a:noFill/>
          </a:ln>
        </p:spPr>
        <p:style>
          <a:lnRef idx="0"/>
          <a:fillRef idx="0"/>
          <a:effectRef idx="0"/>
          <a:fontRef idx="minor"/>
        </p:style>
        <p:txBody>
          <a:bodyPr lIns="90000" rIns="90000" tIns="45000" bIns="45000">
            <a:noAutofit/>
          </a:bodyPr>
          <a:p>
            <a:pPr algn="r">
              <a:lnSpc>
                <a:spcPct val="100000"/>
              </a:lnSpc>
            </a:pPr>
            <a:endParaRPr b="0" lang="ru-RU" sz="1800" spc="-1" strike="noStrike">
              <a:latin typeface="Arial"/>
            </a:endParaRPr>
          </a:p>
          <a:p>
            <a:pPr algn="r">
              <a:lnSpc>
                <a:spcPct val="100000"/>
              </a:lnSpc>
            </a:pPr>
            <a:r>
              <a:rPr b="1" lang="ru-RU" sz="2400" spc="-1" strike="noStrike">
                <a:solidFill>
                  <a:srgbClr val="292a45"/>
                </a:solidFill>
                <a:latin typeface="Georgia"/>
                <a:ea typeface="DejaVu Sans"/>
              </a:rPr>
              <a:t>LINKS                  </a:t>
            </a:r>
            <a:endParaRPr b="0" lang="ru-RU" sz="2400" spc="-1" strike="noStrike">
              <a:latin typeface="Arial"/>
            </a:endParaRPr>
          </a:p>
          <a:p>
            <a:pPr algn="r">
              <a:lnSpc>
                <a:spcPct val="100000"/>
              </a:lnSpc>
            </a:pPr>
            <a:endParaRPr b="0" lang="ru-RU" sz="2400" spc="-1" strike="noStrike">
              <a:latin typeface="Arial"/>
            </a:endParaRPr>
          </a:p>
          <a:p>
            <a:pPr algn="r">
              <a:lnSpc>
                <a:spcPct val="100000"/>
              </a:lnSpc>
            </a:pPr>
            <a:r>
              <a:rPr b="1" lang="ru-RU" sz="2400" spc="-1" strike="noStrike">
                <a:solidFill>
                  <a:srgbClr val="292a45"/>
                </a:solidFill>
                <a:latin typeface="Georgia"/>
                <a:ea typeface="DejaVu Sans"/>
              </a:rPr>
              <a:t>https://docs.opencv.org/</a:t>
            </a:r>
            <a:endParaRPr b="0" lang="ru-RU" sz="2400" spc="-1" strike="noStrike">
              <a:latin typeface="Arial"/>
            </a:endParaRPr>
          </a:p>
          <a:p>
            <a:pPr algn="r">
              <a:lnSpc>
                <a:spcPct val="100000"/>
              </a:lnSpc>
            </a:pPr>
            <a:endParaRPr b="0" lang="ru-RU" sz="2400" spc="-1" strike="noStrike">
              <a:latin typeface="Arial"/>
            </a:endParaRPr>
          </a:p>
          <a:p>
            <a:pPr algn="r">
              <a:lnSpc>
                <a:spcPct val="100000"/>
              </a:lnSpc>
            </a:pPr>
            <a:r>
              <a:rPr b="1" lang="ru-RU" sz="2400" spc="-1" strike="noStrike">
                <a:solidFill>
                  <a:srgbClr val="292a45"/>
                </a:solidFill>
                <a:latin typeface="Georgia"/>
                <a:ea typeface="DejaVu Sans"/>
              </a:rPr>
              <a:t>http://opencv-python-tutroals.readthedocs.io/en/latest/py_tutorials/py_gui/py_trackbar/py_trackbar.html</a:t>
            </a:r>
            <a:endParaRPr b="0" lang="ru-RU" sz="2400" spc="-1" strike="noStrike">
              <a:latin typeface="Arial"/>
            </a:endParaRPr>
          </a:p>
          <a:p>
            <a:pPr algn="r">
              <a:lnSpc>
                <a:spcPct val="100000"/>
              </a:lnSpc>
            </a:pPr>
            <a:endParaRPr b="0" lang="ru-RU" sz="2400" spc="-1" strike="noStrike">
              <a:latin typeface="Arial"/>
            </a:endParaRPr>
          </a:p>
          <a:p>
            <a:pPr algn="r">
              <a:lnSpc>
                <a:spcPct val="100000"/>
              </a:lnSpc>
            </a:pPr>
            <a:r>
              <a:rPr b="1" lang="ru-RU" sz="2400" spc="-1" strike="noStrike">
                <a:solidFill>
                  <a:srgbClr val="292a45"/>
                </a:solidFill>
                <a:latin typeface="Georgia"/>
                <a:ea typeface="DejaVu Sans"/>
              </a:rPr>
              <a:t>https://github.com/opencv/opencv_contrib/blob/master/modules/tracking/samples/multitracker.py</a:t>
            </a:r>
            <a:endParaRPr b="0" lang="ru-RU" sz="2400" spc="-1" strike="noStrike">
              <a:latin typeface="Arial"/>
            </a:endParaRPr>
          </a:p>
          <a:p>
            <a:pPr algn="r">
              <a:lnSpc>
                <a:spcPct val="100000"/>
              </a:lnSpc>
            </a:pPr>
            <a:endParaRPr b="0" lang="ru-RU" sz="2400" spc="-1" strike="noStrike">
              <a:latin typeface="Arial"/>
            </a:endParaRPr>
          </a:p>
          <a:p>
            <a:pPr algn="r">
              <a:lnSpc>
                <a:spcPct val="100000"/>
              </a:lnSpc>
            </a:pPr>
            <a:r>
              <a:rPr b="1" lang="ru-RU" sz="2400" spc="-1" strike="noStrike">
                <a:solidFill>
                  <a:srgbClr val="292a45"/>
                </a:solidFill>
                <a:latin typeface="Georgia"/>
                <a:ea typeface="DejaVu Sans"/>
              </a:rPr>
              <a:t>http://opencv-python-tutroals.readthedocs.io/en/latest/py_tutorials/py_objdetect/py_face_detection/py_face_detection.html</a:t>
            </a:r>
            <a:endParaRPr b="0" lang="ru-RU" sz="2400" spc="-1" strike="noStrike">
              <a:latin typeface="Arial"/>
            </a:endParaRPr>
          </a:p>
        </p:txBody>
      </p:sp>
    </p:spTree>
  </p:cSld>
  <mc:AlternateContent>
    <mc:Choice Requires="p14">
      <p:transition spd="slow" p14:dur="2000"/>
    </mc:Choice>
    <mc:Fallback>
      <p:transition spd="slow"/>
    </mc:Fallback>
  </mc:AlternateContent>
</p:sld>
</file>

<file path=ppt/slides/slide1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88" name="CustomShape 1"/>
          <p:cNvSpPr/>
          <p:nvPr/>
        </p:nvSpPr>
        <p:spPr>
          <a:xfrm>
            <a:off x="467640" y="476640"/>
            <a:ext cx="8130600" cy="4106880"/>
          </a:xfrm>
          <a:prstGeom prst="rect">
            <a:avLst/>
          </a:prstGeom>
          <a:noFill/>
          <a:ln>
            <a:noFill/>
          </a:ln>
        </p:spPr>
        <p:style>
          <a:lnRef idx="0"/>
          <a:fillRef idx="0"/>
          <a:effectRef idx="0"/>
          <a:fontRef idx="minor"/>
        </p:style>
        <p:txBody>
          <a:bodyPr lIns="90000" rIns="90000" tIns="45000" bIns="45000">
            <a:noAutofit/>
          </a:bodyPr>
          <a:p>
            <a:pPr algn="r">
              <a:lnSpc>
                <a:spcPct val="100000"/>
              </a:lnSpc>
            </a:pPr>
            <a:endParaRPr b="0" lang="ru-RU" sz="1800" spc="-1" strike="noStrike">
              <a:latin typeface="Arial"/>
            </a:endParaRPr>
          </a:p>
          <a:p>
            <a:pPr algn="r">
              <a:lnSpc>
                <a:spcPct val="100000"/>
              </a:lnSpc>
            </a:pPr>
            <a:r>
              <a:rPr b="1" lang="ru-RU" sz="2400" spc="-1" strike="noStrike">
                <a:solidFill>
                  <a:srgbClr val="292a45"/>
                </a:solidFill>
                <a:latin typeface="Georgia"/>
                <a:ea typeface="DejaVu Sans"/>
              </a:rPr>
              <a:t>LINKS                  </a:t>
            </a:r>
            <a:endParaRPr b="0" lang="ru-RU" sz="2400" spc="-1" strike="noStrike">
              <a:latin typeface="Arial"/>
            </a:endParaRPr>
          </a:p>
          <a:p>
            <a:pPr algn="r">
              <a:lnSpc>
                <a:spcPct val="100000"/>
              </a:lnSpc>
            </a:pPr>
            <a:endParaRPr b="0" lang="ru-RU" sz="2400" spc="-1" strike="noStrike">
              <a:latin typeface="Arial"/>
            </a:endParaRPr>
          </a:p>
          <a:p>
            <a:pPr algn="r">
              <a:lnSpc>
                <a:spcPct val="100000"/>
              </a:lnSpc>
            </a:pPr>
            <a:r>
              <a:rPr b="1" lang="ru-RU" sz="2400" spc="-1" strike="noStrike">
                <a:solidFill>
                  <a:srgbClr val="292a45"/>
                </a:solidFill>
                <a:latin typeface="Georgia"/>
                <a:ea typeface="DejaVu Sans"/>
              </a:rPr>
              <a:t>https://docs.opencv.org/2.4/modules/objdetect/doc/cascade_classification.html</a:t>
            </a:r>
            <a:endParaRPr b="0" lang="ru-RU" sz="2400" spc="-1" strike="noStrike">
              <a:latin typeface="Arial"/>
            </a:endParaRPr>
          </a:p>
          <a:p>
            <a:pPr algn="r">
              <a:lnSpc>
                <a:spcPct val="100000"/>
              </a:lnSpc>
            </a:pPr>
            <a:endParaRPr b="0" lang="ru-RU" sz="2400" spc="-1" strike="noStrike">
              <a:latin typeface="Arial"/>
            </a:endParaRPr>
          </a:p>
          <a:p>
            <a:pPr algn="r">
              <a:lnSpc>
                <a:spcPct val="100000"/>
              </a:lnSpc>
            </a:pPr>
            <a:r>
              <a:rPr b="1" lang="ru-RU" sz="2400" spc="-1" strike="noStrike">
                <a:solidFill>
                  <a:srgbClr val="292a45"/>
                </a:solidFill>
                <a:latin typeface="Georgia"/>
                <a:ea typeface="DejaVu Sans"/>
              </a:rPr>
              <a:t>http://opencv-python-tutroals.readthedocs.io/en/latest/py_tutorials/py_feature2d/py_feature_homography/py_feature_homography.html</a:t>
            </a:r>
            <a:endParaRPr b="0" lang="ru-RU" sz="2400" spc="-1" strike="noStrike">
              <a:latin typeface="Arial"/>
            </a:endParaRPr>
          </a:p>
          <a:p>
            <a:pPr algn="r">
              <a:lnSpc>
                <a:spcPct val="100000"/>
              </a:lnSpc>
            </a:pPr>
            <a:endParaRPr b="0" lang="ru-RU" sz="2400" spc="-1" strike="noStrike">
              <a:latin typeface="Arial"/>
            </a:endParaRPr>
          </a:p>
          <a:p>
            <a:pPr algn="r">
              <a:lnSpc>
                <a:spcPct val="100000"/>
              </a:lnSpc>
            </a:pPr>
            <a:r>
              <a:rPr b="1" lang="ru-RU" sz="2400" spc="-1" strike="noStrike">
                <a:solidFill>
                  <a:srgbClr val="292a45"/>
                </a:solidFill>
                <a:latin typeface="Georgia"/>
                <a:ea typeface="DejaVu Sans"/>
              </a:rPr>
              <a:t>https://docs.opencv.org/3.2.0/dc/dc3/tutorial_py_matcher.html</a:t>
            </a:r>
            <a:endParaRPr b="0" lang="ru-RU" sz="2400" spc="-1" strike="noStrike">
              <a:latin typeface="Arial"/>
            </a:endParaRPr>
          </a:p>
          <a:p>
            <a:pPr algn="r">
              <a:lnSpc>
                <a:spcPct val="100000"/>
              </a:lnSpc>
            </a:pPr>
            <a:endParaRPr b="0" lang="ru-RU" sz="2400" spc="-1" strike="noStrike">
              <a:latin typeface="Arial"/>
            </a:endParaRPr>
          </a:p>
          <a:p>
            <a:pPr algn="r">
              <a:lnSpc>
                <a:spcPct val="100000"/>
              </a:lnSpc>
            </a:pPr>
            <a:r>
              <a:rPr b="1" lang="ru-RU" sz="2400" spc="-1" strike="noStrike">
                <a:solidFill>
                  <a:srgbClr val="292a45"/>
                </a:solidFill>
                <a:latin typeface="Georgia"/>
                <a:ea typeface="DejaVu Sans"/>
              </a:rPr>
              <a:t>https://en.wikipedia.org/wiki/Scale-invariant_feature_transform</a:t>
            </a:r>
            <a:endParaRPr b="0" lang="ru-RU" sz="2400" spc="-1" strike="noStrike">
              <a:latin typeface="Arial"/>
            </a:endParaRPr>
          </a:p>
        </p:txBody>
      </p:sp>
    </p:spTree>
  </p:cSld>
  <mc:AlternateContent>
    <mc:Choice Requires="p14">
      <p:transition spd="slow" p14:dur="2000"/>
    </mc:Choice>
    <mc:Fallback>
      <p:transition spd="slow"/>
    </mc:Fallback>
  </mc:AlternateContent>
</p:sld>
</file>

<file path=ppt/slides/slide1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89" name="CustomShape 1"/>
          <p:cNvSpPr/>
          <p:nvPr/>
        </p:nvSpPr>
        <p:spPr>
          <a:xfrm>
            <a:off x="467640" y="836640"/>
            <a:ext cx="8130600" cy="4106880"/>
          </a:xfrm>
          <a:prstGeom prst="rect">
            <a:avLst/>
          </a:prstGeom>
          <a:noFill/>
          <a:ln>
            <a:noFill/>
          </a:ln>
        </p:spPr>
        <p:style>
          <a:lnRef idx="0"/>
          <a:fillRef idx="0"/>
          <a:effectRef idx="0"/>
          <a:fontRef idx="minor"/>
        </p:style>
        <p:txBody>
          <a:bodyPr lIns="90000" rIns="90000" tIns="45000" bIns="45000">
            <a:noAutofit/>
          </a:bodyPr>
          <a:p>
            <a:pPr algn="r">
              <a:lnSpc>
                <a:spcPct val="100000"/>
              </a:lnSpc>
            </a:pPr>
            <a:endParaRPr b="0" lang="ru-RU" sz="1800" spc="-1" strike="noStrike">
              <a:latin typeface="Arial"/>
            </a:endParaRPr>
          </a:p>
          <a:p>
            <a:pPr algn="r">
              <a:lnSpc>
                <a:spcPct val="100000"/>
              </a:lnSpc>
            </a:pPr>
            <a:endParaRPr b="0" lang="ru-RU" sz="1800" spc="-1" strike="noStrike">
              <a:latin typeface="Arial"/>
            </a:endParaRPr>
          </a:p>
          <a:p>
            <a:pPr algn="r">
              <a:lnSpc>
                <a:spcPct val="100000"/>
              </a:lnSpc>
            </a:pPr>
            <a:r>
              <a:rPr b="1" lang="ru-RU" sz="2400" spc="-1" strike="noStrike">
                <a:solidFill>
                  <a:srgbClr val="292a45"/>
                </a:solidFill>
                <a:latin typeface="Georgia"/>
                <a:ea typeface="DejaVu Sans"/>
              </a:rPr>
              <a:t>ACNOWLEDGEMENTS                  </a:t>
            </a:r>
            <a:endParaRPr b="0" lang="ru-RU" sz="2400" spc="-1" strike="noStrike">
              <a:latin typeface="Arial"/>
            </a:endParaRPr>
          </a:p>
          <a:p>
            <a:pPr algn="r">
              <a:lnSpc>
                <a:spcPct val="100000"/>
              </a:lnSpc>
            </a:pPr>
            <a:endParaRPr b="0" lang="ru-RU" sz="2400" spc="-1" strike="noStrike">
              <a:latin typeface="Arial"/>
            </a:endParaRPr>
          </a:p>
          <a:p>
            <a:pPr algn="r">
              <a:lnSpc>
                <a:spcPct val="100000"/>
              </a:lnSpc>
            </a:pPr>
            <a:r>
              <a:rPr b="1" lang="ru-RU" sz="2400" spc="-1" strike="noStrike">
                <a:solidFill>
                  <a:srgbClr val="292a45"/>
                </a:solidFill>
                <a:latin typeface="Georgia"/>
                <a:ea typeface="DejaVu Sans"/>
              </a:rPr>
              <a:t>Thanks to the following students helping me to prepare the presentation, exercises and software:</a:t>
            </a:r>
            <a:endParaRPr b="0" lang="ru-RU" sz="2400" spc="-1" strike="noStrike">
              <a:latin typeface="Arial"/>
            </a:endParaRPr>
          </a:p>
          <a:p>
            <a:pPr algn="r">
              <a:lnSpc>
                <a:spcPct val="100000"/>
              </a:lnSpc>
            </a:pPr>
            <a:endParaRPr b="0" lang="ru-RU" sz="2400" spc="-1" strike="noStrike">
              <a:latin typeface="Arial"/>
            </a:endParaRPr>
          </a:p>
          <a:p>
            <a:pPr algn="r">
              <a:lnSpc>
                <a:spcPct val="100000"/>
              </a:lnSpc>
            </a:pPr>
            <a:r>
              <a:rPr b="1" lang="ru-RU" sz="2400" spc="-1" strike="noStrike">
                <a:solidFill>
                  <a:srgbClr val="292a45"/>
                </a:solidFill>
                <a:latin typeface="Georgia"/>
                <a:ea typeface="DejaVu Sans"/>
              </a:rPr>
              <a:t>Bubentsova Victoria</a:t>
            </a:r>
            <a:endParaRPr b="0" lang="ru-RU" sz="2400" spc="-1" strike="noStrike">
              <a:latin typeface="Arial"/>
            </a:endParaRPr>
          </a:p>
          <a:p>
            <a:pPr algn="r">
              <a:lnSpc>
                <a:spcPct val="100000"/>
              </a:lnSpc>
            </a:pPr>
            <a:r>
              <a:rPr b="1" lang="ru-RU" sz="2400" spc="-1" strike="noStrike">
                <a:solidFill>
                  <a:srgbClr val="292a45"/>
                </a:solidFill>
                <a:latin typeface="Georgia"/>
                <a:ea typeface="DejaVu Sans"/>
              </a:rPr>
              <a:t>Julia Filatova</a:t>
            </a:r>
            <a:endParaRPr b="0" lang="ru-RU" sz="2400" spc="-1" strike="noStrike">
              <a:latin typeface="Arial"/>
            </a:endParaRPr>
          </a:p>
          <a:p>
            <a:pPr algn="r">
              <a:lnSpc>
                <a:spcPct val="100000"/>
              </a:lnSpc>
            </a:pPr>
            <a:r>
              <a:rPr b="1" lang="ru-RU" sz="2400" spc="-1" strike="noStrike">
                <a:solidFill>
                  <a:srgbClr val="292a45"/>
                </a:solidFill>
                <a:latin typeface="Georgia"/>
                <a:ea typeface="DejaVu Sans"/>
              </a:rPr>
              <a:t>Puzanovsky Kirill</a:t>
            </a:r>
            <a:endParaRPr b="0" lang="ru-RU" sz="2400" spc="-1" strike="noStrike">
              <a:latin typeface="Arial"/>
            </a:endParaRPr>
          </a:p>
          <a:p>
            <a:pPr algn="r">
              <a:lnSpc>
                <a:spcPct val="100000"/>
              </a:lnSpc>
            </a:pPr>
            <a:r>
              <a:rPr b="1" lang="ru-RU" sz="2400" spc="-1" strike="noStrike">
                <a:solidFill>
                  <a:srgbClr val="292a45"/>
                </a:solidFill>
                <a:latin typeface="Georgia"/>
                <a:ea typeface="DejaVu Sans"/>
              </a:rPr>
              <a:t>Prutsky Alexey</a:t>
            </a:r>
            <a:endParaRPr b="0" lang="ru-RU" sz="2400" spc="-1" strike="noStrike">
              <a:latin typeface="Arial"/>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7" name="CustomShape 1"/>
          <p:cNvSpPr/>
          <p:nvPr/>
        </p:nvSpPr>
        <p:spPr>
          <a:xfrm>
            <a:off x="395640" y="404640"/>
            <a:ext cx="8223840" cy="1060920"/>
          </a:xfrm>
          <a:prstGeom prst="rect">
            <a:avLst/>
          </a:prstGeom>
          <a:noFill/>
          <a:ln>
            <a:noFill/>
          </a:ln>
        </p:spPr>
        <p:style>
          <a:lnRef idx="0"/>
          <a:fillRef idx="0"/>
          <a:effectRef idx="0"/>
          <a:fontRef idx="minor"/>
        </p:style>
        <p:txBody>
          <a:bodyPr lIns="90000" rIns="90000" tIns="45000" bIns="45000" anchor="ctr">
            <a:normAutofit/>
          </a:bodyPr>
          <a:p>
            <a:pPr>
              <a:lnSpc>
                <a:spcPct val="100000"/>
              </a:lnSpc>
            </a:pPr>
            <a:r>
              <a:rPr b="0" i="1" lang="ru-RU" sz="3600" spc="-1" strike="noStrike">
                <a:solidFill>
                  <a:srgbClr val="424456"/>
                </a:solidFill>
                <a:latin typeface="Trebuchet MS"/>
                <a:ea typeface="DejaVu Sans"/>
              </a:rPr>
              <a:t>Tracking objects in real time</a:t>
            </a:r>
            <a:endParaRPr b="0" lang="ru-RU" sz="3600" spc="-1" strike="noStrike">
              <a:latin typeface="Arial"/>
            </a:endParaRPr>
          </a:p>
        </p:txBody>
      </p:sp>
      <p:sp>
        <p:nvSpPr>
          <p:cNvPr id="248" name="CustomShape 2"/>
          <p:cNvSpPr/>
          <p:nvPr/>
        </p:nvSpPr>
        <p:spPr>
          <a:xfrm>
            <a:off x="292320" y="1296000"/>
            <a:ext cx="7963200" cy="4914720"/>
          </a:xfrm>
          <a:prstGeom prst="rect">
            <a:avLst/>
          </a:prstGeom>
          <a:noFill/>
          <a:ln>
            <a:noFill/>
          </a:ln>
        </p:spPr>
        <p:style>
          <a:lnRef idx="0"/>
          <a:fillRef idx="0"/>
          <a:effectRef idx="0"/>
          <a:fontRef idx="minor"/>
        </p:style>
        <p:txBody>
          <a:bodyPr lIns="90000" rIns="90000" tIns="45000" bIns="45000">
            <a:noAutofit/>
          </a:bodyPr>
          <a:p>
            <a:pPr>
              <a:lnSpc>
                <a:spcPct val="100000"/>
              </a:lnSpc>
            </a:pPr>
            <a:endParaRPr b="0" lang="ru-RU" sz="1800" spc="-1" strike="noStrike">
              <a:latin typeface="Arial"/>
            </a:endParaRPr>
          </a:p>
          <a:p>
            <a:pPr>
              <a:lnSpc>
                <a:spcPct val="100000"/>
              </a:lnSpc>
            </a:pPr>
            <a:r>
              <a:rPr b="0" lang="ru-RU" sz="2800" spc="-1" strike="noStrike">
                <a:solidFill>
                  <a:srgbClr val="000000"/>
                </a:solidFill>
                <a:latin typeface="Arial"/>
                <a:ea typeface="DejaVu Sans"/>
              </a:rPr>
              <a:t>1. Search an object by color, get moments of certain colored pixels.</a:t>
            </a:r>
            <a:endParaRPr b="0" lang="ru-RU" sz="2800" spc="-1" strike="noStrike">
              <a:latin typeface="Arial"/>
            </a:endParaRPr>
          </a:p>
          <a:p>
            <a:pPr>
              <a:lnSpc>
                <a:spcPct val="100000"/>
              </a:lnSpc>
            </a:pPr>
            <a:endParaRPr b="0" lang="ru-RU" sz="2800" spc="-1" strike="noStrike">
              <a:latin typeface="Arial"/>
            </a:endParaRPr>
          </a:p>
          <a:p>
            <a:pPr>
              <a:lnSpc>
                <a:spcPct val="100000"/>
              </a:lnSpc>
            </a:pPr>
            <a:r>
              <a:rPr b="0" lang="ru-RU" sz="2800" spc="-1" strike="noStrike">
                <a:solidFill>
                  <a:srgbClr val="000000"/>
                </a:solidFill>
                <a:latin typeface="Arial"/>
                <a:ea typeface="DejaVu Sans"/>
              </a:rPr>
              <a:t>2. Search an object by pattern, KCF algorithm, multiple object tracker</a:t>
            </a:r>
            <a:endParaRPr b="0" lang="ru-RU" sz="2800" spc="-1" strike="noStrike">
              <a:latin typeface="Arial"/>
            </a:endParaRPr>
          </a:p>
          <a:p>
            <a:pPr>
              <a:lnSpc>
                <a:spcPct val="100000"/>
              </a:lnSpc>
            </a:pPr>
            <a:endParaRPr b="0" lang="ru-RU" sz="2800" spc="-1" strike="noStrike">
              <a:latin typeface="Arial"/>
            </a:endParaRPr>
          </a:p>
          <a:p>
            <a:pPr>
              <a:lnSpc>
                <a:spcPct val="100000"/>
              </a:lnSpc>
            </a:pPr>
            <a:r>
              <a:rPr b="0" lang="ru-RU" sz="2800" spc="-1" strike="noStrike">
                <a:solidFill>
                  <a:srgbClr val="000000"/>
                </a:solidFill>
                <a:latin typeface="Arial"/>
                <a:ea typeface="DejaVu Sans"/>
              </a:rPr>
              <a:t>3. Search an object by classifier, Haar Cascades algorithm, convolutional neural networks (CNN)</a:t>
            </a:r>
            <a:endParaRPr b="0" lang="ru-RU" sz="2800" spc="-1" strike="noStrike">
              <a:latin typeface="Arial"/>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9" name="CustomShape 1"/>
          <p:cNvSpPr/>
          <p:nvPr/>
        </p:nvSpPr>
        <p:spPr>
          <a:xfrm>
            <a:off x="395640" y="404640"/>
            <a:ext cx="8223840" cy="1060920"/>
          </a:xfrm>
          <a:prstGeom prst="rect">
            <a:avLst/>
          </a:prstGeom>
          <a:noFill/>
          <a:ln>
            <a:noFill/>
          </a:ln>
        </p:spPr>
        <p:style>
          <a:lnRef idx="0"/>
          <a:fillRef idx="0"/>
          <a:effectRef idx="0"/>
          <a:fontRef idx="minor"/>
        </p:style>
        <p:txBody>
          <a:bodyPr lIns="90000" rIns="90000" tIns="45000" bIns="45000" anchor="ctr">
            <a:normAutofit/>
          </a:bodyPr>
          <a:p>
            <a:pPr>
              <a:lnSpc>
                <a:spcPct val="100000"/>
              </a:lnSpc>
            </a:pPr>
            <a:r>
              <a:rPr b="0" i="1" lang="ru-RU" sz="3600" spc="-1" strike="noStrike">
                <a:solidFill>
                  <a:srgbClr val="424456"/>
                </a:solidFill>
                <a:latin typeface="Trebuchet MS"/>
                <a:ea typeface="DejaVu Sans"/>
              </a:rPr>
              <a:t>Color tracker in C++</a:t>
            </a:r>
            <a:endParaRPr b="0" lang="ru-RU" sz="3600" spc="-1" strike="noStrike">
              <a:latin typeface="Arial"/>
            </a:endParaRPr>
          </a:p>
        </p:txBody>
      </p:sp>
      <p:pic>
        <p:nvPicPr>
          <p:cNvPr id="250" name="" descr=""/>
          <p:cNvPicPr/>
          <p:nvPr/>
        </p:nvPicPr>
        <p:blipFill>
          <a:blip r:embed="rId1"/>
          <a:stretch/>
        </p:blipFill>
        <p:spPr>
          <a:xfrm>
            <a:off x="144360" y="1896480"/>
            <a:ext cx="8850960" cy="3642840"/>
          </a:xfrm>
          <a:prstGeom prst="rect">
            <a:avLst/>
          </a:prstGeom>
          <a:ln>
            <a:noFill/>
          </a:ln>
        </p:spPr>
      </p:pic>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1" name="CustomShape 1"/>
          <p:cNvSpPr/>
          <p:nvPr/>
        </p:nvSpPr>
        <p:spPr>
          <a:xfrm>
            <a:off x="292320" y="552240"/>
            <a:ext cx="7963200" cy="491472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ru-RU" sz="1400" spc="-1" strike="noStrike">
                <a:solidFill>
                  <a:srgbClr val="000000"/>
                </a:solidFill>
                <a:latin typeface="Courier New"/>
                <a:ea typeface="DejaVu Sans Mono"/>
              </a:rPr>
              <a:t>#include &lt;iostream&gt;</a:t>
            </a:r>
            <a:endParaRPr b="0" lang="ru-RU" sz="1400" spc="-1" strike="noStrike">
              <a:latin typeface="Arial"/>
            </a:endParaRPr>
          </a:p>
          <a:p>
            <a:pPr>
              <a:lnSpc>
                <a:spcPct val="100000"/>
              </a:lnSpc>
            </a:pPr>
            <a:r>
              <a:rPr b="0" lang="ru-RU" sz="1400" spc="-1" strike="noStrike">
                <a:solidFill>
                  <a:srgbClr val="000000"/>
                </a:solidFill>
                <a:latin typeface="Courier New"/>
                <a:ea typeface="DejaVu Sans Mono"/>
              </a:rPr>
              <a:t>#include &lt;time.h&gt;</a:t>
            </a:r>
            <a:endParaRPr b="0" lang="ru-RU" sz="1400" spc="-1" strike="noStrike">
              <a:latin typeface="Arial"/>
            </a:endParaRPr>
          </a:p>
          <a:p>
            <a:pPr>
              <a:lnSpc>
                <a:spcPct val="100000"/>
              </a:lnSpc>
            </a:pPr>
            <a:r>
              <a:rPr b="0" lang="ru-RU" sz="1400" spc="-1" strike="noStrike">
                <a:solidFill>
                  <a:srgbClr val="000000"/>
                </a:solidFill>
                <a:latin typeface="Courier New"/>
                <a:ea typeface="DejaVu Sans Mono"/>
              </a:rPr>
              <a:t>#include "opencv2/highgui/highgui.hpp"</a:t>
            </a:r>
            <a:endParaRPr b="0" lang="ru-RU" sz="1400" spc="-1" strike="noStrike">
              <a:latin typeface="Arial"/>
            </a:endParaRPr>
          </a:p>
          <a:p>
            <a:pPr>
              <a:lnSpc>
                <a:spcPct val="100000"/>
              </a:lnSpc>
            </a:pPr>
            <a:r>
              <a:rPr b="0" lang="ru-RU" sz="1400" spc="-1" strike="noStrike">
                <a:solidFill>
                  <a:srgbClr val="000000"/>
                </a:solidFill>
                <a:latin typeface="Courier New"/>
                <a:ea typeface="DejaVu Sans Mono"/>
              </a:rPr>
              <a:t>#include "opencv2/imgproc/imgproc.hpp"</a:t>
            </a:r>
            <a:endParaRPr b="0" lang="ru-RU" sz="1400" spc="-1" strike="noStrike">
              <a:latin typeface="Arial"/>
            </a:endParaRPr>
          </a:p>
          <a:p>
            <a:pPr>
              <a:lnSpc>
                <a:spcPct val="100000"/>
              </a:lnSpc>
            </a:pPr>
            <a:endParaRPr b="0" lang="ru-RU" sz="1400" spc="-1" strike="noStrike">
              <a:latin typeface="Arial"/>
            </a:endParaRPr>
          </a:p>
          <a:p>
            <a:pPr>
              <a:lnSpc>
                <a:spcPct val="100000"/>
              </a:lnSpc>
            </a:pPr>
            <a:r>
              <a:rPr b="0" lang="ru-RU" sz="1400" spc="-1" strike="noStrike">
                <a:solidFill>
                  <a:srgbClr val="000000"/>
                </a:solidFill>
                <a:latin typeface="Courier New"/>
                <a:ea typeface="DejaVu Sans Mono"/>
              </a:rPr>
              <a:t>using namespace cv;</a:t>
            </a:r>
            <a:endParaRPr b="0" lang="ru-RU" sz="1400" spc="-1" strike="noStrike">
              <a:latin typeface="Arial"/>
            </a:endParaRPr>
          </a:p>
          <a:p>
            <a:pPr>
              <a:lnSpc>
                <a:spcPct val="100000"/>
              </a:lnSpc>
            </a:pPr>
            <a:r>
              <a:rPr b="0" lang="ru-RU" sz="1400" spc="-1" strike="noStrike">
                <a:solidFill>
                  <a:srgbClr val="000000"/>
                </a:solidFill>
                <a:latin typeface="Courier New"/>
                <a:ea typeface="DejaVu Sans Mono"/>
              </a:rPr>
              <a:t>using namespace std;</a:t>
            </a:r>
            <a:endParaRPr b="0" lang="ru-RU" sz="1400" spc="-1" strike="noStrike">
              <a:latin typeface="Arial"/>
            </a:endParaRPr>
          </a:p>
          <a:p>
            <a:pPr>
              <a:lnSpc>
                <a:spcPct val="100000"/>
              </a:lnSpc>
            </a:pPr>
            <a:endParaRPr b="0" lang="ru-RU" sz="1400" spc="-1" strike="noStrike">
              <a:latin typeface="Arial"/>
            </a:endParaRPr>
          </a:p>
          <a:p>
            <a:pPr>
              <a:lnSpc>
                <a:spcPct val="100000"/>
              </a:lnSpc>
            </a:pPr>
            <a:r>
              <a:rPr b="0" lang="ru-RU" sz="1400" spc="-1" strike="noStrike">
                <a:solidFill>
                  <a:srgbClr val="000000"/>
                </a:solidFill>
                <a:latin typeface="Courier New"/>
                <a:ea typeface="DejaVu Sans Mono"/>
              </a:rPr>
              <a:t>int main( int argc, char** argv ) {</a:t>
            </a:r>
            <a:endParaRPr b="0" lang="ru-RU" sz="1400" spc="-1" strike="noStrike">
              <a:latin typeface="Arial"/>
            </a:endParaRPr>
          </a:p>
          <a:p>
            <a:pPr>
              <a:lnSpc>
                <a:spcPct val="100000"/>
              </a:lnSpc>
            </a:pPr>
            <a:r>
              <a:rPr b="0" lang="ru-RU" sz="1400" spc="-1" strike="noStrike">
                <a:solidFill>
                  <a:srgbClr val="000000"/>
                </a:solidFill>
                <a:latin typeface="Courier New"/>
                <a:ea typeface="DejaVu Sans Mono"/>
              </a:rPr>
              <a:t>  </a:t>
            </a:r>
            <a:r>
              <a:rPr b="0" lang="ru-RU" sz="1400" spc="-1" strike="noStrike">
                <a:solidFill>
                  <a:srgbClr val="000000"/>
                </a:solidFill>
                <a:latin typeface="Courier New"/>
                <a:ea typeface="DejaVu Sans Mono"/>
              </a:rPr>
              <a:t>cout &lt;&lt; getNumThreads() &lt;&lt; endl;</a:t>
            </a:r>
            <a:endParaRPr b="0" lang="ru-RU" sz="1400" spc="-1" strike="noStrike">
              <a:latin typeface="Arial"/>
            </a:endParaRPr>
          </a:p>
          <a:p>
            <a:pPr>
              <a:lnSpc>
                <a:spcPct val="100000"/>
              </a:lnSpc>
            </a:pPr>
            <a:r>
              <a:rPr b="0" lang="ru-RU" sz="1400" spc="-1" strike="noStrike">
                <a:solidFill>
                  <a:srgbClr val="000000"/>
                </a:solidFill>
                <a:latin typeface="Courier New"/>
                <a:ea typeface="DejaVu Sans Mono"/>
              </a:rPr>
              <a:t>  </a:t>
            </a:r>
            <a:endParaRPr b="0" lang="ru-RU" sz="1400" spc="-1" strike="noStrike">
              <a:latin typeface="Arial"/>
            </a:endParaRPr>
          </a:p>
          <a:p>
            <a:pPr>
              <a:lnSpc>
                <a:spcPct val="100000"/>
              </a:lnSpc>
            </a:pPr>
            <a:r>
              <a:rPr b="0" lang="ru-RU" sz="1400" spc="-1" strike="noStrike">
                <a:solidFill>
                  <a:srgbClr val="000000"/>
                </a:solidFill>
                <a:latin typeface="Courier New"/>
                <a:ea typeface="DejaVu Sans Mono"/>
              </a:rPr>
              <a:t>  </a:t>
            </a:r>
            <a:r>
              <a:rPr b="0" lang="ru-RU" sz="1400" spc="-1" strike="noStrike">
                <a:solidFill>
                  <a:srgbClr val="000000"/>
                </a:solidFill>
                <a:latin typeface="Courier New"/>
                <a:ea typeface="DejaVu Sans Mono"/>
              </a:rPr>
              <a:t>VideoCapture cap(0); //capture the video from webcam</a:t>
            </a:r>
            <a:endParaRPr b="0" lang="ru-RU" sz="1400" spc="-1" strike="noStrike">
              <a:latin typeface="Arial"/>
            </a:endParaRPr>
          </a:p>
          <a:p>
            <a:pPr>
              <a:lnSpc>
                <a:spcPct val="100000"/>
              </a:lnSpc>
            </a:pPr>
            <a:r>
              <a:rPr b="0" lang="ru-RU" sz="1400" spc="-1" strike="noStrike">
                <a:solidFill>
                  <a:srgbClr val="000000"/>
                </a:solidFill>
                <a:latin typeface="Courier New"/>
                <a:ea typeface="DejaVu Sans Mono"/>
              </a:rPr>
              <a:t>    </a:t>
            </a:r>
            <a:endParaRPr b="0" lang="ru-RU" sz="1400" spc="-1" strike="noStrike">
              <a:latin typeface="Arial"/>
            </a:endParaRPr>
          </a:p>
          <a:p>
            <a:pPr>
              <a:lnSpc>
                <a:spcPct val="100000"/>
              </a:lnSpc>
            </a:pPr>
            <a:r>
              <a:rPr b="0" lang="ru-RU" sz="1400" spc="-1" strike="noStrike">
                <a:solidFill>
                  <a:srgbClr val="000000"/>
                </a:solidFill>
                <a:latin typeface="Courier New"/>
                <a:ea typeface="DejaVu Sans Mono"/>
              </a:rPr>
              <a:t>  </a:t>
            </a:r>
            <a:r>
              <a:rPr b="0" lang="ru-RU" sz="1400" spc="-1" strike="noStrike">
                <a:solidFill>
                  <a:srgbClr val="000000"/>
                </a:solidFill>
                <a:latin typeface="Courier New"/>
                <a:ea typeface="DejaVu Sans Mono"/>
              </a:rPr>
              <a:t>int ret;</a:t>
            </a:r>
            <a:endParaRPr b="0" lang="ru-RU" sz="1400" spc="-1" strike="noStrike">
              <a:latin typeface="Arial"/>
            </a:endParaRPr>
          </a:p>
          <a:p>
            <a:pPr>
              <a:lnSpc>
                <a:spcPct val="100000"/>
              </a:lnSpc>
            </a:pPr>
            <a:r>
              <a:rPr b="0" lang="ru-RU" sz="1400" spc="-1" strike="noStrike">
                <a:solidFill>
                  <a:srgbClr val="000000"/>
                </a:solidFill>
                <a:latin typeface="Courier New"/>
                <a:ea typeface="DejaVu Sans Mono"/>
              </a:rPr>
              <a:t>  </a:t>
            </a:r>
            <a:r>
              <a:rPr b="0" lang="ru-RU" sz="1400" spc="-1" strike="noStrike">
                <a:solidFill>
                  <a:srgbClr val="000000"/>
                </a:solidFill>
                <a:latin typeface="Courier New"/>
                <a:ea typeface="DejaVu Sans Mono"/>
              </a:rPr>
              <a:t>ret = cap.set(3, 320);</a:t>
            </a:r>
            <a:endParaRPr b="0" lang="ru-RU" sz="1400" spc="-1" strike="noStrike">
              <a:latin typeface="Arial"/>
            </a:endParaRPr>
          </a:p>
          <a:p>
            <a:pPr>
              <a:lnSpc>
                <a:spcPct val="100000"/>
              </a:lnSpc>
            </a:pPr>
            <a:r>
              <a:rPr b="0" lang="ru-RU" sz="1400" spc="-1" strike="noStrike">
                <a:solidFill>
                  <a:srgbClr val="000000"/>
                </a:solidFill>
                <a:latin typeface="Courier New"/>
                <a:ea typeface="DejaVu Sans Mono"/>
              </a:rPr>
              <a:t>  </a:t>
            </a:r>
            <a:r>
              <a:rPr b="0" lang="ru-RU" sz="1400" spc="-1" strike="noStrike">
                <a:solidFill>
                  <a:srgbClr val="000000"/>
                </a:solidFill>
                <a:latin typeface="Courier New"/>
                <a:ea typeface="DejaVu Sans Mono"/>
              </a:rPr>
              <a:t>ret = cap.set(4, 240);</a:t>
            </a:r>
            <a:endParaRPr b="0" lang="ru-RU" sz="1400" spc="-1" strike="noStrike">
              <a:latin typeface="Arial"/>
            </a:endParaRPr>
          </a:p>
          <a:p>
            <a:pPr>
              <a:lnSpc>
                <a:spcPct val="100000"/>
              </a:lnSpc>
            </a:pPr>
            <a:endParaRPr b="0" lang="ru-RU" sz="1400" spc="-1" strike="noStrike">
              <a:latin typeface="Arial"/>
            </a:endParaRPr>
          </a:p>
          <a:p>
            <a:pPr>
              <a:lnSpc>
                <a:spcPct val="100000"/>
              </a:lnSpc>
            </a:pPr>
            <a:r>
              <a:rPr b="0" lang="ru-RU" sz="1400" spc="-1" strike="noStrike">
                <a:solidFill>
                  <a:srgbClr val="000000"/>
                </a:solidFill>
                <a:latin typeface="Courier New"/>
                <a:ea typeface="DejaVu Sans Mono"/>
              </a:rPr>
              <a:t>  </a:t>
            </a:r>
            <a:r>
              <a:rPr b="0" lang="ru-RU" sz="1400" spc="-1" strike="noStrike">
                <a:solidFill>
                  <a:srgbClr val="000000"/>
                </a:solidFill>
                <a:latin typeface="Courier New"/>
                <a:ea typeface="DejaVu Sans Mono"/>
              </a:rPr>
              <a:t>if ( !cap.isOpened() )  // if not success, exit program</a:t>
            </a:r>
            <a:endParaRPr b="0" lang="ru-RU" sz="1400" spc="-1" strike="noStrike">
              <a:latin typeface="Arial"/>
            </a:endParaRPr>
          </a:p>
          <a:p>
            <a:pPr>
              <a:lnSpc>
                <a:spcPct val="100000"/>
              </a:lnSpc>
            </a:pPr>
            <a:r>
              <a:rPr b="0" lang="ru-RU" sz="1400" spc="-1" strike="noStrike">
                <a:solidFill>
                  <a:srgbClr val="000000"/>
                </a:solidFill>
                <a:latin typeface="Courier New"/>
                <a:ea typeface="DejaVu Sans Mono"/>
              </a:rPr>
              <a:t>  </a:t>
            </a:r>
            <a:r>
              <a:rPr b="0" lang="ru-RU" sz="1400" spc="-1" strike="noStrike">
                <a:solidFill>
                  <a:srgbClr val="000000"/>
                </a:solidFill>
                <a:latin typeface="Courier New"/>
                <a:ea typeface="DejaVu Sans Mono"/>
              </a:rPr>
              <a:t>{</a:t>
            </a:r>
            <a:endParaRPr b="0" lang="ru-RU" sz="1400" spc="-1" strike="noStrike">
              <a:latin typeface="Arial"/>
            </a:endParaRPr>
          </a:p>
          <a:p>
            <a:pPr>
              <a:lnSpc>
                <a:spcPct val="100000"/>
              </a:lnSpc>
            </a:pPr>
            <a:r>
              <a:rPr b="0" lang="ru-RU" sz="1400" spc="-1" strike="noStrike">
                <a:solidFill>
                  <a:srgbClr val="000000"/>
                </a:solidFill>
                <a:latin typeface="Courier New"/>
                <a:ea typeface="DejaVu Sans Mono"/>
              </a:rPr>
              <a:t>       </a:t>
            </a:r>
            <a:r>
              <a:rPr b="0" lang="ru-RU" sz="1400" spc="-1" strike="noStrike">
                <a:solidFill>
                  <a:srgbClr val="000000"/>
                </a:solidFill>
                <a:latin typeface="Courier New"/>
                <a:ea typeface="DejaVu Sans Mono"/>
              </a:rPr>
              <a:t>cout &lt;&lt; "Cannot open the web cam" &lt;&lt; endl;</a:t>
            </a:r>
            <a:endParaRPr b="0" lang="ru-RU" sz="1400" spc="-1" strike="noStrike">
              <a:latin typeface="Arial"/>
            </a:endParaRPr>
          </a:p>
          <a:p>
            <a:pPr>
              <a:lnSpc>
                <a:spcPct val="100000"/>
              </a:lnSpc>
            </a:pPr>
            <a:r>
              <a:rPr b="0" lang="ru-RU" sz="1400" spc="-1" strike="noStrike">
                <a:solidFill>
                  <a:srgbClr val="000000"/>
                </a:solidFill>
                <a:latin typeface="Courier New"/>
                <a:ea typeface="DejaVu Sans Mono"/>
              </a:rPr>
              <a:t>       </a:t>
            </a:r>
            <a:r>
              <a:rPr b="0" lang="ru-RU" sz="1400" spc="-1" strike="noStrike">
                <a:solidFill>
                  <a:srgbClr val="000000"/>
                </a:solidFill>
                <a:latin typeface="Courier New"/>
                <a:ea typeface="DejaVu Sans Mono"/>
              </a:rPr>
              <a:t>return -1;</a:t>
            </a:r>
            <a:endParaRPr b="0" lang="ru-RU" sz="1400" spc="-1" strike="noStrike">
              <a:latin typeface="Arial"/>
            </a:endParaRPr>
          </a:p>
          <a:p>
            <a:pPr>
              <a:lnSpc>
                <a:spcPct val="100000"/>
              </a:lnSpc>
            </a:pPr>
            <a:r>
              <a:rPr b="0" lang="ru-RU" sz="1400" spc="-1" strike="noStrike">
                <a:solidFill>
                  <a:srgbClr val="000000"/>
                </a:solidFill>
                <a:latin typeface="Courier New"/>
                <a:ea typeface="DejaVu Sans Mono"/>
              </a:rPr>
              <a:t>  </a:t>
            </a:r>
            <a:r>
              <a:rPr b="0" lang="ru-RU" sz="1400" spc="-1" strike="noStrike">
                <a:solidFill>
                  <a:srgbClr val="000000"/>
                </a:solidFill>
                <a:latin typeface="Courier New"/>
                <a:ea typeface="DejaVu Sans Mono"/>
              </a:rPr>
              <a:t>}</a:t>
            </a:r>
            <a:endParaRPr b="0" lang="ru-RU" sz="1400" spc="-1" strike="noStrike">
              <a:latin typeface="Arial"/>
            </a:endParaRPr>
          </a:p>
          <a:p>
            <a:pPr>
              <a:lnSpc>
                <a:spcPct val="100000"/>
              </a:lnSpc>
            </a:pPr>
            <a:endParaRPr b="0" lang="ru-RU" sz="1400" spc="-1" strike="noStrike">
              <a:latin typeface="Arial"/>
            </a:endParaRPr>
          </a:p>
          <a:p>
            <a:pPr>
              <a:lnSpc>
                <a:spcPct val="100000"/>
              </a:lnSpc>
            </a:pPr>
            <a:r>
              <a:rPr b="0" lang="ru-RU" sz="1400" spc="-1" strike="noStrike">
                <a:solidFill>
                  <a:srgbClr val="000000"/>
                </a:solidFill>
                <a:latin typeface="Courier New"/>
                <a:ea typeface="DejaVu Sans Mono"/>
              </a:rPr>
              <a:t>  </a:t>
            </a:r>
            <a:r>
              <a:rPr b="0" lang="ru-RU" sz="1400" spc="-1" strike="noStrike">
                <a:solidFill>
                  <a:srgbClr val="000000"/>
                </a:solidFill>
                <a:latin typeface="Courier New"/>
                <a:ea typeface="DejaVu Sans Mono"/>
              </a:rPr>
              <a:t>namedWindow("Control", CV_WINDOW_NORMAL); //create a window called "Control"</a:t>
            </a:r>
            <a:endParaRPr b="0" lang="ru-RU" sz="1400" spc="-1" strike="noStrike">
              <a:latin typeface="Arial"/>
            </a:endParaRPr>
          </a:p>
          <a:p>
            <a:pPr>
              <a:lnSpc>
                <a:spcPct val="100000"/>
              </a:lnSpc>
            </a:pPr>
            <a:endParaRPr b="0" lang="ru-RU" sz="1400" spc="-1" strike="noStrike">
              <a:latin typeface="Arial"/>
            </a:endParaRPr>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2" name="CustomShape 1"/>
          <p:cNvSpPr/>
          <p:nvPr/>
        </p:nvSpPr>
        <p:spPr>
          <a:xfrm>
            <a:off x="292320" y="552240"/>
            <a:ext cx="7963200" cy="491472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ru-RU" sz="1400" spc="-1" strike="noStrike">
                <a:solidFill>
                  <a:srgbClr val="000000"/>
                </a:solidFill>
                <a:latin typeface="Courier New"/>
                <a:ea typeface="DejaVu Sans Mono"/>
              </a:rPr>
              <a:t>  </a:t>
            </a:r>
            <a:endParaRPr b="0" lang="ru-RU" sz="1400" spc="-1" strike="noStrike">
              <a:latin typeface="Arial"/>
            </a:endParaRPr>
          </a:p>
          <a:p>
            <a:pPr>
              <a:lnSpc>
                <a:spcPct val="100000"/>
              </a:lnSpc>
            </a:pPr>
            <a:endParaRPr b="0" lang="ru-RU" sz="1400" spc="-1" strike="noStrike">
              <a:latin typeface="Arial"/>
            </a:endParaRPr>
          </a:p>
          <a:p>
            <a:pPr>
              <a:lnSpc>
                <a:spcPct val="100000"/>
              </a:lnSpc>
            </a:pPr>
            <a:r>
              <a:rPr b="0" lang="ru-RU" sz="1400" spc="-1" strike="noStrike">
                <a:solidFill>
                  <a:srgbClr val="000000"/>
                </a:solidFill>
                <a:latin typeface="Courier New"/>
                <a:ea typeface="DejaVu Sans Mono"/>
              </a:rPr>
              <a:t>  </a:t>
            </a:r>
            <a:r>
              <a:rPr b="0" lang="ru-RU" sz="1400" spc="-1" strike="noStrike">
                <a:solidFill>
                  <a:srgbClr val="000000"/>
                </a:solidFill>
                <a:latin typeface="Courier New"/>
                <a:ea typeface="DejaVu Sans Mono"/>
              </a:rPr>
              <a:t>int iLowH = 170;</a:t>
            </a:r>
            <a:endParaRPr b="0" lang="ru-RU" sz="1400" spc="-1" strike="noStrike">
              <a:latin typeface="Arial"/>
            </a:endParaRPr>
          </a:p>
          <a:p>
            <a:pPr>
              <a:lnSpc>
                <a:spcPct val="100000"/>
              </a:lnSpc>
            </a:pPr>
            <a:r>
              <a:rPr b="0" lang="ru-RU" sz="1400" spc="-1" strike="noStrike">
                <a:solidFill>
                  <a:srgbClr val="000000"/>
                </a:solidFill>
                <a:latin typeface="Courier New"/>
                <a:ea typeface="DejaVu Sans Mono"/>
              </a:rPr>
              <a:t>  </a:t>
            </a:r>
            <a:r>
              <a:rPr b="0" lang="ru-RU" sz="1400" spc="-1" strike="noStrike">
                <a:solidFill>
                  <a:srgbClr val="000000"/>
                </a:solidFill>
                <a:latin typeface="Courier New"/>
                <a:ea typeface="DejaVu Sans Mono"/>
              </a:rPr>
              <a:t>int iHighH = 179;</a:t>
            </a:r>
            <a:endParaRPr b="0" lang="ru-RU" sz="1400" spc="-1" strike="noStrike">
              <a:latin typeface="Arial"/>
            </a:endParaRPr>
          </a:p>
          <a:p>
            <a:pPr>
              <a:lnSpc>
                <a:spcPct val="100000"/>
              </a:lnSpc>
            </a:pPr>
            <a:endParaRPr b="0" lang="ru-RU" sz="1400" spc="-1" strike="noStrike">
              <a:latin typeface="Arial"/>
            </a:endParaRPr>
          </a:p>
          <a:p>
            <a:pPr>
              <a:lnSpc>
                <a:spcPct val="100000"/>
              </a:lnSpc>
            </a:pPr>
            <a:r>
              <a:rPr b="0" lang="ru-RU" sz="1400" spc="-1" strike="noStrike">
                <a:solidFill>
                  <a:srgbClr val="000000"/>
                </a:solidFill>
                <a:latin typeface="Courier New"/>
                <a:ea typeface="DejaVu Sans Mono"/>
              </a:rPr>
              <a:t>  </a:t>
            </a:r>
            <a:r>
              <a:rPr b="0" lang="ru-RU" sz="1400" spc="-1" strike="noStrike">
                <a:solidFill>
                  <a:srgbClr val="000000"/>
                </a:solidFill>
                <a:latin typeface="Courier New"/>
                <a:ea typeface="DejaVu Sans Mono"/>
              </a:rPr>
              <a:t>int iLowS = 150; </a:t>
            </a:r>
            <a:endParaRPr b="0" lang="ru-RU" sz="1400" spc="-1" strike="noStrike">
              <a:latin typeface="Arial"/>
            </a:endParaRPr>
          </a:p>
          <a:p>
            <a:pPr>
              <a:lnSpc>
                <a:spcPct val="100000"/>
              </a:lnSpc>
            </a:pPr>
            <a:r>
              <a:rPr b="0" lang="ru-RU" sz="1400" spc="-1" strike="noStrike">
                <a:solidFill>
                  <a:srgbClr val="000000"/>
                </a:solidFill>
                <a:latin typeface="Courier New"/>
                <a:ea typeface="DejaVu Sans Mono"/>
              </a:rPr>
              <a:t>  </a:t>
            </a:r>
            <a:r>
              <a:rPr b="0" lang="ru-RU" sz="1400" spc="-1" strike="noStrike">
                <a:solidFill>
                  <a:srgbClr val="000000"/>
                </a:solidFill>
                <a:latin typeface="Courier New"/>
                <a:ea typeface="DejaVu Sans Mono"/>
              </a:rPr>
              <a:t>int iHighS = 255;</a:t>
            </a:r>
            <a:endParaRPr b="0" lang="ru-RU" sz="1400" spc="-1" strike="noStrike">
              <a:latin typeface="Arial"/>
            </a:endParaRPr>
          </a:p>
          <a:p>
            <a:pPr>
              <a:lnSpc>
                <a:spcPct val="100000"/>
              </a:lnSpc>
            </a:pPr>
            <a:endParaRPr b="0" lang="ru-RU" sz="1400" spc="-1" strike="noStrike">
              <a:latin typeface="Arial"/>
            </a:endParaRPr>
          </a:p>
          <a:p>
            <a:pPr>
              <a:lnSpc>
                <a:spcPct val="100000"/>
              </a:lnSpc>
            </a:pPr>
            <a:r>
              <a:rPr b="0" lang="ru-RU" sz="1400" spc="-1" strike="noStrike">
                <a:solidFill>
                  <a:srgbClr val="000000"/>
                </a:solidFill>
                <a:latin typeface="Courier New"/>
                <a:ea typeface="DejaVu Sans Mono"/>
              </a:rPr>
              <a:t>  </a:t>
            </a:r>
            <a:r>
              <a:rPr b="0" lang="ru-RU" sz="1400" spc="-1" strike="noStrike">
                <a:solidFill>
                  <a:srgbClr val="000000"/>
                </a:solidFill>
                <a:latin typeface="Courier New"/>
                <a:ea typeface="DejaVu Sans Mono"/>
              </a:rPr>
              <a:t>int iLowV = 60;</a:t>
            </a:r>
            <a:endParaRPr b="0" lang="ru-RU" sz="1400" spc="-1" strike="noStrike">
              <a:latin typeface="Arial"/>
            </a:endParaRPr>
          </a:p>
          <a:p>
            <a:pPr>
              <a:lnSpc>
                <a:spcPct val="100000"/>
              </a:lnSpc>
            </a:pPr>
            <a:r>
              <a:rPr b="0" lang="ru-RU" sz="1400" spc="-1" strike="noStrike">
                <a:solidFill>
                  <a:srgbClr val="000000"/>
                </a:solidFill>
                <a:latin typeface="Courier New"/>
                <a:ea typeface="DejaVu Sans Mono"/>
              </a:rPr>
              <a:t>  </a:t>
            </a:r>
            <a:r>
              <a:rPr b="0" lang="ru-RU" sz="1400" spc="-1" strike="noStrike">
                <a:solidFill>
                  <a:srgbClr val="000000"/>
                </a:solidFill>
                <a:latin typeface="Courier New"/>
                <a:ea typeface="DejaVu Sans Mono"/>
              </a:rPr>
              <a:t>int iHighV = 255;</a:t>
            </a:r>
            <a:endParaRPr b="0" lang="ru-RU" sz="1400" spc="-1" strike="noStrike">
              <a:latin typeface="Arial"/>
            </a:endParaRPr>
          </a:p>
          <a:p>
            <a:pPr>
              <a:lnSpc>
                <a:spcPct val="100000"/>
              </a:lnSpc>
            </a:pPr>
            <a:endParaRPr b="0" lang="ru-RU" sz="1400" spc="-1" strike="noStrike">
              <a:latin typeface="Arial"/>
            </a:endParaRPr>
          </a:p>
          <a:p>
            <a:pPr>
              <a:lnSpc>
                <a:spcPct val="100000"/>
              </a:lnSpc>
            </a:pPr>
            <a:r>
              <a:rPr b="0" lang="ru-RU" sz="1400" spc="-1" strike="noStrike">
                <a:solidFill>
                  <a:srgbClr val="000000"/>
                </a:solidFill>
                <a:latin typeface="Courier New"/>
                <a:ea typeface="DejaVu Sans Mono"/>
              </a:rPr>
              <a:t>  </a:t>
            </a:r>
            <a:r>
              <a:rPr b="0" lang="ru-RU" sz="1400" spc="-1" strike="noStrike">
                <a:solidFill>
                  <a:srgbClr val="000000"/>
                </a:solidFill>
                <a:latin typeface="Courier New"/>
                <a:ea typeface="DejaVu Sans Mono"/>
              </a:rPr>
              <a:t>//Create trackbars in "Control" window</a:t>
            </a:r>
            <a:endParaRPr b="0" lang="ru-RU" sz="1400" spc="-1" strike="noStrike">
              <a:latin typeface="Arial"/>
            </a:endParaRPr>
          </a:p>
          <a:p>
            <a:pPr>
              <a:lnSpc>
                <a:spcPct val="100000"/>
              </a:lnSpc>
            </a:pPr>
            <a:r>
              <a:rPr b="0" lang="ru-RU" sz="1400" spc="-1" strike="noStrike">
                <a:solidFill>
                  <a:srgbClr val="000000"/>
                </a:solidFill>
                <a:latin typeface="Courier New"/>
                <a:ea typeface="DejaVu Sans Mono"/>
              </a:rPr>
              <a:t>  </a:t>
            </a:r>
            <a:r>
              <a:rPr b="0" lang="ru-RU" sz="1400" spc="-1" strike="noStrike">
                <a:solidFill>
                  <a:srgbClr val="000000"/>
                </a:solidFill>
                <a:latin typeface="Courier New"/>
                <a:ea typeface="DejaVu Sans Mono"/>
              </a:rPr>
              <a:t>createTrackbar("LowH", "Control", &amp;iLowH, 179); //Hue (0 - 179)</a:t>
            </a:r>
            <a:endParaRPr b="0" lang="ru-RU" sz="1400" spc="-1" strike="noStrike">
              <a:latin typeface="Arial"/>
            </a:endParaRPr>
          </a:p>
          <a:p>
            <a:pPr>
              <a:lnSpc>
                <a:spcPct val="100000"/>
              </a:lnSpc>
            </a:pPr>
            <a:r>
              <a:rPr b="0" lang="ru-RU" sz="1400" spc="-1" strike="noStrike">
                <a:solidFill>
                  <a:srgbClr val="000000"/>
                </a:solidFill>
                <a:latin typeface="Courier New"/>
                <a:ea typeface="DejaVu Sans Mono"/>
              </a:rPr>
              <a:t>  </a:t>
            </a:r>
            <a:r>
              <a:rPr b="0" lang="ru-RU" sz="1400" spc="-1" strike="noStrike">
                <a:solidFill>
                  <a:srgbClr val="000000"/>
                </a:solidFill>
                <a:latin typeface="Courier New"/>
                <a:ea typeface="DejaVu Sans Mono"/>
              </a:rPr>
              <a:t>createTrackbar("HighH", "Control", &amp;iHighH, 179);</a:t>
            </a:r>
            <a:endParaRPr b="0" lang="ru-RU" sz="1400" spc="-1" strike="noStrike">
              <a:latin typeface="Arial"/>
            </a:endParaRPr>
          </a:p>
          <a:p>
            <a:pPr>
              <a:lnSpc>
                <a:spcPct val="100000"/>
              </a:lnSpc>
            </a:pPr>
            <a:endParaRPr b="0" lang="ru-RU" sz="1400" spc="-1" strike="noStrike">
              <a:latin typeface="Arial"/>
            </a:endParaRPr>
          </a:p>
          <a:p>
            <a:pPr>
              <a:lnSpc>
                <a:spcPct val="100000"/>
              </a:lnSpc>
            </a:pPr>
            <a:r>
              <a:rPr b="0" lang="ru-RU" sz="1400" spc="-1" strike="noStrike">
                <a:solidFill>
                  <a:srgbClr val="000000"/>
                </a:solidFill>
                <a:latin typeface="Courier New"/>
                <a:ea typeface="DejaVu Sans Mono"/>
              </a:rPr>
              <a:t>  </a:t>
            </a:r>
            <a:r>
              <a:rPr b="0" lang="ru-RU" sz="1400" spc="-1" strike="noStrike">
                <a:solidFill>
                  <a:srgbClr val="000000"/>
                </a:solidFill>
                <a:latin typeface="Courier New"/>
                <a:ea typeface="DejaVu Sans Mono"/>
              </a:rPr>
              <a:t>createTrackbar("LowS", "Control", &amp;iLowS, 255); //Saturation (0 - 255)</a:t>
            </a:r>
            <a:endParaRPr b="0" lang="ru-RU" sz="1400" spc="-1" strike="noStrike">
              <a:latin typeface="Arial"/>
            </a:endParaRPr>
          </a:p>
          <a:p>
            <a:pPr>
              <a:lnSpc>
                <a:spcPct val="100000"/>
              </a:lnSpc>
            </a:pPr>
            <a:r>
              <a:rPr b="0" lang="ru-RU" sz="1400" spc="-1" strike="noStrike">
                <a:solidFill>
                  <a:srgbClr val="000000"/>
                </a:solidFill>
                <a:latin typeface="Courier New"/>
                <a:ea typeface="DejaVu Sans Mono"/>
              </a:rPr>
              <a:t>  </a:t>
            </a:r>
            <a:r>
              <a:rPr b="0" lang="ru-RU" sz="1400" spc="-1" strike="noStrike">
                <a:solidFill>
                  <a:srgbClr val="000000"/>
                </a:solidFill>
                <a:latin typeface="Courier New"/>
                <a:ea typeface="DejaVu Sans Mono"/>
              </a:rPr>
              <a:t>createTrackbar("HighS", "Control", &amp;iHighS, 255);</a:t>
            </a:r>
            <a:endParaRPr b="0" lang="ru-RU" sz="1400" spc="-1" strike="noStrike">
              <a:latin typeface="Arial"/>
            </a:endParaRPr>
          </a:p>
          <a:p>
            <a:pPr>
              <a:lnSpc>
                <a:spcPct val="100000"/>
              </a:lnSpc>
            </a:pPr>
            <a:endParaRPr b="0" lang="ru-RU" sz="1400" spc="-1" strike="noStrike">
              <a:latin typeface="Arial"/>
            </a:endParaRPr>
          </a:p>
          <a:p>
            <a:pPr>
              <a:lnSpc>
                <a:spcPct val="100000"/>
              </a:lnSpc>
            </a:pPr>
            <a:r>
              <a:rPr b="0" lang="ru-RU" sz="1400" spc="-1" strike="noStrike">
                <a:solidFill>
                  <a:srgbClr val="000000"/>
                </a:solidFill>
                <a:latin typeface="Courier New"/>
                <a:ea typeface="DejaVu Sans Mono"/>
              </a:rPr>
              <a:t>  </a:t>
            </a:r>
            <a:r>
              <a:rPr b="0" lang="ru-RU" sz="1400" spc="-1" strike="noStrike">
                <a:solidFill>
                  <a:srgbClr val="000000"/>
                </a:solidFill>
                <a:latin typeface="Courier New"/>
                <a:ea typeface="DejaVu Sans Mono"/>
              </a:rPr>
              <a:t>createTrackbar("LowV", "Control", &amp;iLowV, 255);//Value (0 - 255)</a:t>
            </a:r>
            <a:endParaRPr b="0" lang="ru-RU" sz="1400" spc="-1" strike="noStrike">
              <a:latin typeface="Arial"/>
            </a:endParaRPr>
          </a:p>
          <a:p>
            <a:pPr>
              <a:lnSpc>
                <a:spcPct val="100000"/>
              </a:lnSpc>
            </a:pPr>
            <a:r>
              <a:rPr b="0" lang="ru-RU" sz="1400" spc="-1" strike="noStrike">
                <a:solidFill>
                  <a:srgbClr val="000000"/>
                </a:solidFill>
                <a:latin typeface="Courier New"/>
                <a:ea typeface="DejaVu Sans Mono"/>
              </a:rPr>
              <a:t>  </a:t>
            </a:r>
            <a:r>
              <a:rPr b="0" lang="ru-RU" sz="1400" spc="-1" strike="noStrike">
                <a:solidFill>
                  <a:srgbClr val="000000"/>
                </a:solidFill>
                <a:latin typeface="Courier New"/>
                <a:ea typeface="DejaVu Sans Mono"/>
              </a:rPr>
              <a:t>createTrackbar("HighV", "Control", &amp;iHighV, 255);</a:t>
            </a:r>
            <a:endParaRPr b="0" lang="ru-RU" sz="1400" spc="-1" strike="noStrike">
              <a:latin typeface="Arial"/>
            </a:endParaRPr>
          </a:p>
          <a:p>
            <a:pPr>
              <a:lnSpc>
                <a:spcPct val="100000"/>
              </a:lnSpc>
            </a:pPr>
            <a:endParaRPr b="0" lang="ru-RU" sz="1400" spc="-1" strike="noStrike">
              <a:latin typeface="Arial"/>
            </a:endParaRPr>
          </a:p>
          <a:p>
            <a:pPr>
              <a:lnSpc>
                <a:spcPct val="100000"/>
              </a:lnSpc>
            </a:pPr>
            <a:endParaRPr b="0" lang="ru-RU" sz="1400" spc="-1" strike="noStrike">
              <a:latin typeface="Arial"/>
            </a:endParaRPr>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3" name="CustomShape 1"/>
          <p:cNvSpPr/>
          <p:nvPr/>
        </p:nvSpPr>
        <p:spPr>
          <a:xfrm>
            <a:off x="292320" y="552240"/>
            <a:ext cx="7963200" cy="491472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ru-RU" sz="1400" spc="-1" strike="noStrike">
                <a:solidFill>
                  <a:srgbClr val="000000"/>
                </a:solidFill>
                <a:latin typeface="Courier New"/>
                <a:ea typeface="DejaVu Sans Mono"/>
              </a:rPr>
              <a:t>  </a:t>
            </a:r>
            <a:r>
              <a:rPr b="0" lang="ru-RU" sz="1400" spc="-1" strike="noStrike">
                <a:solidFill>
                  <a:srgbClr val="000000"/>
                </a:solidFill>
                <a:latin typeface="Courier New"/>
                <a:ea typeface="DejaVu Sans Mono"/>
              </a:rPr>
              <a:t>int iLastX = -1; </a:t>
            </a:r>
            <a:endParaRPr b="0" lang="ru-RU" sz="1400" spc="-1" strike="noStrike">
              <a:latin typeface="Arial"/>
            </a:endParaRPr>
          </a:p>
          <a:p>
            <a:pPr>
              <a:lnSpc>
                <a:spcPct val="100000"/>
              </a:lnSpc>
            </a:pPr>
            <a:r>
              <a:rPr b="0" lang="ru-RU" sz="1400" spc="-1" strike="noStrike">
                <a:solidFill>
                  <a:srgbClr val="000000"/>
                </a:solidFill>
                <a:latin typeface="Courier New"/>
                <a:ea typeface="DejaVu Sans Mono"/>
              </a:rPr>
              <a:t>  </a:t>
            </a:r>
            <a:r>
              <a:rPr b="0" lang="ru-RU" sz="1400" spc="-1" strike="noStrike">
                <a:solidFill>
                  <a:srgbClr val="000000"/>
                </a:solidFill>
                <a:latin typeface="Courier New"/>
                <a:ea typeface="DejaVu Sans Mono"/>
              </a:rPr>
              <a:t>int iLastY = -1;</a:t>
            </a:r>
            <a:endParaRPr b="0" lang="ru-RU" sz="1400" spc="-1" strike="noStrike">
              <a:latin typeface="Arial"/>
            </a:endParaRPr>
          </a:p>
          <a:p>
            <a:pPr>
              <a:lnSpc>
                <a:spcPct val="100000"/>
              </a:lnSpc>
            </a:pPr>
            <a:endParaRPr b="0" lang="ru-RU" sz="1400" spc="-1" strike="noStrike">
              <a:latin typeface="Arial"/>
            </a:endParaRPr>
          </a:p>
          <a:p>
            <a:pPr>
              <a:lnSpc>
                <a:spcPct val="100000"/>
              </a:lnSpc>
            </a:pPr>
            <a:r>
              <a:rPr b="0" lang="ru-RU" sz="1400" spc="-1" strike="noStrike">
                <a:solidFill>
                  <a:srgbClr val="000000"/>
                </a:solidFill>
                <a:latin typeface="Courier New"/>
                <a:ea typeface="DejaVu Sans Mono"/>
              </a:rPr>
              <a:t>  </a:t>
            </a:r>
            <a:r>
              <a:rPr b="0" lang="ru-RU" sz="1400" spc="-1" strike="noStrike">
                <a:solidFill>
                  <a:srgbClr val="000000"/>
                </a:solidFill>
                <a:latin typeface="Courier New"/>
                <a:ea typeface="DejaVu Sans Mono"/>
              </a:rPr>
              <a:t>// Capture a temporary image from the camera</a:t>
            </a:r>
            <a:endParaRPr b="0" lang="ru-RU" sz="1400" spc="-1" strike="noStrike">
              <a:latin typeface="Arial"/>
            </a:endParaRPr>
          </a:p>
          <a:p>
            <a:pPr>
              <a:lnSpc>
                <a:spcPct val="100000"/>
              </a:lnSpc>
            </a:pPr>
            <a:r>
              <a:rPr b="0" lang="ru-RU" sz="1400" spc="-1" strike="noStrike">
                <a:solidFill>
                  <a:srgbClr val="000000"/>
                </a:solidFill>
                <a:latin typeface="Courier New"/>
                <a:ea typeface="DejaVu Sans Mono"/>
              </a:rPr>
              <a:t>  </a:t>
            </a:r>
            <a:r>
              <a:rPr b="0" lang="ru-RU" sz="1400" spc="-1" strike="noStrike">
                <a:solidFill>
                  <a:srgbClr val="000000"/>
                </a:solidFill>
                <a:latin typeface="Courier New"/>
                <a:ea typeface="DejaVu Sans Mono"/>
              </a:rPr>
              <a:t>Mat imgTmp;</a:t>
            </a:r>
            <a:endParaRPr b="0" lang="ru-RU" sz="1400" spc="-1" strike="noStrike">
              <a:latin typeface="Arial"/>
            </a:endParaRPr>
          </a:p>
          <a:p>
            <a:pPr>
              <a:lnSpc>
                <a:spcPct val="100000"/>
              </a:lnSpc>
            </a:pPr>
            <a:r>
              <a:rPr b="0" lang="ru-RU" sz="1400" spc="-1" strike="noStrike">
                <a:solidFill>
                  <a:srgbClr val="000000"/>
                </a:solidFill>
                <a:latin typeface="Courier New"/>
                <a:ea typeface="DejaVu Sans Mono"/>
              </a:rPr>
              <a:t>  </a:t>
            </a:r>
            <a:r>
              <a:rPr b="0" lang="ru-RU" sz="1400" spc="-1" strike="noStrike">
                <a:solidFill>
                  <a:srgbClr val="000000"/>
                </a:solidFill>
                <a:latin typeface="Courier New"/>
                <a:ea typeface="DejaVu Sans Mono"/>
              </a:rPr>
              <a:t>cap.read(imgTmp); </a:t>
            </a:r>
            <a:endParaRPr b="0" lang="ru-RU" sz="1400" spc="-1" strike="noStrike">
              <a:latin typeface="Arial"/>
            </a:endParaRPr>
          </a:p>
          <a:p>
            <a:pPr>
              <a:lnSpc>
                <a:spcPct val="100000"/>
              </a:lnSpc>
            </a:pPr>
            <a:endParaRPr b="0" lang="ru-RU" sz="1400" spc="-1" strike="noStrike">
              <a:latin typeface="Arial"/>
            </a:endParaRPr>
          </a:p>
          <a:p>
            <a:pPr>
              <a:lnSpc>
                <a:spcPct val="100000"/>
              </a:lnSpc>
            </a:pPr>
            <a:r>
              <a:rPr b="0" lang="ru-RU" sz="1400" spc="-1" strike="noStrike">
                <a:solidFill>
                  <a:srgbClr val="000000"/>
                </a:solidFill>
                <a:latin typeface="Courier New"/>
                <a:ea typeface="DejaVu Sans Mono"/>
              </a:rPr>
              <a:t>  </a:t>
            </a:r>
            <a:r>
              <a:rPr b="0" lang="ru-RU" sz="1400" spc="-1" strike="noStrike">
                <a:solidFill>
                  <a:srgbClr val="000000"/>
                </a:solidFill>
                <a:latin typeface="Courier New"/>
                <a:ea typeface="DejaVu Sans Mono"/>
              </a:rPr>
              <a:t>// Create a black image with the size as the camera output</a:t>
            </a:r>
            <a:endParaRPr b="0" lang="ru-RU" sz="1400" spc="-1" strike="noStrike">
              <a:latin typeface="Arial"/>
            </a:endParaRPr>
          </a:p>
          <a:p>
            <a:pPr>
              <a:lnSpc>
                <a:spcPct val="100000"/>
              </a:lnSpc>
            </a:pPr>
            <a:r>
              <a:rPr b="0" lang="ru-RU" sz="1400" spc="-1" strike="noStrike">
                <a:solidFill>
                  <a:srgbClr val="000000"/>
                </a:solidFill>
                <a:latin typeface="Courier New"/>
                <a:ea typeface="DejaVu Sans Mono"/>
              </a:rPr>
              <a:t>  </a:t>
            </a:r>
            <a:r>
              <a:rPr b="0" lang="ru-RU" sz="1400" spc="-1" strike="noStrike">
                <a:solidFill>
                  <a:srgbClr val="000000"/>
                </a:solidFill>
                <a:latin typeface="Courier New"/>
                <a:ea typeface="DejaVu Sans Mono"/>
              </a:rPr>
              <a:t>Mat imgLines = Mat::zeros( imgTmp.size(), CV_8UC3 );;</a:t>
            </a:r>
            <a:endParaRPr b="0" lang="ru-RU" sz="1400" spc="-1" strike="noStrike">
              <a:latin typeface="Arial"/>
            </a:endParaRPr>
          </a:p>
          <a:p>
            <a:pPr>
              <a:lnSpc>
                <a:spcPct val="100000"/>
              </a:lnSpc>
            </a:pPr>
            <a:r>
              <a:rPr b="0" lang="ru-RU" sz="1400" spc="-1" strike="noStrike">
                <a:solidFill>
                  <a:srgbClr val="000000"/>
                </a:solidFill>
                <a:latin typeface="Courier New"/>
                <a:ea typeface="DejaVu Sans Mono"/>
              </a:rPr>
              <a:t> </a:t>
            </a:r>
            <a:endParaRPr b="0" lang="ru-RU" sz="1400" spc="-1" strike="noStrike">
              <a:latin typeface="Arial"/>
            </a:endParaRPr>
          </a:p>
          <a:p>
            <a:pPr>
              <a:lnSpc>
                <a:spcPct val="100000"/>
              </a:lnSpc>
            </a:pPr>
            <a:endParaRPr b="0" lang="ru-RU" sz="1400" spc="-1" strike="noStrike">
              <a:latin typeface="Arial"/>
            </a:endParaRPr>
          </a:p>
          <a:p>
            <a:pPr>
              <a:lnSpc>
                <a:spcPct val="100000"/>
              </a:lnSpc>
            </a:pPr>
            <a:r>
              <a:rPr b="0" lang="ru-RU" sz="1400" spc="-1" strike="noStrike">
                <a:solidFill>
                  <a:srgbClr val="000000"/>
                </a:solidFill>
                <a:latin typeface="Courier New"/>
                <a:ea typeface="DejaVu Sans Mono"/>
              </a:rPr>
              <a:t>  </a:t>
            </a:r>
            <a:r>
              <a:rPr b="0" lang="ru-RU" sz="1400" spc="-1" strike="noStrike">
                <a:solidFill>
                  <a:srgbClr val="000000"/>
                </a:solidFill>
                <a:latin typeface="Courier New"/>
                <a:ea typeface="DejaVu Sans Mono"/>
              </a:rPr>
              <a:t>time_t start,end;</a:t>
            </a:r>
            <a:endParaRPr b="0" lang="ru-RU" sz="1400" spc="-1" strike="noStrike">
              <a:latin typeface="Arial"/>
            </a:endParaRPr>
          </a:p>
          <a:p>
            <a:pPr>
              <a:lnSpc>
                <a:spcPct val="100000"/>
              </a:lnSpc>
            </a:pPr>
            <a:r>
              <a:rPr b="0" lang="ru-RU" sz="1400" spc="-1" strike="noStrike">
                <a:solidFill>
                  <a:srgbClr val="000000"/>
                </a:solidFill>
                <a:latin typeface="Courier New"/>
                <a:ea typeface="DejaVu Sans Mono"/>
              </a:rPr>
              <a:t>  </a:t>
            </a:r>
            <a:r>
              <a:rPr b="0" lang="ru-RU" sz="1400" spc="-1" strike="noStrike">
                <a:solidFill>
                  <a:srgbClr val="000000"/>
                </a:solidFill>
                <a:latin typeface="Courier New"/>
                <a:ea typeface="DejaVu Sans Mono"/>
              </a:rPr>
              <a:t>time (&amp;start);</a:t>
            </a:r>
            <a:endParaRPr b="0" lang="ru-RU" sz="1400" spc="-1" strike="noStrike">
              <a:latin typeface="Arial"/>
            </a:endParaRPr>
          </a:p>
          <a:p>
            <a:pPr>
              <a:lnSpc>
                <a:spcPct val="100000"/>
              </a:lnSpc>
            </a:pPr>
            <a:endParaRPr b="0" lang="ru-RU" sz="1400" spc="-1" strike="noStrike">
              <a:latin typeface="Arial"/>
            </a:endParaRPr>
          </a:p>
          <a:p>
            <a:pPr>
              <a:lnSpc>
                <a:spcPct val="100000"/>
              </a:lnSpc>
            </a:pPr>
            <a:r>
              <a:rPr b="0" lang="ru-RU" sz="1400" spc="-1" strike="noStrike">
                <a:solidFill>
                  <a:srgbClr val="000000"/>
                </a:solidFill>
                <a:latin typeface="Courier New"/>
                <a:ea typeface="DejaVu Sans Mono"/>
              </a:rPr>
              <a:t>  </a:t>
            </a:r>
            <a:r>
              <a:rPr b="0" lang="ru-RU" sz="1400" spc="-1" strike="noStrike">
                <a:solidFill>
                  <a:srgbClr val="000000"/>
                </a:solidFill>
                <a:latin typeface="Courier New"/>
                <a:ea typeface="DejaVu Sans Mono"/>
              </a:rPr>
              <a:t>int frames = 0;</a:t>
            </a:r>
            <a:endParaRPr b="0" lang="ru-RU" sz="1400" spc="-1" strike="noStrike">
              <a:latin typeface="Arial"/>
            </a:endParaRPr>
          </a:p>
          <a:p>
            <a:pPr>
              <a:lnSpc>
                <a:spcPct val="100000"/>
              </a:lnSpc>
            </a:pPr>
            <a:endParaRPr b="0" lang="ru-RU" sz="1400" spc="-1" strike="noStrike">
              <a:latin typeface="Arial"/>
            </a:endParaRPr>
          </a:p>
          <a:p>
            <a:pPr>
              <a:lnSpc>
                <a:spcPct val="100000"/>
              </a:lnSpc>
            </a:pPr>
            <a:r>
              <a:rPr b="0" lang="ru-RU" sz="1400" spc="-1" strike="noStrike">
                <a:solidFill>
                  <a:srgbClr val="000000"/>
                </a:solidFill>
                <a:latin typeface="Courier New"/>
                <a:ea typeface="DejaVu Sans Mono"/>
              </a:rPr>
              <a:t>    </a:t>
            </a:r>
            <a:r>
              <a:rPr b="0" lang="ru-RU" sz="1400" spc="-1" strike="noStrike">
                <a:solidFill>
                  <a:srgbClr val="000000"/>
                </a:solidFill>
                <a:latin typeface="Courier New"/>
                <a:ea typeface="DejaVu Sans Mono"/>
              </a:rPr>
              <a:t>while (true) {</a:t>
            </a:r>
            <a:endParaRPr b="0" lang="ru-RU" sz="1400" spc="-1" strike="noStrike">
              <a:latin typeface="Arial"/>
            </a:endParaRPr>
          </a:p>
          <a:p>
            <a:pPr>
              <a:lnSpc>
                <a:spcPct val="100000"/>
              </a:lnSpc>
            </a:pPr>
            <a:r>
              <a:rPr b="0" lang="ru-RU" sz="1400" spc="-1" strike="noStrike">
                <a:solidFill>
                  <a:srgbClr val="000000"/>
                </a:solidFill>
                <a:latin typeface="Courier New"/>
                <a:ea typeface="DejaVu Sans Mono"/>
              </a:rPr>
              <a:t>        </a:t>
            </a:r>
            <a:r>
              <a:rPr b="0" lang="ru-RU" sz="1400" spc="-1" strike="noStrike">
                <a:solidFill>
                  <a:srgbClr val="000000"/>
                </a:solidFill>
                <a:latin typeface="Courier New"/>
                <a:ea typeface="DejaVu Sans Mono"/>
              </a:rPr>
              <a:t>Mat imgOriginal;</a:t>
            </a:r>
            <a:endParaRPr b="0" lang="ru-RU" sz="1400" spc="-1" strike="noStrike">
              <a:latin typeface="Arial"/>
            </a:endParaRPr>
          </a:p>
          <a:p>
            <a:pPr>
              <a:lnSpc>
                <a:spcPct val="100000"/>
              </a:lnSpc>
            </a:pPr>
            <a:endParaRPr b="0" lang="ru-RU" sz="1400" spc="-1" strike="noStrike">
              <a:latin typeface="Arial"/>
            </a:endParaRPr>
          </a:p>
          <a:p>
            <a:pPr>
              <a:lnSpc>
                <a:spcPct val="100000"/>
              </a:lnSpc>
            </a:pPr>
            <a:r>
              <a:rPr b="0" lang="ru-RU" sz="1400" spc="-1" strike="noStrike">
                <a:solidFill>
                  <a:srgbClr val="000000"/>
                </a:solidFill>
                <a:latin typeface="Courier New"/>
                <a:ea typeface="DejaVu Sans Mono"/>
              </a:rPr>
              <a:t>        </a:t>
            </a:r>
            <a:r>
              <a:rPr b="0" lang="ru-RU" sz="1400" spc="-1" strike="noStrike">
                <a:solidFill>
                  <a:srgbClr val="000000"/>
                </a:solidFill>
                <a:latin typeface="Courier New"/>
                <a:ea typeface="DejaVu Sans Mono"/>
              </a:rPr>
              <a:t>bool bSuccess = cap.read(imgOriginal); // read a new frame</a:t>
            </a:r>
            <a:endParaRPr b="0" lang="ru-RU" sz="1400" spc="-1" strike="noStrike">
              <a:latin typeface="Arial"/>
            </a:endParaRPr>
          </a:p>
          <a:p>
            <a:pPr>
              <a:lnSpc>
                <a:spcPct val="100000"/>
              </a:lnSpc>
            </a:pPr>
            <a:endParaRPr b="0" lang="ru-RU" sz="1400" spc="-1" strike="noStrike">
              <a:latin typeface="Arial"/>
            </a:endParaRPr>
          </a:p>
          <a:p>
            <a:pPr>
              <a:lnSpc>
                <a:spcPct val="100000"/>
              </a:lnSpc>
            </a:pPr>
            <a:endParaRPr b="0" lang="ru-RU" sz="1400" spc="-1" strike="noStrike">
              <a:latin typeface="Arial"/>
            </a:endParaRPr>
          </a:p>
          <a:p>
            <a:pPr>
              <a:lnSpc>
                <a:spcPct val="100000"/>
              </a:lnSpc>
            </a:pPr>
            <a:r>
              <a:rPr b="0" lang="ru-RU" sz="1400" spc="-1" strike="noStrike">
                <a:solidFill>
                  <a:srgbClr val="000000"/>
                </a:solidFill>
                <a:latin typeface="Courier New"/>
                <a:ea typeface="DejaVu Sans Mono"/>
              </a:rPr>
              <a:t>        </a:t>
            </a:r>
            <a:r>
              <a:rPr b="0" lang="ru-RU" sz="1400" spc="-1" strike="noStrike">
                <a:solidFill>
                  <a:srgbClr val="000000"/>
                </a:solidFill>
                <a:latin typeface="Courier New"/>
                <a:ea typeface="DejaVu Sans Mono"/>
              </a:rPr>
              <a:t>//if not success, break loop</a:t>
            </a:r>
            <a:endParaRPr b="0" lang="ru-RU" sz="1400" spc="-1" strike="noStrike">
              <a:latin typeface="Arial"/>
            </a:endParaRPr>
          </a:p>
          <a:p>
            <a:pPr>
              <a:lnSpc>
                <a:spcPct val="100000"/>
              </a:lnSpc>
            </a:pPr>
            <a:r>
              <a:rPr b="0" lang="ru-RU" sz="1400" spc="-1" strike="noStrike">
                <a:solidFill>
                  <a:srgbClr val="000000"/>
                </a:solidFill>
                <a:latin typeface="Courier New"/>
                <a:ea typeface="DejaVu Sans Mono"/>
              </a:rPr>
              <a:t>        </a:t>
            </a:r>
            <a:r>
              <a:rPr b="0" lang="ru-RU" sz="1400" spc="-1" strike="noStrike">
                <a:solidFill>
                  <a:srgbClr val="000000"/>
                </a:solidFill>
                <a:latin typeface="Courier New"/>
                <a:ea typeface="DejaVu Sans Mono"/>
              </a:rPr>
              <a:t>if (!bSuccess) {      </a:t>
            </a:r>
            <a:endParaRPr b="0" lang="ru-RU" sz="1400" spc="-1" strike="noStrike">
              <a:latin typeface="Arial"/>
            </a:endParaRPr>
          </a:p>
          <a:p>
            <a:pPr>
              <a:lnSpc>
                <a:spcPct val="100000"/>
              </a:lnSpc>
            </a:pPr>
            <a:r>
              <a:rPr b="0" lang="ru-RU" sz="1400" spc="-1" strike="noStrike">
                <a:solidFill>
                  <a:srgbClr val="000000"/>
                </a:solidFill>
                <a:latin typeface="Courier New"/>
                <a:ea typeface="DejaVu Sans Mono"/>
              </a:rPr>
              <a:t>             </a:t>
            </a:r>
            <a:r>
              <a:rPr b="0" lang="ru-RU" sz="1400" spc="-1" strike="noStrike">
                <a:solidFill>
                  <a:srgbClr val="000000"/>
                </a:solidFill>
                <a:latin typeface="Courier New"/>
                <a:ea typeface="DejaVu Sans Mono"/>
              </a:rPr>
              <a:t>cout &lt;&lt; "Cannot read a frame from video stream" &lt;&lt; endl;</a:t>
            </a:r>
            <a:endParaRPr b="0" lang="ru-RU" sz="1400" spc="-1" strike="noStrike">
              <a:latin typeface="Arial"/>
            </a:endParaRPr>
          </a:p>
          <a:p>
            <a:pPr>
              <a:lnSpc>
                <a:spcPct val="100000"/>
              </a:lnSpc>
            </a:pPr>
            <a:r>
              <a:rPr b="0" lang="ru-RU" sz="1400" spc="-1" strike="noStrike">
                <a:solidFill>
                  <a:srgbClr val="000000"/>
                </a:solidFill>
                <a:latin typeface="Courier New"/>
                <a:ea typeface="DejaVu Sans Mono"/>
              </a:rPr>
              <a:t>             </a:t>
            </a:r>
            <a:r>
              <a:rPr b="0" lang="ru-RU" sz="1400" spc="-1" strike="noStrike">
                <a:solidFill>
                  <a:srgbClr val="000000"/>
                </a:solidFill>
                <a:latin typeface="Courier New"/>
                <a:ea typeface="DejaVu Sans Mono"/>
              </a:rPr>
              <a:t>break;</a:t>
            </a:r>
            <a:endParaRPr b="0" lang="ru-RU" sz="1400" spc="-1" strike="noStrike">
              <a:latin typeface="Arial"/>
            </a:endParaRPr>
          </a:p>
          <a:p>
            <a:pPr>
              <a:lnSpc>
                <a:spcPct val="100000"/>
              </a:lnSpc>
            </a:pPr>
            <a:r>
              <a:rPr b="0" lang="ru-RU" sz="1400" spc="-1" strike="noStrike">
                <a:solidFill>
                  <a:srgbClr val="000000"/>
                </a:solidFill>
                <a:latin typeface="Courier New"/>
                <a:ea typeface="DejaVu Sans Mono"/>
              </a:rPr>
              <a:t>        </a:t>
            </a:r>
            <a:r>
              <a:rPr b="0" lang="ru-RU" sz="1400" spc="-1" strike="noStrike">
                <a:solidFill>
                  <a:srgbClr val="000000"/>
                </a:solidFill>
                <a:latin typeface="Courier New"/>
                <a:ea typeface="DejaVu Sans Mono"/>
              </a:rPr>
              <a:t>}</a:t>
            </a:r>
            <a:endParaRPr b="0" lang="ru-RU" sz="1400" spc="-1" strike="noStrike">
              <a:latin typeface="Arial"/>
            </a:endParaRPr>
          </a:p>
          <a:p>
            <a:pPr>
              <a:lnSpc>
                <a:spcPct val="100000"/>
              </a:lnSpc>
            </a:pPr>
            <a:endParaRPr b="0" lang="ru-RU" sz="1400" spc="-1" strike="noStrike">
              <a:latin typeface="Arial"/>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7" name="CustomShape 1"/>
          <p:cNvSpPr/>
          <p:nvPr/>
        </p:nvSpPr>
        <p:spPr>
          <a:xfrm>
            <a:off x="4608000" y="1080000"/>
            <a:ext cx="4170600" cy="4890600"/>
          </a:xfrm>
          <a:prstGeom prst="rect">
            <a:avLst/>
          </a:prstGeom>
          <a:solidFill>
            <a:srgbClr val="729fcf"/>
          </a:solidFill>
          <a:ln>
            <a:solidFill>
              <a:srgbClr val="3465a4"/>
            </a:solidFill>
          </a:ln>
        </p:spPr>
        <p:style>
          <a:lnRef idx="0"/>
          <a:fillRef idx="0"/>
          <a:effectRef idx="0"/>
          <a:fontRef idx="minor"/>
        </p:style>
      </p:sp>
      <p:sp>
        <p:nvSpPr>
          <p:cNvPr id="218" name="CustomShape 2"/>
          <p:cNvSpPr/>
          <p:nvPr/>
        </p:nvSpPr>
        <p:spPr>
          <a:xfrm>
            <a:off x="428760" y="357120"/>
            <a:ext cx="8223480" cy="1203480"/>
          </a:xfrm>
          <a:prstGeom prst="rect">
            <a:avLst/>
          </a:prstGeom>
          <a:noFill/>
          <a:ln>
            <a:noFill/>
          </a:ln>
        </p:spPr>
        <p:style>
          <a:lnRef idx="0"/>
          <a:fillRef idx="0"/>
          <a:effectRef idx="0"/>
          <a:fontRef idx="minor"/>
        </p:style>
        <p:txBody>
          <a:bodyPr lIns="90000" rIns="90000" tIns="45000" bIns="45000" anchor="ctr">
            <a:noAutofit/>
          </a:bodyPr>
          <a:p>
            <a:pPr>
              <a:lnSpc>
                <a:spcPct val="100000"/>
              </a:lnSpc>
            </a:pPr>
            <a:r>
              <a:rPr b="0" lang="ru-RU" sz="4000" spc="-1" strike="noStrike">
                <a:solidFill>
                  <a:srgbClr val="424456"/>
                </a:solidFill>
                <a:latin typeface="Trebuchet MS"/>
                <a:ea typeface="DejaVu Sans"/>
              </a:rPr>
              <a:t>Install</a:t>
            </a:r>
            <a:endParaRPr b="0" lang="ru-RU" sz="4000" spc="-1" strike="noStrike">
              <a:latin typeface="Arial"/>
            </a:endParaRPr>
          </a:p>
        </p:txBody>
      </p:sp>
      <p:sp>
        <p:nvSpPr>
          <p:cNvPr id="219" name="CustomShape 3"/>
          <p:cNvSpPr/>
          <p:nvPr/>
        </p:nvSpPr>
        <p:spPr>
          <a:xfrm>
            <a:off x="428760" y="1357200"/>
            <a:ext cx="8223480" cy="4923000"/>
          </a:xfrm>
          <a:prstGeom prst="rect">
            <a:avLst/>
          </a:prstGeom>
          <a:noFill/>
          <a:ln>
            <a:noFill/>
          </a:ln>
        </p:spPr>
        <p:style>
          <a:lnRef idx="0"/>
          <a:fillRef idx="0"/>
          <a:effectRef idx="0"/>
          <a:fontRef idx="minor"/>
        </p:style>
      </p:sp>
      <p:pic>
        <p:nvPicPr>
          <p:cNvPr id="220" name="" descr=""/>
          <p:cNvPicPr/>
          <p:nvPr/>
        </p:nvPicPr>
        <p:blipFill>
          <a:blip r:embed="rId1"/>
          <a:stretch/>
        </p:blipFill>
        <p:spPr>
          <a:xfrm>
            <a:off x="5184000" y="1410120"/>
            <a:ext cx="3230280" cy="3984480"/>
          </a:xfrm>
          <a:prstGeom prst="rect">
            <a:avLst/>
          </a:prstGeom>
          <a:ln>
            <a:noFill/>
          </a:ln>
        </p:spPr>
      </p:pic>
      <p:sp>
        <p:nvSpPr>
          <p:cNvPr id="221" name="CustomShape 4"/>
          <p:cNvSpPr/>
          <p:nvPr/>
        </p:nvSpPr>
        <p:spPr>
          <a:xfrm>
            <a:off x="292680" y="1296360"/>
            <a:ext cx="7963200" cy="4914720"/>
          </a:xfrm>
          <a:prstGeom prst="rect">
            <a:avLst/>
          </a:prstGeom>
          <a:noFill/>
          <a:ln>
            <a:noFill/>
          </a:ln>
        </p:spPr>
        <p:style>
          <a:lnRef idx="0"/>
          <a:fillRef idx="0"/>
          <a:effectRef idx="0"/>
          <a:fontRef idx="minor"/>
        </p:style>
        <p:txBody>
          <a:bodyPr lIns="90000" rIns="90000" tIns="45000" bIns="45000">
            <a:noAutofit/>
          </a:bodyPr>
          <a:p>
            <a:pPr>
              <a:lnSpc>
                <a:spcPct val="100000"/>
              </a:lnSpc>
            </a:pPr>
            <a:endParaRPr b="0" lang="ru-RU" sz="1800" spc="-1" strike="noStrike">
              <a:latin typeface="Arial"/>
            </a:endParaRPr>
          </a:p>
          <a:p>
            <a:pPr>
              <a:lnSpc>
                <a:spcPct val="100000"/>
              </a:lnSpc>
            </a:pPr>
            <a:r>
              <a:rPr b="0" lang="ru-RU" sz="1400" spc="-1" strike="noStrike">
                <a:solidFill>
                  <a:srgbClr val="000000"/>
                </a:solidFill>
                <a:latin typeface="Courier New"/>
                <a:ea typeface="DejaVu Sans"/>
              </a:rPr>
              <a:t>Debian, Python 2.7:</a:t>
            </a:r>
            <a:endParaRPr b="0" lang="ru-RU" sz="1400" spc="-1" strike="noStrike">
              <a:latin typeface="Arial"/>
            </a:endParaRPr>
          </a:p>
          <a:p>
            <a:pPr>
              <a:lnSpc>
                <a:spcPct val="100000"/>
              </a:lnSpc>
            </a:pPr>
            <a:r>
              <a:rPr b="0" lang="ru-RU" sz="1400" spc="-1" strike="noStrike">
                <a:solidFill>
                  <a:srgbClr val="000000"/>
                </a:solidFill>
                <a:latin typeface="Courier New"/>
                <a:ea typeface="DejaVu Sans"/>
              </a:rPr>
              <a:t>sudo apt-get install python-opencv</a:t>
            </a:r>
            <a:endParaRPr b="0" lang="ru-RU" sz="1400" spc="-1" strike="noStrike">
              <a:latin typeface="Arial"/>
            </a:endParaRPr>
          </a:p>
          <a:p>
            <a:pPr>
              <a:lnSpc>
                <a:spcPct val="100000"/>
              </a:lnSpc>
            </a:pPr>
            <a:r>
              <a:rPr b="0" lang="ru-RU" sz="1400" spc="-1" strike="noStrike">
                <a:solidFill>
                  <a:srgbClr val="000000"/>
                </a:solidFill>
                <a:latin typeface="Courier New"/>
                <a:ea typeface="DejaVu Sans"/>
              </a:rPr>
              <a:t>sudo apt-get install libopencv-dev</a:t>
            </a:r>
            <a:endParaRPr b="0" lang="ru-RU" sz="1400" spc="-1" strike="noStrike">
              <a:latin typeface="Arial"/>
            </a:endParaRPr>
          </a:p>
          <a:p>
            <a:pPr>
              <a:lnSpc>
                <a:spcPct val="100000"/>
              </a:lnSpc>
            </a:pPr>
            <a:endParaRPr b="0" lang="ru-RU" sz="1400" spc="-1" strike="noStrike">
              <a:latin typeface="Arial"/>
            </a:endParaRPr>
          </a:p>
          <a:p>
            <a:pPr>
              <a:lnSpc>
                <a:spcPct val="100000"/>
              </a:lnSpc>
            </a:pPr>
            <a:r>
              <a:rPr b="0" lang="ru-RU" sz="1400" spc="-1" strike="noStrike">
                <a:solidFill>
                  <a:srgbClr val="000000"/>
                </a:solidFill>
                <a:latin typeface="Courier New"/>
                <a:ea typeface="DejaVu Sans"/>
              </a:rPr>
              <a:t>PIP, Python 3:</a:t>
            </a:r>
            <a:endParaRPr b="0" lang="ru-RU" sz="1400" spc="-1" strike="noStrike">
              <a:latin typeface="Arial"/>
            </a:endParaRPr>
          </a:p>
          <a:p>
            <a:pPr>
              <a:lnSpc>
                <a:spcPct val="100000"/>
              </a:lnSpc>
            </a:pPr>
            <a:r>
              <a:rPr b="0" lang="ru-RU" sz="1400" spc="-1" strike="noStrike">
                <a:solidFill>
                  <a:srgbClr val="000000"/>
                </a:solidFill>
                <a:latin typeface="Courier New"/>
                <a:ea typeface="DejaVu Sans"/>
              </a:rPr>
              <a:t>pip install opencv-contrib-python</a:t>
            </a:r>
            <a:endParaRPr b="0" lang="ru-RU" sz="1400" spc="-1" strike="noStrike">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4" name="CustomShape 1"/>
          <p:cNvSpPr/>
          <p:nvPr/>
        </p:nvSpPr>
        <p:spPr>
          <a:xfrm>
            <a:off x="292320" y="552240"/>
            <a:ext cx="7963200" cy="491472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ru-RU" sz="1400" spc="-1" strike="noStrike">
                <a:solidFill>
                  <a:srgbClr val="000000"/>
                </a:solidFill>
                <a:latin typeface="Courier New"/>
                <a:ea typeface="DejaVu Sans Mono"/>
              </a:rPr>
              <a:t>  </a:t>
            </a:r>
            <a:r>
              <a:rPr b="0" lang="ru-RU" sz="1400" spc="-1" strike="noStrike">
                <a:solidFill>
                  <a:srgbClr val="000000"/>
                </a:solidFill>
                <a:latin typeface="Courier New"/>
                <a:ea typeface="DejaVu Sans Mono"/>
              </a:rPr>
              <a:t>Mat imgHSV;</a:t>
            </a:r>
            <a:endParaRPr b="0" lang="ru-RU" sz="1400" spc="-1" strike="noStrike">
              <a:latin typeface="Arial"/>
            </a:endParaRPr>
          </a:p>
          <a:p>
            <a:pPr>
              <a:lnSpc>
                <a:spcPct val="100000"/>
              </a:lnSpc>
            </a:pPr>
            <a:endParaRPr b="0" lang="ru-RU" sz="1400" spc="-1" strike="noStrike">
              <a:latin typeface="Arial"/>
            </a:endParaRPr>
          </a:p>
          <a:p>
            <a:pPr>
              <a:lnSpc>
                <a:spcPct val="100000"/>
              </a:lnSpc>
            </a:pPr>
            <a:r>
              <a:rPr b="0" lang="ru-RU" sz="1400" spc="-1" strike="noStrike">
                <a:solidFill>
                  <a:srgbClr val="000000"/>
                </a:solidFill>
                <a:latin typeface="Courier New"/>
                <a:ea typeface="DejaVu Sans Mono"/>
              </a:rPr>
              <a:t>  </a:t>
            </a:r>
            <a:r>
              <a:rPr b="0" lang="ru-RU" sz="1400" spc="-1" strike="noStrike">
                <a:solidFill>
                  <a:srgbClr val="000000"/>
                </a:solidFill>
                <a:latin typeface="Courier New"/>
                <a:ea typeface="DejaVu Sans Mono"/>
              </a:rPr>
              <a:t>cvtColor(imgOriginal, imgHSV, COLOR_BGR2HSV); //Convert the captured frame from BGR to HSV</a:t>
            </a:r>
            <a:endParaRPr b="0" lang="ru-RU" sz="1400" spc="-1" strike="noStrike">
              <a:latin typeface="Arial"/>
            </a:endParaRPr>
          </a:p>
          <a:p>
            <a:pPr>
              <a:lnSpc>
                <a:spcPct val="100000"/>
              </a:lnSpc>
            </a:pPr>
            <a:r>
              <a:rPr b="0" lang="ru-RU" sz="1400" spc="-1" strike="noStrike">
                <a:solidFill>
                  <a:srgbClr val="000000"/>
                </a:solidFill>
                <a:latin typeface="Courier New"/>
                <a:ea typeface="DejaVu Sans Mono"/>
              </a:rPr>
              <a:t> </a:t>
            </a:r>
            <a:endParaRPr b="0" lang="ru-RU" sz="1400" spc="-1" strike="noStrike">
              <a:latin typeface="Arial"/>
            </a:endParaRPr>
          </a:p>
          <a:p>
            <a:pPr>
              <a:lnSpc>
                <a:spcPct val="100000"/>
              </a:lnSpc>
            </a:pPr>
            <a:r>
              <a:rPr b="0" lang="ru-RU" sz="1400" spc="-1" strike="noStrike">
                <a:solidFill>
                  <a:srgbClr val="000000"/>
                </a:solidFill>
                <a:latin typeface="Courier New"/>
                <a:ea typeface="DejaVu Sans Mono"/>
              </a:rPr>
              <a:t>  </a:t>
            </a:r>
            <a:r>
              <a:rPr b="0" lang="ru-RU" sz="1400" spc="-1" strike="noStrike">
                <a:solidFill>
                  <a:srgbClr val="000000"/>
                </a:solidFill>
                <a:latin typeface="Courier New"/>
                <a:ea typeface="DejaVu Sans Mono"/>
              </a:rPr>
              <a:t>Mat imgThresholded;</a:t>
            </a:r>
            <a:endParaRPr b="0" lang="ru-RU" sz="1400" spc="-1" strike="noStrike">
              <a:latin typeface="Arial"/>
            </a:endParaRPr>
          </a:p>
          <a:p>
            <a:pPr>
              <a:lnSpc>
                <a:spcPct val="100000"/>
              </a:lnSpc>
            </a:pPr>
            <a:endParaRPr b="0" lang="ru-RU" sz="1400" spc="-1" strike="noStrike">
              <a:latin typeface="Arial"/>
            </a:endParaRPr>
          </a:p>
          <a:p>
            <a:pPr>
              <a:lnSpc>
                <a:spcPct val="100000"/>
              </a:lnSpc>
            </a:pPr>
            <a:r>
              <a:rPr b="0" lang="ru-RU" sz="1400" spc="-1" strike="noStrike">
                <a:solidFill>
                  <a:srgbClr val="000000"/>
                </a:solidFill>
                <a:latin typeface="Courier New"/>
                <a:ea typeface="DejaVu Sans Mono"/>
              </a:rPr>
              <a:t>  </a:t>
            </a:r>
            <a:r>
              <a:rPr b="0" lang="ru-RU" sz="1400" spc="-1" strike="noStrike">
                <a:solidFill>
                  <a:srgbClr val="000000"/>
                </a:solidFill>
                <a:latin typeface="Courier New"/>
                <a:ea typeface="DejaVu Sans Mono"/>
              </a:rPr>
              <a:t>inRange(imgHSV, Scalar(iLowH, iLowS, iLowV), Scalar(iHighH, iHighS, iHighV), imgThresholded); //Threshold the image</a:t>
            </a:r>
            <a:endParaRPr b="0" lang="ru-RU" sz="1400" spc="-1" strike="noStrike">
              <a:latin typeface="Arial"/>
            </a:endParaRPr>
          </a:p>
          <a:p>
            <a:pPr>
              <a:lnSpc>
                <a:spcPct val="100000"/>
              </a:lnSpc>
            </a:pPr>
            <a:r>
              <a:rPr b="0" lang="ru-RU" sz="1400" spc="-1" strike="noStrike">
                <a:solidFill>
                  <a:srgbClr val="000000"/>
                </a:solidFill>
                <a:latin typeface="Courier New"/>
                <a:ea typeface="DejaVu Sans Mono"/>
              </a:rPr>
              <a:t>      </a:t>
            </a:r>
            <a:endParaRPr b="0" lang="ru-RU" sz="1400" spc="-1" strike="noStrike">
              <a:latin typeface="Arial"/>
            </a:endParaRPr>
          </a:p>
          <a:p>
            <a:pPr>
              <a:lnSpc>
                <a:spcPct val="100000"/>
              </a:lnSpc>
            </a:pPr>
            <a:r>
              <a:rPr b="0" lang="ru-RU" sz="1400" spc="-1" strike="noStrike">
                <a:solidFill>
                  <a:srgbClr val="000000"/>
                </a:solidFill>
                <a:latin typeface="Courier New"/>
                <a:ea typeface="DejaVu Sans Mono"/>
              </a:rPr>
              <a:t>  </a:t>
            </a:r>
            <a:r>
              <a:rPr b="0" lang="ru-RU" sz="1400" spc="-1" strike="noStrike">
                <a:solidFill>
                  <a:srgbClr val="000000"/>
                </a:solidFill>
                <a:latin typeface="Courier New"/>
                <a:ea typeface="DejaVu Sans Mono"/>
              </a:rPr>
              <a:t>//morphological opening (removes small objects from the foreground)</a:t>
            </a:r>
            <a:endParaRPr b="0" lang="ru-RU" sz="1400" spc="-1" strike="noStrike">
              <a:latin typeface="Arial"/>
            </a:endParaRPr>
          </a:p>
          <a:p>
            <a:pPr>
              <a:lnSpc>
                <a:spcPct val="100000"/>
              </a:lnSpc>
            </a:pPr>
            <a:r>
              <a:rPr b="0" lang="ru-RU" sz="1400" spc="-1" strike="noStrike">
                <a:solidFill>
                  <a:srgbClr val="000000"/>
                </a:solidFill>
                <a:latin typeface="Courier New"/>
                <a:ea typeface="DejaVu Sans Mono"/>
              </a:rPr>
              <a:t>  </a:t>
            </a:r>
            <a:r>
              <a:rPr b="0" lang="ru-RU" sz="1400" spc="-1" strike="noStrike">
                <a:solidFill>
                  <a:srgbClr val="000000"/>
                </a:solidFill>
                <a:latin typeface="Courier New"/>
                <a:ea typeface="DejaVu Sans Mono"/>
              </a:rPr>
              <a:t>erode(imgThresholded, imgThresholded, getStructuringElement(MORPH_ELLIPSE, Size(5, 5)) );</a:t>
            </a:r>
            <a:endParaRPr b="0" lang="ru-RU" sz="1400" spc="-1" strike="noStrike">
              <a:latin typeface="Arial"/>
            </a:endParaRPr>
          </a:p>
          <a:p>
            <a:pPr>
              <a:lnSpc>
                <a:spcPct val="100000"/>
              </a:lnSpc>
            </a:pPr>
            <a:r>
              <a:rPr b="0" lang="ru-RU" sz="1400" spc="-1" strike="noStrike">
                <a:solidFill>
                  <a:srgbClr val="000000"/>
                </a:solidFill>
                <a:latin typeface="Courier New"/>
                <a:ea typeface="DejaVu Sans Mono"/>
              </a:rPr>
              <a:t>  </a:t>
            </a:r>
            <a:r>
              <a:rPr b="0" lang="ru-RU" sz="1400" spc="-1" strike="noStrike">
                <a:solidFill>
                  <a:srgbClr val="000000"/>
                </a:solidFill>
                <a:latin typeface="Courier New"/>
                <a:ea typeface="DejaVu Sans Mono"/>
              </a:rPr>
              <a:t>dilate( imgThresholded, imgThresholded, getStructuringElement(MORPH_ELLIPSE, Size(5, 5)) ); </a:t>
            </a:r>
            <a:endParaRPr b="0" lang="ru-RU" sz="1400" spc="-1" strike="noStrike">
              <a:latin typeface="Arial"/>
            </a:endParaRPr>
          </a:p>
          <a:p>
            <a:pPr>
              <a:lnSpc>
                <a:spcPct val="100000"/>
              </a:lnSpc>
            </a:pPr>
            <a:endParaRPr b="0" lang="ru-RU" sz="1400" spc="-1" strike="noStrike">
              <a:latin typeface="Arial"/>
            </a:endParaRPr>
          </a:p>
          <a:p>
            <a:pPr>
              <a:lnSpc>
                <a:spcPct val="100000"/>
              </a:lnSpc>
            </a:pPr>
            <a:r>
              <a:rPr b="0" lang="ru-RU" sz="1400" spc="-1" strike="noStrike">
                <a:solidFill>
                  <a:srgbClr val="000000"/>
                </a:solidFill>
                <a:latin typeface="Courier New"/>
                <a:ea typeface="DejaVu Sans Mono"/>
              </a:rPr>
              <a:t>  </a:t>
            </a:r>
            <a:r>
              <a:rPr b="0" lang="ru-RU" sz="1400" spc="-1" strike="noStrike">
                <a:solidFill>
                  <a:srgbClr val="000000"/>
                </a:solidFill>
                <a:latin typeface="Courier New"/>
                <a:ea typeface="DejaVu Sans Mono"/>
              </a:rPr>
              <a:t>//morphological closing (removes small holes from the foreground)</a:t>
            </a:r>
            <a:endParaRPr b="0" lang="ru-RU" sz="1400" spc="-1" strike="noStrike">
              <a:latin typeface="Arial"/>
            </a:endParaRPr>
          </a:p>
          <a:p>
            <a:pPr>
              <a:lnSpc>
                <a:spcPct val="100000"/>
              </a:lnSpc>
            </a:pPr>
            <a:r>
              <a:rPr b="0" lang="ru-RU" sz="1400" spc="-1" strike="noStrike">
                <a:solidFill>
                  <a:srgbClr val="000000"/>
                </a:solidFill>
                <a:latin typeface="Courier New"/>
                <a:ea typeface="DejaVu Sans Mono"/>
              </a:rPr>
              <a:t>  </a:t>
            </a:r>
            <a:r>
              <a:rPr b="0" lang="ru-RU" sz="1400" spc="-1" strike="noStrike">
                <a:solidFill>
                  <a:srgbClr val="000000"/>
                </a:solidFill>
                <a:latin typeface="Courier New"/>
                <a:ea typeface="DejaVu Sans Mono"/>
              </a:rPr>
              <a:t>dilate( imgThresholded, imgThresholded, getStructuringElement(MORPH_ELLIPSE, Size(5, 5)) ); </a:t>
            </a:r>
            <a:endParaRPr b="0" lang="ru-RU" sz="1400" spc="-1" strike="noStrike">
              <a:latin typeface="Arial"/>
            </a:endParaRPr>
          </a:p>
          <a:p>
            <a:pPr>
              <a:lnSpc>
                <a:spcPct val="100000"/>
              </a:lnSpc>
            </a:pPr>
            <a:r>
              <a:rPr b="0" lang="ru-RU" sz="1400" spc="-1" strike="noStrike">
                <a:solidFill>
                  <a:srgbClr val="000000"/>
                </a:solidFill>
                <a:latin typeface="Courier New"/>
                <a:ea typeface="DejaVu Sans Mono"/>
              </a:rPr>
              <a:t>  </a:t>
            </a:r>
            <a:r>
              <a:rPr b="0" lang="ru-RU" sz="1400" spc="-1" strike="noStrike">
                <a:solidFill>
                  <a:srgbClr val="000000"/>
                </a:solidFill>
                <a:latin typeface="Courier New"/>
                <a:ea typeface="DejaVu Sans Mono"/>
              </a:rPr>
              <a:t>erode(imgThresholded, imgThresholded, getStructuringElement(MORPH_ELLIPSE, Size(5, 5)) );</a:t>
            </a:r>
            <a:endParaRPr b="0" lang="ru-RU" sz="1400" spc="-1" strike="noStrike">
              <a:latin typeface="Arial"/>
            </a:endParaRPr>
          </a:p>
          <a:p>
            <a:pPr>
              <a:lnSpc>
                <a:spcPct val="100000"/>
              </a:lnSpc>
            </a:pPr>
            <a:endParaRPr b="0" lang="ru-RU" sz="1400" spc="-1" strike="noStrike">
              <a:latin typeface="Arial"/>
            </a:endParaRPr>
          </a:p>
        </p:txBody>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5" name="CustomShape 1"/>
          <p:cNvSpPr/>
          <p:nvPr/>
        </p:nvSpPr>
        <p:spPr>
          <a:xfrm>
            <a:off x="292320" y="552240"/>
            <a:ext cx="7963200" cy="491472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ru-RU" sz="1400" spc="-1" strike="noStrike">
                <a:solidFill>
                  <a:srgbClr val="000000"/>
                </a:solidFill>
                <a:latin typeface="Courier New"/>
                <a:ea typeface="DejaVu Sans Mono"/>
              </a:rPr>
              <a:t>  </a:t>
            </a:r>
            <a:r>
              <a:rPr b="0" lang="ru-RU" sz="1400" spc="-1" strike="noStrike">
                <a:solidFill>
                  <a:srgbClr val="000000"/>
                </a:solidFill>
                <a:latin typeface="Courier New"/>
                <a:ea typeface="DejaVu Sans Mono"/>
              </a:rPr>
              <a:t>//Calculate the moments of the thresholded image</a:t>
            </a:r>
            <a:endParaRPr b="0" lang="ru-RU" sz="1400" spc="-1" strike="noStrike">
              <a:latin typeface="Arial"/>
            </a:endParaRPr>
          </a:p>
          <a:p>
            <a:pPr>
              <a:lnSpc>
                <a:spcPct val="100000"/>
              </a:lnSpc>
            </a:pPr>
            <a:r>
              <a:rPr b="0" lang="ru-RU" sz="1400" spc="-1" strike="noStrike">
                <a:solidFill>
                  <a:srgbClr val="000000"/>
                </a:solidFill>
                <a:latin typeface="Courier New"/>
                <a:ea typeface="DejaVu Sans Mono"/>
              </a:rPr>
              <a:t>  </a:t>
            </a:r>
            <a:r>
              <a:rPr b="0" lang="ru-RU" sz="1400" spc="-1" strike="noStrike">
                <a:solidFill>
                  <a:srgbClr val="000000"/>
                </a:solidFill>
                <a:latin typeface="Courier New"/>
                <a:ea typeface="DejaVu Sans Mono"/>
              </a:rPr>
              <a:t>Moments oMoments = moments(imgThresholded);</a:t>
            </a:r>
            <a:endParaRPr b="0" lang="ru-RU" sz="1400" spc="-1" strike="noStrike">
              <a:latin typeface="Arial"/>
            </a:endParaRPr>
          </a:p>
          <a:p>
            <a:pPr>
              <a:lnSpc>
                <a:spcPct val="100000"/>
              </a:lnSpc>
            </a:pPr>
            <a:endParaRPr b="0" lang="ru-RU" sz="1400" spc="-1" strike="noStrike">
              <a:latin typeface="Arial"/>
            </a:endParaRPr>
          </a:p>
          <a:p>
            <a:pPr>
              <a:lnSpc>
                <a:spcPct val="100000"/>
              </a:lnSpc>
            </a:pPr>
            <a:r>
              <a:rPr b="0" lang="ru-RU" sz="1400" spc="-1" strike="noStrike">
                <a:solidFill>
                  <a:srgbClr val="000000"/>
                </a:solidFill>
                <a:latin typeface="Courier New"/>
                <a:ea typeface="DejaVu Sans Mono"/>
              </a:rPr>
              <a:t>  </a:t>
            </a:r>
            <a:r>
              <a:rPr b="0" lang="ru-RU" sz="1400" spc="-1" strike="noStrike">
                <a:solidFill>
                  <a:srgbClr val="000000"/>
                </a:solidFill>
                <a:latin typeface="Courier New"/>
                <a:ea typeface="DejaVu Sans Mono"/>
              </a:rPr>
              <a:t>double dM01 = oMoments.m01;</a:t>
            </a:r>
            <a:endParaRPr b="0" lang="ru-RU" sz="1400" spc="-1" strike="noStrike">
              <a:latin typeface="Arial"/>
            </a:endParaRPr>
          </a:p>
          <a:p>
            <a:pPr>
              <a:lnSpc>
                <a:spcPct val="100000"/>
              </a:lnSpc>
            </a:pPr>
            <a:r>
              <a:rPr b="0" lang="ru-RU" sz="1400" spc="-1" strike="noStrike">
                <a:solidFill>
                  <a:srgbClr val="000000"/>
                </a:solidFill>
                <a:latin typeface="Courier New"/>
                <a:ea typeface="DejaVu Sans Mono"/>
              </a:rPr>
              <a:t>  </a:t>
            </a:r>
            <a:r>
              <a:rPr b="0" lang="ru-RU" sz="1400" spc="-1" strike="noStrike">
                <a:solidFill>
                  <a:srgbClr val="000000"/>
                </a:solidFill>
                <a:latin typeface="Courier New"/>
                <a:ea typeface="DejaVu Sans Mono"/>
              </a:rPr>
              <a:t>double dM10 = oMoments.m10;</a:t>
            </a:r>
            <a:endParaRPr b="0" lang="ru-RU" sz="1400" spc="-1" strike="noStrike">
              <a:latin typeface="Arial"/>
            </a:endParaRPr>
          </a:p>
          <a:p>
            <a:pPr>
              <a:lnSpc>
                <a:spcPct val="100000"/>
              </a:lnSpc>
            </a:pPr>
            <a:r>
              <a:rPr b="0" lang="ru-RU" sz="1400" spc="-1" strike="noStrike">
                <a:solidFill>
                  <a:srgbClr val="000000"/>
                </a:solidFill>
                <a:latin typeface="Courier New"/>
                <a:ea typeface="DejaVu Sans Mono"/>
              </a:rPr>
              <a:t>  </a:t>
            </a:r>
            <a:r>
              <a:rPr b="0" lang="ru-RU" sz="1400" spc="-1" strike="noStrike">
                <a:solidFill>
                  <a:srgbClr val="000000"/>
                </a:solidFill>
                <a:latin typeface="Courier New"/>
                <a:ea typeface="DejaVu Sans Mono"/>
              </a:rPr>
              <a:t>double dArea = oMoments.m00;</a:t>
            </a:r>
            <a:endParaRPr b="0" lang="ru-RU" sz="1400" spc="-1" strike="noStrike">
              <a:latin typeface="Arial"/>
            </a:endParaRPr>
          </a:p>
          <a:p>
            <a:pPr>
              <a:lnSpc>
                <a:spcPct val="100000"/>
              </a:lnSpc>
            </a:pPr>
            <a:endParaRPr b="0" lang="ru-RU" sz="1400" spc="-1" strike="noStrike">
              <a:latin typeface="Arial"/>
            </a:endParaRPr>
          </a:p>
          <a:p>
            <a:pPr>
              <a:lnSpc>
                <a:spcPct val="100000"/>
              </a:lnSpc>
            </a:pPr>
            <a:r>
              <a:rPr b="0" lang="ru-RU" sz="1400" spc="-1" strike="noStrike">
                <a:solidFill>
                  <a:srgbClr val="000000"/>
                </a:solidFill>
                <a:latin typeface="Courier New"/>
                <a:ea typeface="DejaVu Sans Mono"/>
              </a:rPr>
              <a:t>  </a:t>
            </a:r>
            <a:r>
              <a:rPr b="0" lang="ru-RU" sz="1400" spc="-1" strike="noStrike">
                <a:solidFill>
                  <a:srgbClr val="000000"/>
                </a:solidFill>
                <a:latin typeface="Courier New"/>
                <a:ea typeface="DejaVu Sans Mono"/>
              </a:rPr>
              <a:t>// if the area &lt;= 10000, I consider that the there are no object in the image and it's because of the noise, the area is not zero </a:t>
            </a:r>
            <a:endParaRPr b="0" lang="ru-RU" sz="1400" spc="-1" strike="noStrike">
              <a:latin typeface="Arial"/>
            </a:endParaRPr>
          </a:p>
          <a:p>
            <a:pPr>
              <a:lnSpc>
                <a:spcPct val="100000"/>
              </a:lnSpc>
            </a:pPr>
            <a:r>
              <a:rPr b="0" lang="ru-RU" sz="1400" spc="-1" strike="noStrike">
                <a:solidFill>
                  <a:srgbClr val="000000"/>
                </a:solidFill>
                <a:latin typeface="Courier New"/>
                <a:ea typeface="DejaVu Sans Mono"/>
              </a:rPr>
              <a:t>  </a:t>
            </a:r>
            <a:r>
              <a:rPr b="0" lang="ru-RU" sz="1400" spc="-1" strike="noStrike">
                <a:solidFill>
                  <a:srgbClr val="000000"/>
                </a:solidFill>
                <a:latin typeface="Courier New"/>
                <a:ea typeface="DejaVu Sans Mono"/>
              </a:rPr>
              <a:t>if (dArea &gt; 10000)</a:t>
            </a:r>
            <a:endParaRPr b="0" lang="ru-RU" sz="1400" spc="-1" strike="noStrike">
              <a:latin typeface="Arial"/>
            </a:endParaRPr>
          </a:p>
          <a:p>
            <a:pPr>
              <a:lnSpc>
                <a:spcPct val="100000"/>
              </a:lnSpc>
            </a:pPr>
            <a:r>
              <a:rPr b="0" lang="ru-RU" sz="1400" spc="-1" strike="noStrike">
                <a:solidFill>
                  <a:srgbClr val="000000"/>
                </a:solidFill>
                <a:latin typeface="Courier New"/>
                <a:ea typeface="DejaVu Sans Mono"/>
              </a:rPr>
              <a:t>  </a:t>
            </a:r>
            <a:r>
              <a:rPr b="0" lang="ru-RU" sz="1400" spc="-1" strike="noStrike">
                <a:solidFill>
                  <a:srgbClr val="000000"/>
                </a:solidFill>
                <a:latin typeface="Courier New"/>
                <a:ea typeface="DejaVu Sans Mono"/>
              </a:rPr>
              <a:t>{</a:t>
            </a:r>
            <a:endParaRPr b="0" lang="ru-RU" sz="1400" spc="-1" strike="noStrike">
              <a:latin typeface="Arial"/>
            </a:endParaRPr>
          </a:p>
          <a:p>
            <a:pPr>
              <a:lnSpc>
                <a:spcPct val="100000"/>
              </a:lnSpc>
            </a:pPr>
            <a:r>
              <a:rPr b="0" lang="ru-RU" sz="1400" spc="-1" strike="noStrike">
                <a:solidFill>
                  <a:srgbClr val="000000"/>
                </a:solidFill>
                <a:latin typeface="Courier New"/>
                <a:ea typeface="DejaVu Sans Mono"/>
              </a:rPr>
              <a:t>   </a:t>
            </a:r>
            <a:r>
              <a:rPr b="0" lang="ru-RU" sz="1400" spc="-1" strike="noStrike">
                <a:solidFill>
                  <a:srgbClr val="000000"/>
                </a:solidFill>
                <a:latin typeface="Courier New"/>
                <a:ea typeface="DejaVu Sans Mono"/>
              </a:rPr>
              <a:t>//calculate the position of the object</a:t>
            </a:r>
            <a:endParaRPr b="0" lang="ru-RU" sz="1400" spc="-1" strike="noStrike">
              <a:latin typeface="Arial"/>
            </a:endParaRPr>
          </a:p>
          <a:p>
            <a:pPr>
              <a:lnSpc>
                <a:spcPct val="100000"/>
              </a:lnSpc>
            </a:pPr>
            <a:r>
              <a:rPr b="0" lang="ru-RU" sz="1400" spc="-1" strike="noStrike">
                <a:solidFill>
                  <a:srgbClr val="000000"/>
                </a:solidFill>
                <a:latin typeface="Courier New"/>
                <a:ea typeface="DejaVu Sans Mono"/>
              </a:rPr>
              <a:t>   </a:t>
            </a:r>
            <a:r>
              <a:rPr b="0" lang="ru-RU" sz="1400" spc="-1" strike="noStrike">
                <a:solidFill>
                  <a:srgbClr val="000000"/>
                </a:solidFill>
                <a:latin typeface="Courier New"/>
                <a:ea typeface="DejaVu Sans Mono"/>
              </a:rPr>
              <a:t>int posX = dM10 / dArea;</a:t>
            </a:r>
            <a:endParaRPr b="0" lang="ru-RU" sz="1400" spc="-1" strike="noStrike">
              <a:latin typeface="Arial"/>
            </a:endParaRPr>
          </a:p>
          <a:p>
            <a:pPr>
              <a:lnSpc>
                <a:spcPct val="100000"/>
              </a:lnSpc>
            </a:pPr>
            <a:r>
              <a:rPr b="0" lang="ru-RU" sz="1400" spc="-1" strike="noStrike">
                <a:solidFill>
                  <a:srgbClr val="000000"/>
                </a:solidFill>
                <a:latin typeface="Courier New"/>
                <a:ea typeface="DejaVu Sans Mono"/>
              </a:rPr>
              <a:t>   </a:t>
            </a:r>
            <a:r>
              <a:rPr b="0" lang="ru-RU" sz="1400" spc="-1" strike="noStrike">
                <a:solidFill>
                  <a:srgbClr val="000000"/>
                </a:solidFill>
                <a:latin typeface="Courier New"/>
                <a:ea typeface="DejaVu Sans Mono"/>
              </a:rPr>
              <a:t>int posY = dM01 / dArea;        </a:t>
            </a:r>
            <a:endParaRPr b="0" lang="ru-RU" sz="1400" spc="-1" strike="noStrike">
              <a:latin typeface="Arial"/>
            </a:endParaRPr>
          </a:p>
          <a:p>
            <a:pPr>
              <a:lnSpc>
                <a:spcPct val="100000"/>
              </a:lnSpc>
            </a:pPr>
            <a:r>
              <a:rPr b="0" lang="ru-RU" sz="1400" spc="-1" strike="noStrike">
                <a:solidFill>
                  <a:srgbClr val="000000"/>
                </a:solidFill>
                <a:latin typeface="Courier New"/>
                <a:ea typeface="DejaVu Sans Mono"/>
              </a:rPr>
              <a:t>        </a:t>
            </a:r>
            <a:endParaRPr b="0" lang="ru-RU" sz="1400" spc="-1" strike="noStrike">
              <a:latin typeface="Arial"/>
            </a:endParaRPr>
          </a:p>
          <a:p>
            <a:pPr>
              <a:lnSpc>
                <a:spcPct val="100000"/>
              </a:lnSpc>
            </a:pPr>
            <a:r>
              <a:rPr b="0" lang="ru-RU" sz="1400" spc="-1" strike="noStrike">
                <a:solidFill>
                  <a:srgbClr val="000000"/>
                </a:solidFill>
                <a:latin typeface="Courier New"/>
                <a:ea typeface="DejaVu Sans Mono"/>
              </a:rPr>
              <a:t>   </a:t>
            </a:r>
            <a:r>
              <a:rPr b="0" lang="ru-RU" sz="1400" spc="-1" strike="noStrike">
                <a:solidFill>
                  <a:srgbClr val="000000"/>
                </a:solidFill>
                <a:latin typeface="Courier New"/>
                <a:ea typeface="DejaVu Sans Mono"/>
              </a:rPr>
              <a:t>if (iLastX &gt;= 0 &amp;&amp; iLastY &gt;= 0 &amp;&amp; posX &gt;= 0 &amp;&amp; posY &gt;= 0)</a:t>
            </a:r>
            <a:endParaRPr b="0" lang="ru-RU" sz="1400" spc="-1" strike="noStrike">
              <a:latin typeface="Arial"/>
            </a:endParaRPr>
          </a:p>
          <a:p>
            <a:pPr>
              <a:lnSpc>
                <a:spcPct val="100000"/>
              </a:lnSpc>
            </a:pPr>
            <a:r>
              <a:rPr b="0" lang="ru-RU" sz="1400" spc="-1" strike="noStrike">
                <a:solidFill>
                  <a:srgbClr val="000000"/>
                </a:solidFill>
                <a:latin typeface="Courier New"/>
                <a:ea typeface="DejaVu Sans Mono"/>
              </a:rPr>
              <a:t>   </a:t>
            </a:r>
            <a:r>
              <a:rPr b="0" lang="ru-RU" sz="1400" spc="-1" strike="noStrike">
                <a:solidFill>
                  <a:srgbClr val="000000"/>
                </a:solidFill>
                <a:latin typeface="Courier New"/>
                <a:ea typeface="DejaVu Sans Mono"/>
              </a:rPr>
              <a:t>{</a:t>
            </a:r>
            <a:endParaRPr b="0" lang="ru-RU" sz="1400" spc="-1" strike="noStrike">
              <a:latin typeface="Arial"/>
            </a:endParaRPr>
          </a:p>
          <a:p>
            <a:pPr>
              <a:lnSpc>
                <a:spcPct val="100000"/>
              </a:lnSpc>
            </a:pPr>
            <a:r>
              <a:rPr b="0" lang="ru-RU" sz="1400" spc="-1" strike="noStrike">
                <a:solidFill>
                  <a:srgbClr val="000000"/>
                </a:solidFill>
                <a:latin typeface="Courier New"/>
                <a:ea typeface="DejaVu Sans Mono"/>
              </a:rPr>
              <a:t>    </a:t>
            </a:r>
            <a:r>
              <a:rPr b="0" lang="ru-RU" sz="1400" spc="-1" strike="noStrike">
                <a:solidFill>
                  <a:srgbClr val="000000"/>
                </a:solidFill>
                <a:latin typeface="Courier New"/>
                <a:ea typeface="DejaVu Sans Mono"/>
              </a:rPr>
              <a:t>//Draw a red line from the previous point to the current point</a:t>
            </a:r>
            <a:endParaRPr b="0" lang="ru-RU" sz="1400" spc="-1" strike="noStrike">
              <a:latin typeface="Arial"/>
            </a:endParaRPr>
          </a:p>
          <a:p>
            <a:pPr>
              <a:lnSpc>
                <a:spcPct val="100000"/>
              </a:lnSpc>
            </a:pPr>
            <a:r>
              <a:rPr b="0" lang="ru-RU" sz="1400" spc="-1" strike="noStrike">
                <a:solidFill>
                  <a:srgbClr val="000000"/>
                </a:solidFill>
                <a:latin typeface="Courier New"/>
                <a:ea typeface="DejaVu Sans Mono"/>
              </a:rPr>
              <a:t>    </a:t>
            </a:r>
            <a:r>
              <a:rPr b="0" lang="ru-RU" sz="1400" spc="-1" strike="noStrike">
                <a:solidFill>
                  <a:srgbClr val="000000"/>
                </a:solidFill>
                <a:latin typeface="Courier New"/>
                <a:ea typeface="DejaVu Sans Mono"/>
              </a:rPr>
              <a:t>line(imgLines, Point(posX, posY), Point(iLastX, iLastY), Scalar(0,0,255), 2);</a:t>
            </a:r>
            <a:endParaRPr b="0" lang="ru-RU" sz="1400" spc="-1" strike="noStrike">
              <a:latin typeface="Arial"/>
            </a:endParaRPr>
          </a:p>
          <a:p>
            <a:pPr>
              <a:lnSpc>
                <a:spcPct val="100000"/>
              </a:lnSpc>
            </a:pPr>
            <a:r>
              <a:rPr b="0" lang="ru-RU" sz="1400" spc="-1" strike="noStrike">
                <a:solidFill>
                  <a:srgbClr val="000000"/>
                </a:solidFill>
                <a:latin typeface="Courier New"/>
                <a:ea typeface="DejaVu Sans Mono"/>
              </a:rPr>
              <a:t>   </a:t>
            </a:r>
            <a:r>
              <a:rPr b="0" lang="ru-RU" sz="1400" spc="-1" strike="noStrike">
                <a:solidFill>
                  <a:srgbClr val="000000"/>
                </a:solidFill>
                <a:latin typeface="Courier New"/>
                <a:ea typeface="DejaVu Sans Mono"/>
              </a:rPr>
              <a:t>}</a:t>
            </a:r>
            <a:endParaRPr b="0" lang="ru-RU" sz="1400" spc="-1" strike="noStrike">
              <a:latin typeface="Arial"/>
            </a:endParaRPr>
          </a:p>
          <a:p>
            <a:pPr>
              <a:lnSpc>
                <a:spcPct val="100000"/>
              </a:lnSpc>
            </a:pPr>
            <a:endParaRPr b="0" lang="ru-RU" sz="1400" spc="-1" strike="noStrike">
              <a:latin typeface="Arial"/>
            </a:endParaRPr>
          </a:p>
          <a:p>
            <a:pPr>
              <a:lnSpc>
                <a:spcPct val="100000"/>
              </a:lnSpc>
            </a:pPr>
            <a:r>
              <a:rPr b="0" lang="ru-RU" sz="1400" spc="-1" strike="noStrike">
                <a:solidFill>
                  <a:srgbClr val="000000"/>
                </a:solidFill>
                <a:latin typeface="Courier New"/>
                <a:ea typeface="DejaVu Sans Mono"/>
              </a:rPr>
              <a:t>   </a:t>
            </a:r>
            <a:r>
              <a:rPr b="0" lang="ru-RU" sz="1400" spc="-1" strike="noStrike">
                <a:solidFill>
                  <a:srgbClr val="000000"/>
                </a:solidFill>
                <a:latin typeface="Courier New"/>
                <a:ea typeface="DejaVu Sans Mono"/>
              </a:rPr>
              <a:t>iLastX = posX;</a:t>
            </a:r>
            <a:endParaRPr b="0" lang="ru-RU" sz="1400" spc="-1" strike="noStrike">
              <a:latin typeface="Arial"/>
            </a:endParaRPr>
          </a:p>
          <a:p>
            <a:pPr>
              <a:lnSpc>
                <a:spcPct val="100000"/>
              </a:lnSpc>
            </a:pPr>
            <a:r>
              <a:rPr b="0" lang="ru-RU" sz="1400" spc="-1" strike="noStrike">
                <a:solidFill>
                  <a:srgbClr val="000000"/>
                </a:solidFill>
                <a:latin typeface="Courier New"/>
                <a:ea typeface="DejaVu Sans Mono"/>
              </a:rPr>
              <a:t>   </a:t>
            </a:r>
            <a:r>
              <a:rPr b="0" lang="ru-RU" sz="1400" spc="-1" strike="noStrike">
                <a:solidFill>
                  <a:srgbClr val="000000"/>
                </a:solidFill>
                <a:latin typeface="Courier New"/>
                <a:ea typeface="DejaVu Sans Mono"/>
              </a:rPr>
              <a:t>iLastY = posY;</a:t>
            </a:r>
            <a:endParaRPr b="0" lang="ru-RU" sz="1400" spc="-1" strike="noStrike">
              <a:latin typeface="Arial"/>
            </a:endParaRPr>
          </a:p>
          <a:p>
            <a:pPr>
              <a:lnSpc>
                <a:spcPct val="100000"/>
              </a:lnSpc>
            </a:pPr>
            <a:r>
              <a:rPr b="0" lang="ru-RU" sz="1400" spc="-1" strike="noStrike">
                <a:solidFill>
                  <a:srgbClr val="000000"/>
                </a:solidFill>
                <a:latin typeface="Courier New"/>
                <a:ea typeface="DejaVu Sans Mono"/>
              </a:rPr>
              <a:t>  </a:t>
            </a:r>
            <a:r>
              <a:rPr b="0" lang="ru-RU" sz="1400" spc="-1" strike="noStrike">
                <a:solidFill>
                  <a:srgbClr val="000000"/>
                </a:solidFill>
                <a:latin typeface="Courier New"/>
                <a:ea typeface="DejaVu Sans Mono"/>
              </a:rPr>
              <a:t>}</a:t>
            </a:r>
            <a:endParaRPr b="0" lang="ru-RU" sz="1400" spc="-1" strike="noStrike">
              <a:latin typeface="Arial"/>
            </a:endParaRPr>
          </a:p>
          <a:p>
            <a:pPr>
              <a:lnSpc>
                <a:spcPct val="100000"/>
              </a:lnSpc>
            </a:pPr>
            <a:endParaRPr b="0" lang="ru-RU" sz="1400" spc="-1" strike="noStrike">
              <a:latin typeface="Arial"/>
            </a:endParaRPr>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6" name="CustomShape 1"/>
          <p:cNvSpPr/>
          <p:nvPr/>
        </p:nvSpPr>
        <p:spPr>
          <a:xfrm>
            <a:off x="292320" y="552240"/>
            <a:ext cx="7963200" cy="491472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ru-RU" sz="1400" spc="-1" strike="noStrike">
                <a:solidFill>
                  <a:srgbClr val="000000"/>
                </a:solidFill>
                <a:latin typeface="Courier New"/>
                <a:ea typeface="DejaVu Sans Mono"/>
              </a:rPr>
              <a:t>    </a:t>
            </a:r>
            <a:r>
              <a:rPr b="0" lang="ru-RU" sz="1400" spc="-1" strike="noStrike">
                <a:solidFill>
                  <a:srgbClr val="000000"/>
                </a:solidFill>
                <a:latin typeface="Courier New"/>
                <a:ea typeface="DejaVu Sans Mono"/>
              </a:rPr>
              <a:t>imshow("Thresholded Image", imgThresholded); //show the thresholded image</a:t>
            </a:r>
            <a:endParaRPr b="0" lang="ru-RU" sz="1400" spc="-1" strike="noStrike">
              <a:latin typeface="Arial"/>
            </a:endParaRPr>
          </a:p>
          <a:p>
            <a:pPr>
              <a:lnSpc>
                <a:spcPct val="100000"/>
              </a:lnSpc>
            </a:pPr>
            <a:endParaRPr b="0" lang="ru-RU" sz="1400" spc="-1" strike="noStrike">
              <a:latin typeface="Arial"/>
            </a:endParaRPr>
          </a:p>
          <a:p>
            <a:pPr>
              <a:lnSpc>
                <a:spcPct val="100000"/>
              </a:lnSpc>
            </a:pPr>
            <a:r>
              <a:rPr b="0" lang="ru-RU" sz="1400" spc="-1" strike="noStrike">
                <a:solidFill>
                  <a:srgbClr val="000000"/>
                </a:solidFill>
                <a:latin typeface="Courier New"/>
                <a:ea typeface="DejaVu Sans Mono"/>
              </a:rPr>
              <a:t>    </a:t>
            </a:r>
            <a:r>
              <a:rPr b="0" lang="ru-RU" sz="1400" spc="-1" strike="noStrike">
                <a:solidFill>
                  <a:srgbClr val="000000"/>
                </a:solidFill>
                <a:latin typeface="Courier New"/>
                <a:ea typeface="DejaVu Sans Mono"/>
              </a:rPr>
              <a:t>imgOriginal = imgOriginal + imgLines;</a:t>
            </a:r>
            <a:endParaRPr b="0" lang="ru-RU" sz="1400" spc="-1" strike="noStrike">
              <a:latin typeface="Arial"/>
            </a:endParaRPr>
          </a:p>
          <a:p>
            <a:pPr>
              <a:lnSpc>
                <a:spcPct val="100000"/>
              </a:lnSpc>
            </a:pPr>
            <a:r>
              <a:rPr b="0" lang="ru-RU" sz="1400" spc="-1" strike="noStrike">
                <a:solidFill>
                  <a:srgbClr val="000000"/>
                </a:solidFill>
                <a:latin typeface="Courier New"/>
                <a:ea typeface="DejaVu Sans Mono"/>
              </a:rPr>
              <a:t>    </a:t>
            </a:r>
            <a:r>
              <a:rPr b="0" lang="ru-RU" sz="1400" spc="-1" strike="noStrike">
                <a:solidFill>
                  <a:srgbClr val="000000"/>
                </a:solidFill>
                <a:latin typeface="Courier New"/>
                <a:ea typeface="DejaVu Sans Mono"/>
              </a:rPr>
              <a:t>imshow("Original", imgOriginal); //show the original image</a:t>
            </a:r>
            <a:endParaRPr b="0" lang="ru-RU" sz="1400" spc="-1" strike="noStrike">
              <a:latin typeface="Arial"/>
            </a:endParaRPr>
          </a:p>
          <a:p>
            <a:pPr>
              <a:lnSpc>
                <a:spcPct val="100000"/>
              </a:lnSpc>
            </a:pPr>
            <a:endParaRPr b="0" lang="ru-RU" sz="1400" spc="-1" strike="noStrike">
              <a:latin typeface="Arial"/>
            </a:endParaRPr>
          </a:p>
          <a:p>
            <a:pPr>
              <a:lnSpc>
                <a:spcPct val="100000"/>
              </a:lnSpc>
            </a:pPr>
            <a:r>
              <a:rPr b="0" lang="ru-RU" sz="1400" spc="-1" strike="noStrike">
                <a:solidFill>
                  <a:srgbClr val="000000"/>
                </a:solidFill>
                <a:latin typeface="Courier New"/>
                <a:ea typeface="DejaVu Sans Mono"/>
              </a:rPr>
              <a:t>    </a:t>
            </a:r>
            <a:r>
              <a:rPr b="0" lang="ru-RU" sz="1400" spc="-1" strike="noStrike">
                <a:solidFill>
                  <a:srgbClr val="000000"/>
                </a:solidFill>
                <a:latin typeface="Courier New"/>
                <a:ea typeface="DejaVu Sans Mono"/>
              </a:rPr>
              <a:t>if (waitKey(30) == 27) //wait for 'esc' key press for 30ms. If 'esc' key is pressed, break loop</a:t>
            </a:r>
            <a:endParaRPr b="0" lang="ru-RU" sz="1400" spc="-1" strike="noStrike">
              <a:latin typeface="Arial"/>
            </a:endParaRPr>
          </a:p>
          <a:p>
            <a:pPr>
              <a:lnSpc>
                <a:spcPct val="100000"/>
              </a:lnSpc>
            </a:pPr>
            <a:r>
              <a:rPr b="0" lang="ru-RU" sz="1400" spc="-1" strike="noStrike">
                <a:solidFill>
                  <a:srgbClr val="000000"/>
                </a:solidFill>
                <a:latin typeface="Courier New"/>
                <a:ea typeface="DejaVu Sans Mono"/>
              </a:rPr>
              <a:t>    </a:t>
            </a:r>
            <a:r>
              <a:rPr b="0" lang="ru-RU" sz="1400" spc="-1" strike="noStrike">
                <a:solidFill>
                  <a:srgbClr val="000000"/>
                </a:solidFill>
                <a:latin typeface="Courier New"/>
                <a:ea typeface="DejaVu Sans Mono"/>
              </a:rPr>
              <a:t>{</a:t>
            </a:r>
            <a:endParaRPr b="0" lang="ru-RU" sz="1400" spc="-1" strike="noStrike">
              <a:latin typeface="Arial"/>
            </a:endParaRPr>
          </a:p>
          <a:p>
            <a:pPr>
              <a:lnSpc>
                <a:spcPct val="100000"/>
              </a:lnSpc>
            </a:pPr>
            <a:r>
              <a:rPr b="0" lang="ru-RU" sz="1400" spc="-1" strike="noStrike">
                <a:solidFill>
                  <a:srgbClr val="000000"/>
                </a:solidFill>
                <a:latin typeface="Courier New"/>
                <a:ea typeface="DejaVu Sans Mono"/>
              </a:rPr>
              <a:t>          </a:t>
            </a:r>
            <a:r>
              <a:rPr b="0" lang="ru-RU" sz="1400" spc="-1" strike="noStrike">
                <a:solidFill>
                  <a:srgbClr val="000000"/>
                </a:solidFill>
                <a:latin typeface="Courier New"/>
                <a:ea typeface="DejaVu Sans Mono"/>
              </a:rPr>
              <a:t>cout &lt;&lt; "esc key is pressed by user" &lt;&lt; endl;</a:t>
            </a:r>
            <a:endParaRPr b="0" lang="ru-RU" sz="1400" spc="-1" strike="noStrike">
              <a:latin typeface="Arial"/>
            </a:endParaRPr>
          </a:p>
          <a:p>
            <a:pPr>
              <a:lnSpc>
                <a:spcPct val="100000"/>
              </a:lnSpc>
            </a:pPr>
            <a:r>
              <a:rPr b="0" lang="ru-RU" sz="1400" spc="-1" strike="noStrike">
                <a:solidFill>
                  <a:srgbClr val="000000"/>
                </a:solidFill>
                <a:latin typeface="Courier New"/>
                <a:ea typeface="DejaVu Sans Mono"/>
              </a:rPr>
              <a:t>          </a:t>
            </a:r>
            <a:r>
              <a:rPr b="0" lang="ru-RU" sz="1400" spc="-1" strike="noStrike">
                <a:solidFill>
                  <a:srgbClr val="000000"/>
                </a:solidFill>
                <a:latin typeface="Courier New"/>
                <a:ea typeface="DejaVu Sans Mono"/>
              </a:rPr>
              <a:t>break; </a:t>
            </a:r>
            <a:endParaRPr b="0" lang="ru-RU" sz="1400" spc="-1" strike="noStrike">
              <a:latin typeface="Arial"/>
            </a:endParaRPr>
          </a:p>
          <a:p>
            <a:pPr>
              <a:lnSpc>
                <a:spcPct val="100000"/>
              </a:lnSpc>
            </a:pPr>
            <a:r>
              <a:rPr b="0" lang="ru-RU" sz="1400" spc="-1" strike="noStrike">
                <a:solidFill>
                  <a:srgbClr val="000000"/>
                </a:solidFill>
                <a:latin typeface="Courier New"/>
                <a:ea typeface="DejaVu Sans Mono"/>
              </a:rPr>
              <a:t>    </a:t>
            </a:r>
            <a:r>
              <a:rPr b="0" lang="ru-RU" sz="1400" spc="-1" strike="noStrike">
                <a:solidFill>
                  <a:srgbClr val="000000"/>
                </a:solidFill>
                <a:latin typeface="Courier New"/>
                <a:ea typeface="DejaVu Sans Mono"/>
              </a:rPr>
              <a:t>}</a:t>
            </a:r>
            <a:endParaRPr b="0" lang="ru-RU" sz="1400" spc="-1" strike="noStrike">
              <a:latin typeface="Arial"/>
            </a:endParaRPr>
          </a:p>
          <a:p>
            <a:pPr>
              <a:lnSpc>
                <a:spcPct val="100000"/>
              </a:lnSpc>
            </a:pPr>
            <a:r>
              <a:rPr b="0" lang="ru-RU" sz="1400" spc="-1" strike="noStrike">
                <a:solidFill>
                  <a:srgbClr val="000000"/>
                </a:solidFill>
                <a:latin typeface="Courier New"/>
                <a:ea typeface="DejaVu Sans Mono"/>
              </a:rPr>
              <a:t>       </a:t>
            </a:r>
            <a:endParaRPr b="0" lang="ru-RU" sz="1400" spc="-1" strike="noStrike">
              <a:latin typeface="Arial"/>
            </a:endParaRPr>
          </a:p>
          <a:p>
            <a:pPr>
              <a:lnSpc>
                <a:spcPct val="100000"/>
              </a:lnSpc>
            </a:pPr>
            <a:r>
              <a:rPr b="0" lang="ru-RU" sz="1400" spc="-1" strike="noStrike">
                <a:solidFill>
                  <a:srgbClr val="000000"/>
                </a:solidFill>
                <a:latin typeface="Courier New"/>
                <a:ea typeface="DejaVu Sans Mono"/>
              </a:rPr>
              <a:t>    </a:t>
            </a:r>
            <a:r>
              <a:rPr b="0" lang="ru-RU" sz="1400" spc="-1" strike="noStrike">
                <a:solidFill>
                  <a:srgbClr val="000000"/>
                </a:solidFill>
                <a:latin typeface="Courier New"/>
                <a:ea typeface="DejaVu Sans Mono"/>
              </a:rPr>
              <a:t>frames++;</a:t>
            </a:r>
            <a:endParaRPr b="0" lang="ru-RU" sz="1400" spc="-1" strike="noStrike">
              <a:latin typeface="Arial"/>
            </a:endParaRPr>
          </a:p>
          <a:p>
            <a:pPr>
              <a:lnSpc>
                <a:spcPct val="100000"/>
              </a:lnSpc>
            </a:pPr>
            <a:r>
              <a:rPr b="0" lang="ru-RU" sz="1400" spc="-1" strike="noStrike">
                <a:solidFill>
                  <a:srgbClr val="000000"/>
                </a:solidFill>
                <a:latin typeface="Courier New"/>
                <a:ea typeface="DejaVu Sans Mono"/>
              </a:rPr>
              <a:t>  </a:t>
            </a:r>
            <a:r>
              <a:rPr b="0" lang="ru-RU" sz="1400" spc="-1" strike="noStrike">
                <a:solidFill>
                  <a:srgbClr val="000000"/>
                </a:solidFill>
                <a:latin typeface="Courier New"/>
                <a:ea typeface="DejaVu Sans Mono"/>
              </a:rPr>
              <a:t>}</a:t>
            </a:r>
            <a:endParaRPr b="0" lang="ru-RU" sz="1400" spc="-1" strike="noStrike">
              <a:latin typeface="Arial"/>
            </a:endParaRPr>
          </a:p>
          <a:p>
            <a:pPr>
              <a:lnSpc>
                <a:spcPct val="100000"/>
              </a:lnSpc>
            </a:pPr>
            <a:endParaRPr b="0" lang="ru-RU" sz="1400" spc="-1" strike="noStrike">
              <a:latin typeface="Arial"/>
            </a:endParaRPr>
          </a:p>
          <a:p>
            <a:pPr>
              <a:lnSpc>
                <a:spcPct val="100000"/>
              </a:lnSpc>
            </a:pPr>
            <a:r>
              <a:rPr b="0" lang="ru-RU" sz="1400" spc="-1" strike="noStrike">
                <a:solidFill>
                  <a:srgbClr val="000000"/>
                </a:solidFill>
                <a:latin typeface="Courier New"/>
                <a:ea typeface="DejaVu Sans Mono"/>
              </a:rPr>
              <a:t>  </a:t>
            </a:r>
            <a:r>
              <a:rPr b="0" lang="ru-RU" sz="1400" spc="-1" strike="noStrike">
                <a:solidFill>
                  <a:srgbClr val="000000"/>
                </a:solidFill>
                <a:latin typeface="Courier New"/>
                <a:ea typeface="DejaVu Sans Mono"/>
              </a:rPr>
              <a:t>time (&amp;end);</a:t>
            </a:r>
            <a:endParaRPr b="0" lang="ru-RU" sz="1400" spc="-1" strike="noStrike">
              <a:latin typeface="Arial"/>
            </a:endParaRPr>
          </a:p>
          <a:p>
            <a:pPr>
              <a:lnSpc>
                <a:spcPct val="100000"/>
              </a:lnSpc>
            </a:pPr>
            <a:r>
              <a:rPr b="0" lang="ru-RU" sz="1400" spc="-1" strike="noStrike">
                <a:solidFill>
                  <a:srgbClr val="000000"/>
                </a:solidFill>
                <a:latin typeface="Courier New"/>
                <a:ea typeface="DejaVu Sans Mono"/>
              </a:rPr>
              <a:t>  </a:t>
            </a:r>
            <a:r>
              <a:rPr b="0" lang="ru-RU" sz="1400" spc="-1" strike="noStrike">
                <a:solidFill>
                  <a:srgbClr val="000000"/>
                </a:solidFill>
                <a:latin typeface="Courier New"/>
                <a:ea typeface="DejaVu Sans Mono"/>
              </a:rPr>
              <a:t>double dif = difftime (end,start);</a:t>
            </a:r>
            <a:endParaRPr b="0" lang="ru-RU" sz="1400" spc="-1" strike="noStrike">
              <a:latin typeface="Arial"/>
            </a:endParaRPr>
          </a:p>
          <a:p>
            <a:pPr>
              <a:lnSpc>
                <a:spcPct val="100000"/>
              </a:lnSpc>
            </a:pPr>
            <a:r>
              <a:rPr b="0" lang="ru-RU" sz="1400" spc="-1" strike="noStrike">
                <a:solidFill>
                  <a:srgbClr val="000000"/>
                </a:solidFill>
                <a:latin typeface="Courier New"/>
                <a:ea typeface="DejaVu Sans Mono"/>
              </a:rPr>
              <a:t>  </a:t>
            </a:r>
            <a:r>
              <a:rPr b="0" lang="ru-RU" sz="1400" spc="-1" strike="noStrike">
                <a:solidFill>
                  <a:srgbClr val="000000"/>
                </a:solidFill>
                <a:latin typeface="Courier New"/>
                <a:ea typeface="DejaVu Sans Mono"/>
              </a:rPr>
              <a:t>printf("FPS %.2lf seconds.\r\n", (frames / dif));</a:t>
            </a:r>
            <a:endParaRPr b="0" lang="ru-RU" sz="1400" spc="-1" strike="noStrike">
              <a:latin typeface="Arial"/>
            </a:endParaRPr>
          </a:p>
          <a:p>
            <a:pPr>
              <a:lnSpc>
                <a:spcPct val="100000"/>
              </a:lnSpc>
            </a:pPr>
            <a:endParaRPr b="0" lang="ru-RU" sz="1400" spc="-1" strike="noStrike">
              <a:latin typeface="Arial"/>
            </a:endParaRPr>
          </a:p>
          <a:p>
            <a:pPr>
              <a:lnSpc>
                <a:spcPct val="100000"/>
              </a:lnSpc>
            </a:pPr>
            <a:r>
              <a:rPr b="0" lang="ru-RU" sz="1400" spc="-1" strike="noStrike">
                <a:solidFill>
                  <a:srgbClr val="000000"/>
                </a:solidFill>
                <a:latin typeface="Courier New"/>
                <a:ea typeface="DejaVu Sans Mono"/>
              </a:rPr>
              <a:t>  </a:t>
            </a:r>
            <a:r>
              <a:rPr b="0" lang="ru-RU" sz="1400" spc="-1" strike="noStrike">
                <a:solidFill>
                  <a:srgbClr val="000000"/>
                </a:solidFill>
                <a:latin typeface="Courier New"/>
                <a:ea typeface="DejaVu Sans Mono"/>
              </a:rPr>
              <a:t>return 0;</a:t>
            </a:r>
            <a:endParaRPr b="0" lang="ru-RU" sz="1400" spc="-1" strike="noStrike">
              <a:latin typeface="Arial"/>
            </a:endParaRPr>
          </a:p>
          <a:p>
            <a:pPr>
              <a:lnSpc>
                <a:spcPct val="100000"/>
              </a:lnSpc>
            </a:pPr>
            <a:r>
              <a:rPr b="0" lang="ru-RU" sz="1400" spc="-1" strike="noStrike">
                <a:solidFill>
                  <a:srgbClr val="000000"/>
                </a:solidFill>
                <a:latin typeface="Courier New"/>
                <a:ea typeface="DejaVu Sans Mono"/>
              </a:rPr>
              <a:t>}</a:t>
            </a:r>
            <a:endParaRPr b="0" lang="ru-RU" sz="1400" spc="-1" strike="noStrike">
              <a:latin typeface="Arial"/>
            </a:endParaRPr>
          </a:p>
          <a:p>
            <a:pPr>
              <a:lnSpc>
                <a:spcPct val="100000"/>
              </a:lnSpc>
            </a:pPr>
            <a:endParaRPr b="0" lang="ru-RU" sz="1400" spc="-1" strike="noStrike">
              <a:latin typeface="Arial"/>
            </a:endParaRPr>
          </a:p>
        </p:txBody>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7" name="CustomShape 1"/>
          <p:cNvSpPr/>
          <p:nvPr/>
        </p:nvSpPr>
        <p:spPr>
          <a:xfrm>
            <a:off x="395640" y="404640"/>
            <a:ext cx="8223840" cy="1060920"/>
          </a:xfrm>
          <a:prstGeom prst="rect">
            <a:avLst/>
          </a:prstGeom>
          <a:noFill/>
          <a:ln>
            <a:noFill/>
          </a:ln>
        </p:spPr>
        <p:style>
          <a:lnRef idx="0"/>
          <a:fillRef idx="0"/>
          <a:effectRef idx="0"/>
          <a:fontRef idx="minor"/>
        </p:style>
        <p:txBody>
          <a:bodyPr lIns="90000" rIns="90000" tIns="45000" bIns="45000" anchor="ctr">
            <a:normAutofit/>
          </a:bodyPr>
          <a:p>
            <a:pPr>
              <a:lnSpc>
                <a:spcPct val="100000"/>
              </a:lnSpc>
            </a:pPr>
            <a:r>
              <a:rPr b="0" i="1" lang="ru-RU" sz="3600" spc="-1" strike="noStrike">
                <a:solidFill>
                  <a:srgbClr val="424456"/>
                </a:solidFill>
                <a:latin typeface="Trebuchet MS"/>
                <a:ea typeface="DejaVu Sans"/>
              </a:rPr>
              <a:t>Color Tracker</a:t>
            </a:r>
            <a:endParaRPr b="0" lang="ru-RU" sz="3600" spc="-1" strike="noStrike">
              <a:latin typeface="Arial"/>
            </a:endParaRPr>
          </a:p>
        </p:txBody>
      </p:sp>
      <p:sp>
        <p:nvSpPr>
          <p:cNvPr id="258" name="CustomShape 2"/>
          <p:cNvSpPr/>
          <p:nvPr/>
        </p:nvSpPr>
        <p:spPr>
          <a:xfrm>
            <a:off x="292320" y="1296000"/>
            <a:ext cx="7963200" cy="4914720"/>
          </a:xfrm>
          <a:prstGeom prst="rect">
            <a:avLst/>
          </a:prstGeom>
          <a:noFill/>
          <a:ln>
            <a:noFill/>
          </a:ln>
        </p:spPr>
        <p:style>
          <a:lnRef idx="0"/>
          <a:fillRef idx="0"/>
          <a:effectRef idx="0"/>
          <a:fontRef idx="minor"/>
        </p:style>
        <p:txBody>
          <a:bodyPr lIns="90000" rIns="90000" tIns="45000" bIns="45000">
            <a:noAutofit/>
          </a:bodyPr>
          <a:p>
            <a:pPr>
              <a:lnSpc>
                <a:spcPct val="100000"/>
              </a:lnSpc>
            </a:pPr>
            <a:endParaRPr b="0" lang="ru-RU" sz="1800" spc="-1" strike="noStrike">
              <a:latin typeface="Arial"/>
            </a:endParaRPr>
          </a:p>
          <a:p>
            <a:pPr>
              <a:lnSpc>
                <a:spcPct val="100000"/>
              </a:lnSpc>
            </a:pPr>
            <a:r>
              <a:rPr b="0" lang="ru-RU" sz="2800" spc="-1" strike="noStrike">
                <a:solidFill>
                  <a:srgbClr val="000000"/>
                </a:solidFill>
                <a:latin typeface="Arial"/>
                <a:ea typeface="DejaVu Sans"/>
              </a:rPr>
              <a:t>Write a Python program to threshold HSV image of each frame to given range to leave certain colored pixels. Calculate the center of the colored object and draw a crosshair on each frame to track the object of given color.</a:t>
            </a:r>
            <a:endParaRPr b="0" lang="ru-RU" sz="2800" spc="-1" strike="noStrike">
              <a:latin typeface="Arial"/>
            </a:endParaRPr>
          </a:p>
        </p:txBody>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9" name="CustomShape 1"/>
          <p:cNvSpPr/>
          <p:nvPr/>
        </p:nvSpPr>
        <p:spPr>
          <a:xfrm>
            <a:off x="395640" y="404640"/>
            <a:ext cx="8223840" cy="1060920"/>
          </a:xfrm>
          <a:prstGeom prst="rect">
            <a:avLst/>
          </a:prstGeom>
          <a:noFill/>
          <a:ln>
            <a:noFill/>
          </a:ln>
        </p:spPr>
        <p:style>
          <a:lnRef idx="0"/>
          <a:fillRef idx="0"/>
          <a:effectRef idx="0"/>
          <a:fontRef idx="minor"/>
        </p:style>
        <p:txBody>
          <a:bodyPr lIns="90000" rIns="90000" tIns="45000" bIns="45000" anchor="ctr">
            <a:normAutofit/>
          </a:bodyPr>
          <a:p>
            <a:pPr>
              <a:lnSpc>
                <a:spcPct val="100000"/>
              </a:lnSpc>
            </a:pPr>
            <a:r>
              <a:rPr b="0" i="1" lang="ru-RU" sz="3600" spc="-1" strike="noStrike">
                <a:solidFill>
                  <a:srgbClr val="424456"/>
                </a:solidFill>
                <a:latin typeface="Trebuchet MS"/>
                <a:ea typeface="DejaVu Sans"/>
              </a:rPr>
              <a:t>Image Moments</a:t>
            </a:r>
            <a:endParaRPr b="0" lang="ru-RU" sz="3600" spc="-1" strike="noStrike">
              <a:latin typeface="Arial"/>
            </a:endParaRPr>
          </a:p>
        </p:txBody>
      </p:sp>
      <p:sp>
        <p:nvSpPr>
          <p:cNvPr id="260" name="CustomShape 2"/>
          <p:cNvSpPr/>
          <p:nvPr/>
        </p:nvSpPr>
        <p:spPr>
          <a:xfrm>
            <a:off x="292320" y="1656000"/>
            <a:ext cx="4960440" cy="381276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ru-RU" sz="1800" spc="-1" strike="noStrike">
                <a:solidFill>
                  <a:srgbClr val="000000"/>
                </a:solidFill>
                <a:latin typeface="Arial"/>
                <a:ea typeface="DejaVu Sans"/>
              </a:rPr>
              <a:t>Certain particular weighted average (moment) of the image pixels' intensities, or a function of such moments</a:t>
            </a:r>
            <a:endParaRPr b="0" lang="ru-RU" sz="1800" spc="-1" strike="noStrike">
              <a:latin typeface="Arial"/>
            </a:endParaRPr>
          </a:p>
          <a:p>
            <a:pPr>
              <a:lnSpc>
                <a:spcPct val="100000"/>
              </a:lnSpc>
            </a:pPr>
            <a:endParaRPr b="0" lang="ru-RU" sz="1800" spc="-1" strike="noStrike">
              <a:latin typeface="Arial"/>
            </a:endParaRPr>
          </a:p>
          <a:p>
            <a:pPr>
              <a:lnSpc>
                <a:spcPct val="100000"/>
              </a:lnSpc>
            </a:pPr>
            <a:r>
              <a:rPr b="0" lang="ru-RU" sz="1800" spc="-1" strike="noStrike">
                <a:solidFill>
                  <a:srgbClr val="000000"/>
                </a:solidFill>
                <a:latin typeface="Arial"/>
                <a:ea typeface="DejaVu Sans"/>
              </a:rPr>
              <a:t>May have real world interpretation</a:t>
            </a:r>
            <a:endParaRPr b="0" lang="ru-RU" sz="1800" spc="-1" strike="noStrike">
              <a:latin typeface="Arial"/>
            </a:endParaRPr>
          </a:p>
          <a:p>
            <a:pPr>
              <a:lnSpc>
                <a:spcPct val="100000"/>
              </a:lnSpc>
            </a:pPr>
            <a:endParaRPr b="0" lang="ru-RU" sz="1800" spc="-1" strike="noStrike">
              <a:latin typeface="Arial"/>
            </a:endParaRPr>
          </a:p>
          <a:p>
            <a:pPr>
              <a:lnSpc>
                <a:spcPct val="100000"/>
              </a:lnSpc>
            </a:pPr>
            <a:r>
              <a:rPr b="0" lang="ru-RU" sz="1800" spc="-1" strike="noStrike">
                <a:solidFill>
                  <a:srgbClr val="000000"/>
                </a:solidFill>
                <a:latin typeface="Arial"/>
                <a:ea typeface="DejaVu Sans"/>
              </a:rPr>
              <a:t>May be invariant to translation and/or scale of image</a:t>
            </a:r>
            <a:endParaRPr b="0" lang="ru-RU" sz="1800" spc="-1" strike="noStrike">
              <a:latin typeface="Arial"/>
            </a:endParaRPr>
          </a:p>
          <a:p>
            <a:pPr>
              <a:lnSpc>
                <a:spcPct val="100000"/>
              </a:lnSpc>
            </a:pPr>
            <a:endParaRPr b="0" lang="ru-RU" sz="1800" spc="-1" strike="noStrike">
              <a:latin typeface="Arial"/>
            </a:endParaRPr>
          </a:p>
          <a:p>
            <a:pPr>
              <a:lnSpc>
                <a:spcPct val="100000"/>
              </a:lnSpc>
            </a:pPr>
            <a:r>
              <a:rPr b="0" lang="ru-RU" sz="1800" spc="-1" strike="noStrike">
                <a:solidFill>
                  <a:srgbClr val="000000"/>
                </a:solidFill>
                <a:latin typeface="Arial"/>
                <a:ea typeface="DejaVu Sans"/>
              </a:rPr>
              <a:t>May be Polar or Decart</a:t>
            </a:r>
            <a:endParaRPr b="0" lang="ru-RU" sz="1800" spc="-1" strike="noStrike">
              <a:latin typeface="Arial"/>
            </a:endParaRPr>
          </a:p>
        </p:txBody>
      </p:sp>
      <p:pic>
        <p:nvPicPr>
          <p:cNvPr id="261" name="" descr=""/>
          <p:cNvPicPr/>
          <p:nvPr/>
        </p:nvPicPr>
        <p:blipFill>
          <a:blip r:embed="rId1"/>
          <a:stretch/>
        </p:blipFill>
        <p:spPr>
          <a:xfrm>
            <a:off x="5544000" y="1008000"/>
            <a:ext cx="3236760" cy="3885120"/>
          </a:xfrm>
          <a:prstGeom prst="rect">
            <a:avLst/>
          </a:prstGeom>
          <a:ln>
            <a:noFill/>
          </a:ln>
        </p:spPr>
      </p:pic>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2" name="CustomShape 1"/>
          <p:cNvSpPr/>
          <p:nvPr/>
        </p:nvSpPr>
        <p:spPr>
          <a:xfrm>
            <a:off x="364320" y="1692000"/>
            <a:ext cx="4960440" cy="491472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ru-RU" sz="1800" spc="-1" strike="noStrike">
                <a:solidFill>
                  <a:srgbClr val="000000"/>
                </a:solidFill>
                <a:latin typeface="Arial"/>
                <a:ea typeface="DejaVu Sans"/>
              </a:rPr>
              <a:t>For a 2D continuous function f(x,y) the moment of order p,q:</a:t>
            </a:r>
            <a:endParaRPr b="0" lang="ru-RU" sz="1800" spc="-1" strike="noStrike">
              <a:latin typeface="Arial"/>
            </a:endParaRPr>
          </a:p>
          <a:p>
            <a:pPr>
              <a:lnSpc>
                <a:spcPct val="100000"/>
              </a:lnSpc>
            </a:pPr>
            <a:endParaRPr b="0" lang="ru-RU" sz="1800" spc="-1" strike="noStrike">
              <a:latin typeface="Arial"/>
            </a:endParaRPr>
          </a:p>
          <a:p>
            <a:pPr>
              <a:lnSpc>
                <a:spcPct val="100000"/>
              </a:lnSpc>
            </a:pPr>
            <a:endParaRPr b="0" lang="ru-RU" sz="1800" spc="-1" strike="noStrike">
              <a:latin typeface="Arial"/>
            </a:endParaRPr>
          </a:p>
          <a:p>
            <a:pPr>
              <a:lnSpc>
                <a:spcPct val="100000"/>
              </a:lnSpc>
            </a:pPr>
            <a:endParaRPr b="0" lang="ru-RU" sz="1800" spc="-1" strike="noStrike">
              <a:latin typeface="Arial"/>
            </a:endParaRPr>
          </a:p>
          <a:p>
            <a:pPr>
              <a:lnSpc>
                <a:spcPct val="100000"/>
              </a:lnSpc>
            </a:pPr>
            <a:endParaRPr b="0" lang="ru-RU" sz="1800" spc="-1" strike="noStrike">
              <a:latin typeface="Arial"/>
            </a:endParaRPr>
          </a:p>
          <a:p>
            <a:pPr>
              <a:lnSpc>
                <a:spcPct val="100000"/>
              </a:lnSpc>
            </a:pPr>
            <a:endParaRPr b="0" lang="ru-RU" sz="1800" spc="-1" strike="noStrike">
              <a:latin typeface="Arial"/>
            </a:endParaRPr>
          </a:p>
          <a:p>
            <a:pPr>
              <a:lnSpc>
                <a:spcPct val="100000"/>
              </a:lnSpc>
            </a:pPr>
            <a:r>
              <a:rPr b="0" lang="ru-RU" sz="1800" spc="-1" strike="noStrike">
                <a:solidFill>
                  <a:srgbClr val="000000"/>
                </a:solidFill>
                <a:latin typeface="Arial"/>
                <a:ea typeface="DejaVu Sans"/>
              </a:rPr>
              <a:t>for p,q = 0,1,2,... Adapting this to scalar (greyscale) image with pixel intensities </a:t>
            </a:r>
            <a:r>
              <a:rPr b="0" i="1" lang="ru-RU" sz="1800" spc="-1" strike="noStrike">
                <a:solidFill>
                  <a:srgbClr val="000000"/>
                </a:solidFill>
                <a:latin typeface="Arial"/>
                <a:ea typeface="DejaVu Sans"/>
              </a:rPr>
              <a:t>I(x,y)</a:t>
            </a:r>
            <a:r>
              <a:rPr b="0" lang="ru-RU" sz="1800" spc="-1" strike="noStrike">
                <a:solidFill>
                  <a:srgbClr val="000000"/>
                </a:solidFill>
                <a:latin typeface="Arial"/>
                <a:ea typeface="DejaVu Sans"/>
              </a:rPr>
              <a:t>, raw image moments Mij are calculated by </a:t>
            </a:r>
            <a:endParaRPr b="0" lang="ru-RU" sz="1800" spc="-1" strike="noStrike">
              <a:latin typeface="Arial"/>
            </a:endParaRPr>
          </a:p>
        </p:txBody>
      </p:sp>
      <p:sp>
        <p:nvSpPr>
          <p:cNvPr id="263" name="CustomShape 2"/>
          <p:cNvSpPr/>
          <p:nvPr/>
        </p:nvSpPr>
        <p:spPr>
          <a:xfrm>
            <a:off x="395640" y="404640"/>
            <a:ext cx="8223840" cy="1060920"/>
          </a:xfrm>
          <a:prstGeom prst="rect">
            <a:avLst/>
          </a:prstGeom>
          <a:noFill/>
          <a:ln>
            <a:noFill/>
          </a:ln>
        </p:spPr>
        <p:style>
          <a:lnRef idx="0"/>
          <a:fillRef idx="0"/>
          <a:effectRef idx="0"/>
          <a:fontRef idx="minor"/>
        </p:style>
        <p:txBody>
          <a:bodyPr lIns="90000" rIns="90000" tIns="45000" bIns="45000" anchor="ctr">
            <a:normAutofit/>
          </a:bodyPr>
          <a:p>
            <a:pPr>
              <a:lnSpc>
                <a:spcPct val="100000"/>
              </a:lnSpc>
            </a:pPr>
            <a:r>
              <a:rPr b="0" i="1" lang="ru-RU" sz="3600" spc="-1" strike="noStrike">
                <a:solidFill>
                  <a:srgbClr val="424456"/>
                </a:solidFill>
                <a:latin typeface="Trebuchet MS"/>
                <a:ea typeface="DejaVu Sans"/>
              </a:rPr>
              <a:t>Raw Decart Moments</a:t>
            </a:r>
            <a:endParaRPr b="0" lang="ru-RU" sz="3600" spc="-1" strike="noStrike">
              <a:latin typeface="Arial"/>
            </a:endParaRPr>
          </a:p>
        </p:txBody>
      </p:sp>
      <p:pic>
        <p:nvPicPr>
          <p:cNvPr id="264" name="" descr=""/>
          <p:cNvPicPr/>
          <p:nvPr/>
        </p:nvPicPr>
        <p:blipFill>
          <a:blip r:embed="rId1"/>
          <a:stretch/>
        </p:blipFill>
        <p:spPr>
          <a:xfrm>
            <a:off x="504000" y="2586240"/>
            <a:ext cx="2615760" cy="758520"/>
          </a:xfrm>
          <a:prstGeom prst="rect">
            <a:avLst/>
          </a:prstGeom>
          <a:ln>
            <a:noFill/>
          </a:ln>
        </p:spPr>
      </p:pic>
      <p:pic>
        <p:nvPicPr>
          <p:cNvPr id="265" name="" descr=""/>
          <p:cNvPicPr/>
          <p:nvPr/>
        </p:nvPicPr>
        <p:blipFill>
          <a:blip r:embed="rId2"/>
          <a:stretch/>
        </p:blipFill>
        <p:spPr>
          <a:xfrm>
            <a:off x="483120" y="5003640"/>
            <a:ext cx="2177640" cy="501120"/>
          </a:xfrm>
          <a:prstGeom prst="rect">
            <a:avLst/>
          </a:prstGeom>
          <a:ln>
            <a:noFill/>
          </a:ln>
        </p:spPr>
      </p:pic>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6" name="CustomShape 1"/>
          <p:cNvSpPr/>
          <p:nvPr/>
        </p:nvSpPr>
        <p:spPr>
          <a:xfrm>
            <a:off x="652320" y="1980000"/>
            <a:ext cx="4960440" cy="491472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ru-RU" sz="1800" spc="-1" strike="noStrike">
                <a:solidFill>
                  <a:srgbClr val="000000"/>
                </a:solidFill>
                <a:latin typeface="Arial"/>
                <a:ea typeface="DejaVu Sans"/>
              </a:rPr>
              <a:t>Area (for binary images) or sum of grey level (for greyscale images):</a:t>
            </a:r>
            <a:endParaRPr b="0" lang="ru-RU" sz="1800" spc="-1" strike="noStrike">
              <a:latin typeface="Arial"/>
            </a:endParaRPr>
          </a:p>
          <a:p>
            <a:pPr>
              <a:lnSpc>
                <a:spcPct val="100000"/>
              </a:lnSpc>
            </a:pPr>
            <a:endParaRPr b="0" lang="ru-RU" sz="1800" spc="-1" strike="noStrike">
              <a:latin typeface="Arial"/>
            </a:endParaRPr>
          </a:p>
          <a:p>
            <a:pPr>
              <a:lnSpc>
                <a:spcPct val="100000"/>
              </a:lnSpc>
            </a:pPr>
            <a:r>
              <a:rPr b="0" i="1" lang="ru-RU" sz="1800" spc="-1" strike="noStrike">
                <a:solidFill>
                  <a:srgbClr val="000000"/>
                </a:solidFill>
                <a:latin typeface="Times New Roman"/>
                <a:ea typeface="DejaVu Sans"/>
              </a:rPr>
              <a:t>        </a:t>
            </a:r>
            <a:r>
              <a:rPr b="0" i="1" lang="ru-RU" sz="1800" spc="-1" strike="noStrike">
                <a:solidFill>
                  <a:srgbClr val="000000"/>
                </a:solidFill>
                <a:latin typeface="Times New Roman"/>
                <a:ea typeface="DejaVu Sans"/>
              </a:rPr>
              <a:t>M</a:t>
            </a:r>
            <a:r>
              <a:rPr b="0" i="1" lang="ru-RU" sz="1800" spc="-1" strike="noStrike" baseline="-33000">
                <a:solidFill>
                  <a:srgbClr val="000000"/>
                </a:solidFill>
                <a:latin typeface="Arial"/>
                <a:ea typeface="DejaVu Sans"/>
              </a:rPr>
              <a:t>00</a:t>
            </a:r>
            <a:endParaRPr b="0" lang="ru-RU" sz="1800" spc="-1" strike="noStrike">
              <a:latin typeface="Arial"/>
            </a:endParaRPr>
          </a:p>
          <a:p>
            <a:pPr>
              <a:lnSpc>
                <a:spcPct val="100000"/>
              </a:lnSpc>
            </a:pPr>
            <a:endParaRPr b="0" lang="ru-RU" sz="1800" spc="-1" strike="noStrike">
              <a:latin typeface="Arial"/>
            </a:endParaRPr>
          </a:p>
          <a:p>
            <a:pPr>
              <a:lnSpc>
                <a:spcPct val="100000"/>
              </a:lnSpc>
            </a:pPr>
            <a:r>
              <a:rPr b="0" lang="ru-RU" sz="1800" spc="-1" strike="noStrike">
                <a:solidFill>
                  <a:srgbClr val="000000"/>
                </a:solidFill>
                <a:latin typeface="Arial"/>
                <a:ea typeface="DejaVu Sans"/>
              </a:rPr>
              <a:t>Centroid:</a:t>
            </a:r>
            <a:endParaRPr b="0" lang="ru-RU" sz="1800" spc="-1" strike="noStrike">
              <a:latin typeface="Arial"/>
            </a:endParaRPr>
          </a:p>
        </p:txBody>
      </p:sp>
      <p:sp>
        <p:nvSpPr>
          <p:cNvPr id="267" name="CustomShape 2"/>
          <p:cNvSpPr/>
          <p:nvPr/>
        </p:nvSpPr>
        <p:spPr>
          <a:xfrm>
            <a:off x="395640" y="584640"/>
            <a:ext cx="8223840" cy="1060920"/>
          </a:xfrm>
          <a:prstGeom prst="rect">
            <a:avLst/>
          </a:prstGeom>
          <a:noFill/>
          <a:ln>
            <a:noFill/>
          </a:ln>
        </p:spPr>
        <p:style>
          <a:lnRef idx="0"/>
          <a:fillRef idx="0"/>
          <a:effectRef idx="0"/>
          <a:fontRef idx="minor"/>
        </p:style>
        <p:txBody>
          <a:bodyPr lIns="90000" rIns="90000" tIns="45000" bIns="45000" anchor="ctr">
            <a:normAutofit fontScale="67000"/>
          </a:bodyPr>
          <a:p>
            <a:pPr>
              <a:lnSpc>
                <a:spcPct val="100000"/>
              </a:lnSpc>
            </a:pPr>
            <a:r>
              <a:rPr b="0" i="1" lang="ru-RU" sz="3600" spc="-1" strike="noStrike">
                <a:solidFill>
                  <a:srgbClr val="424456"/>
                </a:solidFill>
                <a:latin typeface="Trebuchet MS"/>
                <a:ea typeface="DejaVu Sans"/>
              </a:rPr>
              <a:t>Simple Image Properties via</a:t>
            </a:r>
            <a:br/>
            <a:r>
              <a:rPr b="0" i="1" lang="ru-RU" sz="3600" spc="-1" strike="noStrike">
                <a:solidFill>
                  <a:srgbClr val="424456"/>
                </a:solidFill>
                <a:latin typeface="Trebuchet MS"/>
                <a:ea typeface="DejaVu Sans"/>
              </a:rPr>
              <a:t>Raw Moments</a:t>
            </a:r>
            <a:endParaRPr b="0" lang="ru-RU" sz="3600" spc="-1" strike="noStrike">
              <a:latin typeface="Arial"/>
            </a:endParaRPr>
          </a:p>
        </p:txBody>
      </p:sp>
      <p:pic>
        <p:nvPicPr>
          <p:cNvPr id="268" name="" descr=""/>
          <p:cNvPicPr/>
          <p:nvPr/>
        </p:nvPicPr>
        <p:blipFill>
          <a:blip r:embed="rId1"/>
          <a:stretch/>
        </p:blipFill>
        <p:spPr>
          <a:xfrm>
            <a:off x="1224000" y="3960000"/>
            <a:ext cx="2063160" cy="529920"/>
          </a:xfrm>
          <a:prstGeom prst="rect">
            <a:avLst/>
          </a:prstGeom>
          <a:ln>
            <a:noFill/>
          </a:ln>
        </p:spPr>
      </p:pic>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9" name="CustomShape 1"/>
          <p:cNvSpPr/>
          <p:nvPr/>
        </p:nvSpPr>
        <p:spPr>
          <a:xfrm>
            <a:off x="395640" y="584640"/>
            <a:ext cx="8223840" cy="1060920"/>
          </a:xfrm>
          <a:prstGeom prst="rect">
            <a:avLst/>
          </a:prstGeom>
          <a:noFill/>
          <a:ln>
            <a:noFill/>
          </a:ln>
        </p:spPr>
        <p:style>
          <a:lnRef idx="0"/>
          <a:fillRef idx="0"/>
          <a:effectRef idx="0"/>
          <a:fontRef idx="minor"/>
        </p:style>
        <p:txBody>
          <a:bodyPr lIns="90000" rIns="90000" tIns="45000" bIns="45000" anchor="ctr">
            <a:normAutofit/>
          </a:bodyPr>
          <a:p>
            <a:pPr>
              <a:lnSpc>
                <a:spcPct val="100000"/>
              </a:lnSpc>
            </a:pPr>
            <a:r>
              <a:rPr b="0" i="1" lang="ru-RU" sz="3600" spc="-1" strike="noStrike">
                <a:solidFill>
                  <a:srgbClr val="424456"/>
                </a:solidFill>
                <a:latin typeface="Trebuchet MS"/>
                <a:ea typeface="DejaVu Sans"/>
              </a:rPr>
              <a:t>Central Moments</a:t>
            </a:r>
            <a:endParaRPr b="0" lang="ru-RU" sz="3600" spc="-1" strike="noStrike">
              <a:latin typeface="Arial"/>
            </a:endParaRPr>
          </a:p>
        </p:txBody>
      </p:sp>
      <p:pic>
        <p:nvPicPr>
          <p:cNvPr id="270" name="" descr=""/>
          <p:cNvPicPr/>
          <p:nvPr/>
        </p:nvPicPr>
        <p:blipFill>
          <a:blip r:embed="rId1"/>
          <a:stretch/>
        </p:blipFill>
        <p:spPr>
          <a:xfrm>
            <a:off x="576000" y="1686240"/>
            <a:ext cx="3530160" cy="758520"/>
          </a:xfrm>
          <a:prstGeom prst="rect">
            <a:avLst/>
          </a:prstGeom>
          <a:ln>
            <a:noFill/>
          </a:ln>
        </p:spPr>
      </p:pic>
      <p:pic>
        <p:nvPicPr>
          <p:cNvPr id="271" name="" descr=""/>
          <p:cNvPicPr/>
          <p:nvPr/>
        </p:nvPicPr>
        <p:blipFill>
          <a:blip r:embed="rId2"/>
          <a:stretch/>
        </p:blipFill>
        <p:spPr>
          <a:xfrm>
            <a:off x="4590720" y="2375640"/>
            <a:ext cx="806040" cy="501120"/>
          </a:xfrm>
          <a:prstGeom prst="rect">
            <a:avLst/>
          </a:prstGeom>
          <a:ln>
            <a:noFill/>
          </a:ln>
        </p:spPr>
      </p:pic>
      <p:pic>
        <p:nvPicPr>
          <p:cNvPr id="272" name="" descr=""/>
          <p:cNvPicPr/>
          <p:nvPr/>
        </p:nvPicPr>
        <p:blipFill>
          <a:blip r:embed="rId3"/>
          <a:stretch/>
        </p:blipFill>
        <p:spPr>
          <a:xfrm>
            <a:off x="5760000" y="2375640"/>
            <a:ext cx="796680" cy="501120"/>
          </a:xfrm>
          <a:prstGeom prst="rect">
            <a:avLst/>
          </a:prstGeom>
          <a:ln>
            <a:noFill/>
          </a:ln>
        </p:spPr>
      </p:pic>
      <p:sp>
        <p:nvSpPr>
          <p:cNvPr id="273" name="CustomShape 2"/>
          <p:cNvSpPr/>
          <p:nvPr/>
        </p:nvSpPr>
        <p:spPr>
          <a:xfrm>
            <a:off x="4464000" y="1845720"/>
            <a:ext cx="4748760" cy="59904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ru-RU" sz="1800" spc="-1" strike="noStrike">
                <a:solidFill>
                  <a:srgbClr val="000000"/>
                </a:solidFill>
                <a:latin typeface="Arial"/>
                <a:ea typeface="DejaVu Sans"/>
              </a:rPr>
              <a:t>using components of the centroid:</a:t>
            </a:r>
            <a:endParaRPr b="0" lang="ru-RU" sz="1800" spc="-1" strike="noStrike">
              <a:latin typeface="Arial"/>
            </a:endParaRPr>
          </a:p>
        </p:txBody>
      </p:sp>
      <p:pic>
        <p:nvPicPr>
          <p:cNvPr id="274" name="" descr=""/>
          <p:cNvPicPr/>
          <p:nvPr/>
        </p:nvPicPr>
        <p:blipFill>
          <a:blip r:embed="rId4"/>
          <a:stretch/>
        </p:blipFill>
        <p:spPr>
          <a:xfrm>
            <a:off x="692280" y="4103640"/>
            <a:ext cx="3120480" cy="501120"/>
          </a:xfrm>
          <a:prstGeom prst="rect">
            <a:avLst/>
          </a:prstGeom>
          <a:ln>
            <a:noFill/>
          </a:ln>
        </p:spPr>
      </p:pic>
      <p:sp>
        <p:nvSpPr>
          <p:cNvPr id="275" name="CustomShape 3"/>
          <p:cNvSpPr/>
          <p:nvPr/>
        </p:nvSpPr>
        <p:spPr>
          <a:xfrm>
            <a:off x="576000" y="3600000"/>
            <a:ext cx="4100760" cy="34308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ru-RU" sz="1800" spc="-1" strike="noStrike">
                <a:solidFill>
                  <a:srgbClr val="000000"/>
                </a:solidFill>
                <a:latin typeface="Arial"/>
                <a:ea typeface="DejaVu Sans"/>
              </a:rPr>
              <a:t>For digital image:</a:t>
            </a:r>
            <a:endParaRPr b="0" lang="ru-RU" sz="1800" spc="-1" strike="noStrike">
              <a:latin typeface="Arial"/>
            </a:endParaRPr>
          </a:p>
        </p:txBody>
      </p:sp>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6" name="CustomShape 1"/>
          <p:cNvSpPr/>
          <p:nvPr/>
        </p:nvSpPr>
        <p:spPr>
          <a:xfrm>
            <a:off x="395640" y="584640"/>
            <a:ext cx="8223840" cy="1060920"/>
          </a:xfrm>
          <a:prstGeom prst="rect">
            <a:avLst/>
          </a:prstGeom>
          <a:noFill/>
          <a:ln>
            <a:noFill/>
          </a:ln>
        </p:spPr>
        <p:style>
          <a:lnRef idx="0"/>
          <a:fillRef idx="0"/>
          <a:effectRef idx="0"/>
          <a:fontRef idx="minor"/>
        </p:style>
        <p:txBody>
          <a:bodyPr lIns="90000" rIns="90000" tIns="45000" bIns="45000" anchor="ctr">
            <a:normAutofit/>
          </a:bodyPr>
          <a:p>
            <a:pPr>
              <a:lnSpc>
                <a:spcPct val="100000"/>
              </a:lnSpc>
            </a:pPr>
            <a:r>
              <a:rPr b="0" i="1" lang="ru-RU" sz="3600" spc="-1" strike="noStrike">
                <a:solidFill>
                  <a:srgbClr val="424456"/>
                </a:solidFill>
                <a:latin typeface="Trebuchet MS"/>
                <a:ea typeface="DejaVu Sans"/>
              </a:rPr>
              <a:t>Central Moments for order up to 3</a:t>
            </a:r>
            <a:endParaRPr b="0" lang="ru-RU" sz="3600" spc="-1" strike="noStrike">
              <a:latin typeface="Arial"/>
            </a:endParaRPr>
          </a:p>
        </p:txBody>
      </p:sp>
      <p:pic>
        <p:nvPicPr>
          <p:cNvPr id="277" name="" descr=""/>
          <p:cNvPicPr/>
          <p:nvPr/>
        </p:nvPicPr>
        <p:blipFill>
          <a:blip r:embed="rId1"/>
          <a:stretch/>
        </p:blipFill>
        <p:spPr>
          <a:xfrm>
            <a:off x="2232000" y="1704600"/>
            <a:ext cx="4491360" cy="3472560"/>
          </a:xfrm>
          <a:prstGeom prst="rect">
            <a:avLst/>
          </a:prstGeom>
          <a:ln>
            <a:noFill/>
          </a:ln>
        </p:spPr>
      </p:pic>
      <p:sp>
        <p:nvSpPr>
          <p:cNvPr id="278" name="CustomShape 2"/>
          <p:cNvSpPr/>
          <p:nvPr/>
        </p:nvSpPr>
        <p:spPr>
          <a:xfrm>
            <a:off x="504000" y="5509800"/>
            <a:ext cx="6332760" cy="111096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ru-RU" sz="1800" spc="-1" strike="noStrike">
                <a:solidFill>
                  <a:srgbClr val="000000"/>
                </a:solidFill>
                <a:latin typeface="Arial"/>
                <a:ea typeface="DejaVu Sans"/>
              </a:rPr>
              <a:t>Central moments are translational invariant.</a:t>
            </a:r>
            <a:endParaRPr b="0" lang="ru-RU" sz="1800" spc="-1" strike="noStrike">
              <a:latin typeface="Arial"/>
            </a:endParaRPr>
          </a:p>
          <a:p>
            <a:pPr>
              <a:lnSpc>
                <a:spcPct val="100000"/>
              </a:lnSpc>
            </a:pPr>
            <a:endParaRPr b="0" lang="ru-RU" sz="1800" spc="-1" strike="noStrike">
              <a:latin typeface="Arial"/>
            </a:endParaRPr>
          </a:p>
          <a:p>
            <a:pPr>
              <a:lnSpc>
                <a:spcPct val="100000"/>
              </a:lnSpc>
            </a:pPr>
            <a:r>
              <a:rPr b="0" lang="ru-RU" sz="1800" spc="-1" strike="noStrike">
                <a:solidFill>
                  <a:srgbClr val="000000"/>
                </a:solidFill>
                <a:latin typeface="Arial"/>
                <a:ea typeface="DejaVu Sans"/>
              </a:rPr>
              <a:t>Some combinations are rotation and geometrization invariant [Dudani, 1971].</a:t>
            </a:r>
            <a:endParaRPr b="0" lang="ru-RU" sz="1800" spc="-1" strike="noStrike">
              <a:latin typeface="Arial"/>
            </a:endParaRPr>
          </a:p>
        </p:txBody>
      </p:sp>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9" name="CustomShape 1"/>
          <p:cNvSpPr/>
          <p:nvPr/>
        </p:nvSpPr>
        <p:spPr>
          <a:xfrm>
            <a:off x="395640" y="584640"/>
            <a:ext cx="8223840" cy="1060920"/>
          </a:xfrm>
          <a:prstGeom prst="rect">
            <a:avLst/>
          </a:prstGeom>
          <a:noFill/>
          <a:ln>
            <a:noFill/>
          </a:ln>
        </p:spPr>
        <p:style>
          <a:lnRef idx="0"/>
          <a:fillRef idx="0"/>
          <a:effectRef idx="0"/>
          <a:fontRef idx="minor"/>
        </p:style>
        <p:txBody>
          <a:bodyPr lIns="90000" rIns="90000" tIns="45000" bIns="45000" anchor="ctr">
            <a:normAutofit/>
          </a:bodyPr>
          <a:p>
            <a:pPr>
              <a:lnSpc>
                <a:spcPct val="100000"/>
              </a:lnSpc>
            </a:pPr>
            <a:r>
              <a:rPr b="0" i="1" lang="ru-RU" sz="3600" spc="-1" strike="noStrike">
                <a:solidFill>
                  <a:srgbClr val="424456"/>
                </a:solidFill>
                <a:latin typeface="Trebuchet MS"/>
                <a:ea typeface="DejaVu Sans"/>
              </a:rPr>
              <a:t>Central Moments for order up to 3</a:t>
            </a:r>
            <a:endParaRPr b="0" lang="ru-RU" sz="3600" spc="-1" strike="noStrike">
              <a:latin typeface="Arial"/>
            </a:endParaRPr>
          </a:p>
        </p:txBody>
      </p:sp>
      <p:pic>
        <p:nvPicPr>
          <p:cNvPr id="280" name="" descr=""/>
          <p:cNvPicPr/>
          <p:nvPr/>
        </p:nvPicPr>
        <p:blipFill>
          <a:blip r:embed="rId1"/>
          <a:stretch/>
        </p:blipFill>
        <p:spPr>
          <a:xfrm>
            <a:off x="2232000" y="1704600"/>
            <a:ext cx="4491360" cy="3472560"/>
          </a:xfrm>
          <a:prstGeom prst="rect">
            <a:avLst/>
          </a:prstGeom>
          <a:ln>
            <a:noFill/>
          </a:ln>
        </p:spPr>
      </p:pic>
      <p:sp>
        <p:nvSpPr>
          <p:cNvPr id="281" name="CustomShape 2"/>
          <p:cNvSpPr/>
          <p:nvPr/>
        </p:nvSpPr>
        <p:spPr>
          <a:xfrm>
            <a:off x="504000" y="5509800"/>
            <a:ext cx="6332760" cy="111096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ru-RU" sz="1800" spc="-1" strike="noStrike">
                <a:solidFill>
                  <a:srgbClr val="000000"/>
                </a:solidFill>
                <a:latin typeface="Arial"/>
                <a:ea typeface="DejaVu Sans"/>
              </a:rPr>
              <a:t>Central moments are translational invariant.</a:t>
            </a:r>
            <a:endParaRPr b="0" lang="ru-RU" sz="1800" spc="-1" strike="noStrike">
              <a:latin typeface="Arial"/>
            </a:endParaRPr>
          </a:p>
          <a:p>
            <a:pPr>
              <a:lnSpc>
                <a:spcPct val="100000"/>
              </a:lnSpc>
            </a:pPr>
            <a:endParaRPr b="0" lang="ru-RU" sz="1800" spc="-1" strike="noStrike">
              <a:latin typeface="Arial"/>
            </a:endParaRPr>
          </a:p>
          <a:p>
            <a:pPr>
              <a:lnSpc>
                <a:spcPct val="100000"/>
              </a:lnSpc>
            </a:pPr>
            <a:r>
              <a:rPr b="0" lang="ru-RU" sz="1800" spc="-1" strike="noStrike">
                <a:solidFill>
                  <a:srgbClr val="000000"/>
                </a:solidFill>
                <a:latin typeface="Arial"/>
                <a:ea typeface="DejaVu Sans"/>
              </a:rPr>
              <a:t>Some combinations are rotation and geometrization invariant [Dudani, 1971].</a:t>
            </a:r>
            <a:endParaRPr b="0" lang="ru-RU" sz="1800" spc="-1" strike="noStrike">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2" name="CustomShape 1"/>
          <p:cNvSpPr/>
          <p:nvPr/>
        </p:nvSpPr>
        <p:spPr>
          <a:xfrm>
            <a:off x="395640" y="404640"/>
            <a:ext cx="8223840" cy="1060920"/>
          </a:xfrm>
          <a:prstGeom prst="rect">
            <a:avLst/>
          </a:prstGeom>
          <a:noFill/>
          <a:ln>
            <a:noFill/>
          </a:ln>
        </p:spPr>
        <p:style>
          <a:lnRef idx="0"/>
          <a:fillRef idx="0"/>
          <a:effectRef idx="0"/>
          <a:fontRef idx="minor"/>
        </p:style>
        <p:txBody>
          <a:bodyPr lIns="90000" rIns="90000" tIns="45000" bIns="45000" anchor="ctr">
            <a:normAutofit/>
          </a:bodyPr>
          <a:p>
            <a:pPr>
              <a:lnSpc>
                <a:spcPct val="100000"/>
              </a:lnSpc>
            </a:pPr>
            <a:r>
              <a:rPr b="0" i="1" lang="ru-RU" sz="3600" spc="-1" strike="noStrike">
                <a:solidFill>
                  <a:srgbClr val="424456"/>
                </a:solidFill>
                <a:latin typeface="Trebuchet MS"/>
                <a:ea typeface="DejaVu Sans"/>
              </a:rPr>
              <a:t>C++ OpenCV Hello World</a:t>
            </a:r>
            <a:endParaRPr b="0" lang="ru-RU" sz="3600" spc="-1" strike="noStrike">
              <a:latin typeface="Arial"/>
            </a:endParaRPr>
          </a:p>
        </p:txBody>
      </p:sp>
      <p:sp>
        <p:nvSpPr>
          <p:cNvPr id="223" name="CustomShape 2"/>
          <p:cNvSpPr/>
          <p:nvPr/>
        </p:nvSpPr>
        <p:spPr>
          <a:xfrm>
            <a:off x="292320" y="1296000"/>
            <a:ext cx="8816400" cy="551844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ru-RU" sz="1400" spc="-1" strike="noStrike">
                <a:solidFill>
                  <a:srgbClr val="000000"/>
                </a:solidFill>
                <a:latin typeface="Courier New"/>
                <a:ea typeface="DejaVu Sans"/>
              </a:rPr>
              <a:t>#include &lt;opencv2/core/core.hpp&gt;</a:t>
            </a:r>
            <a:endParaRPr b="0" lang="ru-RU" sz="1400" spc="-1" strike="noStrike">
              <a:latin typeface="Arial"/>
            </a:endParaRPr>
          </a:p>
          <a:p>
            <a:pPr>
              <a:lnSpc>
                <a:spcPct val="100000"/>
              </a:lnSpc>
            </a:pPr>
            <a:r>
              <a:rPr b="0" lang="ru-RU" sz="1400" spc="-1" strike="noStrike">
                <a:solidFill>
                  <a:srgbClr val="000000"/>
                </a:solidFill>
                <a:latin typeface="Courier New"/>
                <a:ea typeface="DejaVu Sans"/>
              </a:rPr>
              <a:t>#include &lt;opencv2/highgui/highgui.hpp&gt;</a:t>
            </a:r>
            <a:endParaRPr b="0" lang="ru-RU" sz="1400" spc="-1" strike="noStrike">
              <a:latin typeface="Arial"/>
            </a:endParaRPr>
          </a:p>
          <a:p>
            <a:pPr>
              <a:lnSpc>
                <a:spcPct val="100000"/>
              </a:lnSpc>
            </a:pPr>
            <a:r>
              <a:rPr b="0" lang="ru-RU" sz="1400" spc="-1" strike="noStrike">
                <a:solidFill>
                  <a:srgbClr val="000000"/>
                </a:solidFill>
                <a:latin typeface="Courier New"/>
                <a:ea typeface="DejaVu Sans"/>
              </a:rPr>
              <a:t>#include &lt;iostream&gt;</a:t>
            </a:r>
            <a:endParaRPr b="0" lang="ru-RU" sz="1400" spc="-1" strike="noStrike">
              <a:latin typeface="Arial"/>
            </a:endParaRPr>
          </a:p>
          <a:p>
            <a:pPr>
              <a:lnSpc>
                <a:spcPct val="100000"/>
              </a:lnSpc>
            </a:pPr>
            <a:r>
              <a:rPr b="0" lang="ru-RU" sz="1400" spc="-1" strike="noStrike">
                <a:solidFill>
                  <a:srgbClr val="000000"/>
                </a:solidFill>
                <a:latin typeface="Courier New"/>
                <a:ea typeface="DejaVu Sans"/>
              </a:rPr>
              <a:t>using namespace cv;</a:t>
            </a:r>
            <a:endParaRPr b="0" lang="ru-RU" sz="1400" spc="-1" strike="noStrike">
              <a:latin typeface="Arial"/>
            </a:endParaRPr>
          </a:p>
          <a:p>
            <a:pPr>
              <a:lnSpc>
                <a:spcPct val="100000"/>
              </a:lnSpc>
            </a:pPr>
            <a:r>
              <a:rPr b="0" lang="ru-RU" sz="1400" spc="-1" strike="noStrike">
                <a:solidFill>
                  <a:srgbClr val="000000"/>
                </a:solidFill>
                <a:latin typeface="Courier New"/>
                <a:ea typeface="DejaVu Sans"/>
              </a:rPr>
              <a:t>using namespace std;</a:t>
            </a:r>
            <a:endParaRPr b="0" lang="ru-RU" sz="1400" spc="-1" strike="noStrike">
              <a:latin typeface="Arial"/>
            </a:endParaRPr>
          </a:p>
          <a:p>
            <a:pPr>
              <a:lnSpc>
                <a:spcPct val="100000"/>
              </a:lnSpc>
            </a:pPr>
            <a:endParaRPr b="0" lang="ru-RU" sz="1400" spc="-1" strike="noStrike">
              <a:latin typeface="Arial"/>
            </a:endParaRPr>
          </a:p>
          <a:p>
            <a:pPr>
              <a:lnSpc>
                <a:spcPct val="100000"/>
              </a:lnSpc>
            </a:pPr>
            <a:r>
              <a:rPr b="0" lang="ru-RU" sz="1400" spc="-1" strike="noStrike">
                <a:solidFill>
                  <a:srgbClr val="000000"/>
                </a:solidFill>
                <a:latin typeface="Courier New"/>
                <a:ea typeface="DejaVu Sans"/>
              </a:rPr>
              <a:t>int main( int argc, char** argv ) {</a:t>
            </a:r>
            <a:endParaRPr b="0" lang="ru-RU" sz="1400" spc="-1" strike="noStrike">
              <a:latin typeface="Arial"/>
            </a:endParaRPr>
          </a:p>
          <a:p>
            <a:pPr>
              <a:lnSpc>
                <a:spcPct val="100000"/>
              </a:lnSpc>
            </a:pPr>
            <a:r>
              <a:rPr b="0" lang="ru-RU" sz="1400" spc="-1" strike="noStrike">
                <a:solidFill>
                  <a:srgbClr val="000000"/>
                </a:solidFill>
                <a:latin typeface="Courier New"/>
                <a:ea typeface="DejaVu Sans"/>
              </a:rPr>
              <a:t>    </a:t>
            </a:r>
            <a:r>
              <a:rPr b="0" lang="ru-RU" sz="1400" spc="-1" strike="noStrike">
                <a:solidFill>
                  <a:srgbClr val="000000"/>
                </a:solidFill>
                <a:latin typeface="Courier New"/>
                <a:ea typeface="DejaVu Sans"/>
              </a:rPr>
              <a:t>if( argc != 2) {</a:t>
            </a:r>
            <a:endParaRPr b="0" lang="ru-RU" sz="1400" spc="-1" strike="noStrike">
              <a:latin typeface="Arial"/>
            </a:endParaRPr>
          </a:p>
          <a:p>
            <a:pPr>
              <a:lnSpc>
                <a:spcPct val="100000"/>
              </a:lnSpc>
            </a:pPr>
            <a:r>
              <a:rPr b="0" lang="ru-RU" sz="1400" spc="-1" strike="noStrike">
                <a:solidFill>
                  <a:srgbClr val="000000"/>
                </a:solidFill>
                <a:latin typeface="Courier New"/>
                <a:ea typeface="DejaVu Sans"/>
              </a:rPr>
              <a:t>     </a:t>
            </a:r>
            <a:r>
              <a:rPr b="0" lang="ru-RU" sz="1400" spc="-1" strike="noStrike">
                <a:solidFill>
                  <a:srgbClr val="000000"/>
                </a:solidFill>
                <a:latin typeface="Courier New"/>
                <a:ea typeface="DejaVu Sans"/>
              </a:rPr>
              <a:t>cout &lt;&lt;" Usage: display_image ImageToLoadAndDisplay" &lt;&lt; endl;</a:t>
            </a:r>
            <a:endParaRPr b="0" lang="ru-RU" sz="1400" spc="-1" strike="noStrike">
              <a:latin typeface="Arial"/>
            </a:endParaRPr>
          </a:p>
          <a:p>
            <a:pPr>
              <a:lnSpc>
                <a:spcPct val="100000"/>
              </a:lnSpc>
            </a:pPr>
            <a:r>
              <a:rPr b="0" lang="ru-RU" sz="1400" spc="-1" strike="noStrike">
                <a:solidFill>
                  <a:srgbClr val="000000"/>
                </a:solidFill>
                <a:latin typeface="Courier New"/>
                <a:ea typeface="DejaVu Sans"/>
              </a:rPr>
              <a:t>     </a:t>
            </a:r>
            <a:r>
              <a:rPr b="0" lang="ru-RU" sz="1400" spc="-1" strike="noStrike">
                <a:solidFill>
                  <a:srgbClr val="000000"/>
                </a:solidFill>
                <a:latin typeface="Courier New"/>
                <a:ea typeface="DejaVu Sans"/>
              </a:rPr>
              <a:t>return -1;</a:t>
            </a:r>
            <a:endParaRPr b="0" lang="ru-RU" sz="1400" spc="-1" strike="noStrike">
              <a:latin typeface="Arial"/>
            </a:endParaRPr>
          </a:p>
          <a:p>
            <a:pPr>
              <a:lnSpc>
                <a:spcPct val="100000"/>
              </a:lnSpc>
            </a:pPr>
            <a:r>
              <a:rPr b="0" lang="ru-RU" sz="1400" spc="-1" strike="noStrike">
                <a:solidFill>
                  <a:srgbClr val="000000"/>
                </a:solidFill>
                <a:latin typeface="Courier New"/>
                <a:ea typeface="DejaVu Sans"/>
              </a:rPr>
              <a:t>    </a:t>
            </a:r>
            <a:r>
              <a:rPr b="0" lang="ru-RU" sz="1400" spc="-1" strike="noStrike">
                <a:solidFill>
                  <a:srgbClr val="000000"/>
                </a:solidFill>
                <a:latin typeface="Courier New"/>
                <a:ea typeface="DejaVu Sans"/>
              </a:rPr>
              <a:t>}</a:t>
            </a:r>
            <a:endParaRPr b="0" lang="ru-RU" sz="1400" spc="-1" strike="noStrike">
              <a:latin typeface="Arial"/>
            </a:endParaRPr>
          </a:p>
          <a:p>
            <a:pPr>
              <a:lnSpc>
                <a:spcPct val="100000"/>
              </a:lnSpc>
            </a:pPr>
            <a:endParaRPr b="0" lang="ru-RU" sz="1400" spc="-1" strike="noStrike">
              <a:latin typeface="Arial"/>
            </a:endParaRPr>
          </a:p>
          <a:p>
            <a:pPr>
              <a:lnSpc>
                <a:spcPct val="100000"/>
              </a:lnSpc>
            </a:pPr>
            <a:r>
              <a:rPr b="0" lang="ru-RU" sz="1400" spc="-1" strike="noStrike">
                <a:solidFill>
                  <a:srgbClr val="000000"/>
                </a:solidFill>
                <a:latin typeface="Courier New"/>
                <a:ea typeface="DejaVu Sans"/>
              </a:rPr>
              <a:t>    </a:t>
            </a:r>
            <a:r>
              <a:rPr b="0" lang="ru-RU" sz="1400" spc="-1" strike="noStrike">
                <a:solidFill>
                  <a:srgbClr val="000000"/>
                </a:solidFill>
                <a:latin typeface="Courier New"/>
                <a:ea typeface="DejaVu Sans"/>
              </a:rPr>
              <a:t>Mat image;</a:t>
            </a:r>
            <a:endParaRPr b="0" lang="ru-RU" sz="1400" spc="-1" strike="noStrike">
              <a:latin typeface="Arial"/>
            </a:endParaRPr>
          </a:p>
          <a:p>
            <a:pPr>
              <a:lnSpc>
                <a:spcPct val="100000"/>
              </a:lnSpc>
            </a:pPr>
            <a:r>
              <a:rPr b="0" lang="ru-RU" sz="1400" spc="-1" strike="noStrike">
                <a:solidFill>
                  <a:srgbClr val="000000"/>
                </a:solidFill>
                <a:latin typeface="Courier New"/>
                <a:ea typeface="DejaVu Sans"/>
              </a:rPr>
              <a:t>    </a:t>
            </a:r>
            <a:r>
              <a:rPr b="0" lang="ru-RU" sz="1400" spc="-1" strike="noStrike">
                <a:solidFill>
                  <a:srgbClr val="000000"/>
                </a:solidFill>
                <a:latin typeface="Courier New"/>
                <a:ea typeface="DejaVu Sans"/>
              </a:rPr>
              <a:t>image = imread(argv[1], CV_LOAD_IMAGE_COLOR);   // Read the file</a:t>
            </a:r>
            <a:endParaRPr b="0" lang="ru-RU" sz="1400" spc="-1" strike="noStrike">
              <a:latin typeface="Arial"/>
            </a:endParaRPr>
          </a:p>
          <a:p>
            <a:pPr>
              <a:lnSpc>
                <a:spcPct val="100000"/>
              </a:lnSpc>
            </a:pPr>
            <a:r>
              <a:rPr b="0" lang="ru-RU" sz="1400" spc="-1" strike="noStrike">
                <a:solidFill>
                  <a:srgbClr val="000000"/>
                </a:solidFill>
                <a:latin typeface="Courier New"/>
                <a:ea typeface="DejaVu Sans"/>
              </a:rPr>
              <a:t>    </a:t>
            </a:r>
            <a:r>
              <a:rPr b="0" lang="ru-RU" sz="1400" spc="-1" strike="noStrike">
                <a:solidFill>
                  <a:srgbClr val="000000"/>
                </a:solidFill>
                <a:latin typeface="Courier New"/>
                <a:ea typeface="DejaVu Sans"/>
              </a:rPr>
              <a:t>if(!image.data ) {                             // Check for invalid input</a:t>
            </a:r>
            <a:endParaRPr b="0" lang="ru-RU" sz="1400" spc="-1" strike="noStrike">
              <a:latin typeface="Arial"/>
            </a:endParaRPr>
          </a:p>
          <a:p>
            <a:pPr>
              <a:lnSpc>
                <a:spcPct val="100000"/>
              </a:lnSpc>
            </a:pPr>
            <a:r>
              <a:rPr b="0" lang="ru-RU" sz="1400" spc="-1" strike="noStrike">
                <a:solidFill>
                  <a:srgbClr val="000000"/>
                </a:solidFill>
                <a:latin typeface="Courier New"/>
                <a:ea typeface="DejaVu Sans"/>
              </a:rPr>
              <a:t>        </a:t>
            </a:r>
            <a:r>
              <a:rPr b="0" lang="ru-RU" sz="1400" spc="-1" strike="noStrike">
                <a:solidFill>
                  <a:srgbClr val="000000"/>
                </a:solidFill>
                <a:latin typeface="Courier New"/>
                <a:ea typeface="DejaVu Sans"/>
              </a:rPr>
              <a:t>cout &lt;&lt;  "Could not open or find the image" &lt;&lt; std::endl;</a:t>
            </a:r>
            <a:endParaRPr b="0" lang="ru-RU" sz="1400" spc="-1" strike="noStrike">
              <a:latin typeface="Arial"/>
            </a:endParaRPr>
          </a:p>
          <a:p>
            <a:pPr>
              <a:lnSpc>
                <a:spcPct val="100000"/>
              </a:lnSpc>
            </a:pPr>
            <a:r>
              <a:rPr b="0" lang="ru-RU" sz="1400" spc="-1" strike="noStrike">
                <a:solidFill>
                  <a:srgbClr val="000000"/>
                </a:solidFill>
                <a:latin typeface="Courier New"/>
                <a:ea typeface="DejaVu Sans"/>
              </a:rPr>
              <a:t>        </a:t>
            </a:r>
            <a:r>
              <a:rPr b="0" lang="ru-RU" sz="1400" spc="-1" strike="noStrike">
                <a:solidFill>
                  <a:srgbClr val="000000"/>
                </a:solidFill>
                <a:latin typeface="Courier New"/>
                <a:ea typeface="DejaVu Sans"/>
              </a:rPr>
              <a:t>return -1;</a:t>
            </a:r>
            <a:endParaRPr b="0" lang="ru-RU" sz="1400" spc="-1" strike="noStrike">
              <a:latin typeface="Arial"/>
            </a:endParaRPr>
          </a:p>
          <a:p>
            <a:pPr>
              <a:lnSpc>
                <a:spcPct val="100000"/>
              </a:lnSpc>
            </a:pPr>
            <a:r>
              <a:rPr b="0" lang="ru-RU" sz="1400" spc="-1" strike="noStrike">
                <a:solidFill>
                  <a:srgbClr val="000000"/>
                </a:solidFill>
                <a:latin typeface="Courier New"/>
                <a:ea typeface="DejaVu Sans"/>
              </a:rPr>
              <a:t>    </a:t>
            </a:r>
            <a:r>
              <a:rPr b="0" lang="ru-RU" sz="1400" spc="-1" strike="noStrike">
                <a:solidFill>
                  <a:srgbClr val="000000"/>
                </a:solidFill>
                <a:latin typeface="Courier New"/>
                <a:ea typeface="DejaVu Sans"/>
              </a:rPr>
              <a:t>}</a:t>
            </a:r>
            <a:endParaRPr b="0" lang="ru-RU" sz="1400" spc="-1" strike="noStrike">
              <a:latin typeface="Arial"/>
            </a:endParaRPr>
          </a:p>
          <a:p>
            <a:pPr>
              <a:lnSpc>
                <a:spcPct val="100000"/>
              </a:lnSpc>
            </a:pPr>
            <a:endParaRPr b="0" lang="ru-RU" sz="1400" spc="-1" strike="noStrike">
              <a:latin typeface="Arial"/>
            </a:endParaRPr>
          </a:p>
          <a:p>
            <a:pPr>
              <a:lnSpc>
                <a:spcPct val="100000"/>
              </a:lnSpc>
            </a:pPr>
            <a:r>
              <a:rPr b="0" lang="ru-RU" sz="1400" spc="-1" strike="noStrike">
                <a:solidFill>
                  <a:srgbClr val="000000"/>
                </a:solidFill>
                <a:latin typeface="Courier New"/>
                <a:ea typeface="DejaVu Sans"/>
              </a:rPr>
              <a:t>    </a:t>
            </a:r>
            <a:r>
              <a:rPr b="0" lang="ru-RU" sz="1400" spc="-1" strike="noStrike">
                <a:solidFill>
                  <a:srgbClr val="000000"/>
                </a:solidFill>
                <a:latin typeface="Courier New"/>
                <a:ea typeface="DejaVu Sans"/>
              </a:rPr>
              <a:t>namedWindow( "Display window", WINDOW_AUTOSIZE );// Create a window.</a:t>
            </a:r>
            <a:endParaRPr b="0" lang="ru-RU" sz="1400" spc="-1" strike="noStrike">
              <a:latin typeface="Arial"/>
            </a:endParaRPr>
          </a:p>
          <a:p>
            <a:pPr>
              <a:lnSpc>
                <a:spcPct val="100000"/>
              </a:lnSpc>
            </a:pPr>
            <a:r>
              <a:rPr b="0" lang="ru-RU" sz="1400" spc="-1" strike="noStrike">
                <a:solidFill>
                  <a:srgbClr val="000000"/>
                </a:solidFill>
                <a:latin typeface="Courier New"/>
                <a:ea typeface="DejaVu Sans"/>
              </a:rPr>
              <a:t>    </a:t>
            </a:r>
            <a:r>
              <a:rPr b="0" lang="ru-RU" sz="1400" spc="-1" strike="noStrike">
                <a:solidFill>
                  <a:srgbClr val="000000"/>
                </a:solidFill>
                <a:latin typeface="Courier New"/>
                <a:ea typeface="DejaVu Sans"/>
              </a:rPr>
              <a:t>imshow( "Display window", image );            // Show our image inside it.</a:t>
            </a:r>
            <a:endParaRPr b="0" lang="ru-RU" sz="1400" spc="-1" strike="noStrike">
              <a:latin typeface="Arial"/>
            </a:endParaRPr>
          </a:p>
          <a:p>
            <a:pPr>
              <a:lnSpc>
                <a:spcPct val="100000"/>
              </a:lnSpc>
            </a:pPr>
            <a:endParaRPr b="0" lang="ru-RU" sz="1400" spc="-1" strike="noStrike">
              <a:latin typeface="Arial"/>
            </a:endParaRPr>
          </a:p>
          <a:p>
            <a:pPr>
              <a:lnSpc>
                <a:spcPct val="100000"/>
              </a:lnSpc>
            </a:pPr>
            <a:r>
              <a:rPr b="0" lang="ru-RU" sz="1400" spc="-1" strike="noStrike">
                <a:solidFill>
                  <a:srgbClr val="000000"/>
                </a:solidFill>
                <a:latin typeface="Courier New"/>
                <a:ea typeface="DejaVu Sans"/>
              </a:rPr>
              <a:t>    </a:t>
            </a:r>
            <a:r>
              <a:rPr b="0" lang="ru-RU" sz="1400" spc="-1" strike="noStrike">
                <a:solidFill>
                  <a:srgbClr val="000000"/>
                </a:solidFill>
                <a:latin typeface="Courier New"/>
                <a:ea typeface="DejaVu Sans"/>
              </a:rPr>
              <a:t>waitKey(0);                          // Wait for a keystroke in the window.</a:t>
            </a:r>
            <a:endParaRPr b="0" lang="ru-RU" sz="1400" spc="-1" strike="noStrike">
              <a:latin typeface="Arial"/>
            </a:endParaRPr>
          </a:p>
          <a:p>
            <a:pPr>
              <a:lnSpc>
                <a:spcPct val="100000"/>
              </a:lnSpc>
            </a:pPr>
            <a:r>
              <a:rPr b="0" lang="ru-RU" sz="1400" spc="-1" strike="noStrike">
                <a:solidFill>
                  <a:srgbClr val="000000"/>
                </a:solidFill>
                <a:latin typeface="Courier New"/>
                <a:ea typeface="DejaVu Sans"/>
              </a:rPr>
              <a:t>    </a:t>
            </a:r>
            <a:r>
              <a:rPr b="0" lang="ru-RU" sz="1400" spc="-1" strike="noStrike">
                <a:solidFill>
                  <a:srgbClr val="000000"/>
                </a:solidFill>
                <a:latin typeface="Courier New"/>
                <a:ea typeface="DejaVu Sans"/>
              </a:rPr>
              <a:t>return 0;</a:t>
            </a:r>
            <a:endParaRPr b="0" lang="ru-RU" sz="1400" spc="-1" strike="noStrike">
              <a:latin typeface="Arial"/>
            </a:endParaRPr>
          </a:p>
          <a:p>
            <a:pPr>
              <a:lnSpc>
                <a:spcPct val="100000"/>
              </a:lnSpc>
            </a:pPr>
            <a:r>
              <a:rPr b="0" lang="ru-RU" sz="1400" spc="-1" strike="noStrike">
                <a:solidFill>
                  <a:srgbClr val="000000"/>
                </a:solidFill>
                <a:latin typeface="Courier New"/>
                <a:ea typeface="DejaVu Sans"/>
              </a:rPr>
              <a:t>}</a:t>
            </a:r>
            <a:endParaRPr b="0" lang="ru-RU" sz="1400" spc="-1" strike="noStrike">
              <a:latin typeface="Arial"/>
            </a:endParaRPr>
          </a:p>
        </p:txBody>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2" name="CustomShape 1"/>
          <p:cNvSpPr/>
          <p:nvPr/>
        </p:nvSpPr>
        <p:spPr>
          <a:xfrm>
            <a:off x="395640" y="584640"/>
            <a:ext cx="8223840" cy="1060920"/>
          </a:xfrm>
          <a:prstGeom prst="rect">
            <a:avLst/>
          </a:prstGeom>
          <a:noFill/>
          <a:ln>
            <a:noFill/>
          </a:ln>
        </p:spPr>
        <p:style>
          <a:lnRef idx="0"/>
          <a:fillRef idx="0"/>
          <a:effectRef idx="0"/>
          <a:fontRef idx="minor"/>
        </p:style>
        <p:txBody>
          <a:bodyPr lIns="90000" rIns="90000" tIns="45000" bIns="45000" anchor="ctr">
            <a:normAutofit/>
          </a:bodyPr>
          <a:p>
            <a:pPr>
              <a:lnSpc>
                <a:spcPct val="100000"/>
              </a:lnSpc>
            </a:pPr>
            <a:r>
              <a:rPr b="0" i="1" lang="ru-RU" sz="3600" spc="-1" strike="noStrike">
                <a:solidFill>
                  <a:srgbClr val="424456"/>
                </a:solidFill>
                <a:latin typeface="Trebuchet MS"/>
                <a:ea typeface="DejaVu Sans"/>
              </a:rPr>
              <a:t>Scale Invariants</a:t>
            </a:r>
            <a:endParaRPr b="0" lang="ru-RU" sz="3600" spc="-1" strike="noStrike">
              <a:latin typeface="Arial"/>
            </a:endParaRPr>
          </a:p>
        </p:txBody>
      </p:sp>
      <p:sp>
        <p:nvSpPr>
          <p:cNvPr id="283" name="CustomShape 2"/>
          <p:cNvSpPr/>
          <p:nvPr/>
        </p:nvSpPr>
        <p:spPr>
          <a:xfrm>
            <a:off x="576000" y="3501720"/>
            <a:ext cx="6332760" cy="59904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ru-RU" sz="1800" spc="-1" strike="noStrike">
                <a:solidFill>
                  <a:srgbClr val="000000"/>
                </a:solidFill>
                <a:latin typeface="Arial"/>
                <a:ea typeface="DejaVu Sans"/>
              </a:rPr>
              <a:t>where </a:t>
            </a:r>
            <a:r>
              <a:rPr b="0" i="1" lang="ru-RU" sz="1800" spc="-1" strike="noStrike">
                <a:solidFill>
                  <a:srgbClr val="000000"/>
                </a:solidFill>
                <a:latin typeface="Arial"/>
                <a:ea typeface="DejaVu Sans"/>
              </a:rPr>
              <a:t>i + j ≥ 2</a:t>
            </a:r>
            <a:r>
              <a:rPr b="0" lang="ru-RU" sz="1800" spc="-1" strike="noStrike">
                <a:solidFill>
                  <a:srgbClr val="000000"/>
                </a:solidFill>
                <a:latin typeface="Arial"/>
                <a:ea typeface="DejaVu Sans"/>
              </a:rPr>
              <a:t>. Translational invariant too.</a:t>
            </a:r>
            <a:endParaRPr b="0" lang="ru-RU" sz="1800" spc="-1" strike="noStrike">
              <a:latin typeface="Arial"/>
            </a:endParaRPr>
          </a:p>
        </p:txBody>
      </p:sp>
      <p:sp>
        <p:nvSpPr>
          <p:cNvPr id="284" name="CustomShape 3"/>
          <p:cNvSpPr/>
          <p:nvPr/>
        </p:nvSpPr>
        <p:spPr>
          <a:xfrm>
            <a:off x="504000" y="1648800"/>
            <a:ext cx="4676760" cy="59904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ru-RU" sz="1800" spc="-1" strike="noStrike">
                <a:solidFill>
                  <a:srgbClr val="000000"/>
                </a:solidFill>
                <a:latin typeface="Arial"/>
                <a:ea typeface="DejaVu Sans"/>
              </a:rPr>
              <a:t>Divide central moments to properly scaled zero-th central moment:</a:t>
            </a:r>
            <a:endParaRPr b="0" lang="ru-RU" sz="1800" spc="-1" strike="noStrike">
              <a:latin typeface="Arial"/>
            </a:endParaRPr>
          </a:p>
        </p:txBody>
      </p:sp>
      <p:pic>
        <p:nvPicPr>
          <p:cNvPr id="285" name="" descr=""/>
          <p:cNvPicPr/>
          <p:nvPr/>
        </p:nvPicPr>
        <p:blipFill>
          <a:blip r:embed="rId1"/>
          <a:stretch/>
        </p:blipFill>
        <p:spPr>
          <a:xfrm>
            <a:off x="648000" y="2463480"/>
            <a:ext cx="1738440" cy="917280"/>
          </a:xfrm>
          <a:prstGeom prst="rect">
            <a:avLst/>
          </a:prstGeom>
          <a:ln>
            <a:noFill/>
          </a:ln>
        </p:spPr>
      </p:pic>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6" name="CustomShape 1"/>
          <p:cNvSpPr/>
          <p:nvPr/>
        </p:nvSpPr>
        <p:spPr>
          <a:xfrm>
            <a:off x="395640" y="584640"/>
            <a:ext cx="8223840" cy="1060920"/>
          </a:xfrm>
          <a:prstGeom prst="rect">
            <a:avLst/>
          </a:prstGeom>
          <a:noFill/>
          <a:ln>
            <a:noFill/>
          </a:ln>
        </p:spPr>
        <p:style>
          <a:lnRef idx="0"/>
          <a:fillRef idx="0"/>
          <a:effectRef idx="0"/>
          <a:fontRef idx="minor"/>
        </p:style>
        <p:txBody>
          <a:bodyPr lIns="90000" rIns="90000" tIns="45000" bIns="45000" anchor="ctr">
            <a:normAutofit/>
          </a:bodyPr>
          <a:p>
            <a:pPr>
              <a:lnSpc>
                <a:spcPct val="100000"/>
              </a:lnSpc>
            </a:pPr>
            <a:r>
              <a:rPr b="0" i="1" lang="ru-RU" sz="3600" spc="-1" strike="noStrike">
                <a:solidFill>
                  <a:srgbClr val="424456"/>
                </a:solidFill>
                <a:latin typeface="Trebuchet MS"/>
                <a:ea typeface="DejaVu Sans"/>
              </a:rPr>
              <a:t>Rotation Invariants</a:t>
            </a:r>
            <a:endParaRPr b="0" lang="ru-RU" sz="3600" spc="-1" strike="noStrike">
              <a:latin typeface="Arial"/>
            </a:endParaRPr>
          </a:p>
        </p:txBody>
      </p:sp>
      <p:sp>
        <p:nvSpPr>
          <p:cNvPr id="287" name="CustomShape 2"/>
          <p:cNvSpPr/>
          <p:nvPr/>
        </p:nvSpPr>
        <p:spPr>
          <a:xfrm>
            <a:off x="504000" y="1648800"/>
            <a:ext cx="7988760" cy="111096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ru-RU" sz="1800" spc="-1" strike="noStrike">
                <a:solidFill>
                  <a:srgbClr val="000000"/>
                </a:solidFill>
                <a:latin typeface="Arial"/>
                <a:ea typeface="DejaVu Sans"/>
              </a:rPr>
              <a:t>Hu moment invariants  are invariant to translation, rotation and scale [1962]</a:t>
            </a:r>
            <a:endParaRPr b="0" lang="ru-RU" sz="1800" spc="-1" strike="noStrike">
              <a:latin typeface="Arial"/>
            </a:endParaRPr>
          </a:p>
        </p:txBody>
      </p:sp>
      <p:pic>
        <p:nvPicPr>
          <p:cNvPr id="288" name="" descr=""/>
          <p:cNvPicPr/>
          <p:nvPr/>
        </p:nvPicPr>
        <p:blipFill>
          <a:blip r:embed="rId1"/>
          <a:stretch/>
        </p:blipFill>
        <p:spPr>
          <a:xfrm>
            <a:off x="684000" y="2286720"/>
            <a:ext cx="8471160" cy="2272320"/>
          </a:xfrm>
          <a:prstGeom prst="rect">
            <a:avLst/>
          </a:prstGeom>
          <a:ln>
            <a:noFill/>
          </a:ln>
        </p:spPr>
      </p:pic>
      <p:sp>
        <p:nvSpPr>
          <p:cNvPr id="289" name="CustomShape 3"/>
          <p:cNvSpPr/>
          <p:nvPr/>
        </p:nvSpPr>
        <p:spPr>
          <a:xfrm>
            <a:off x="144000" y="5112000"/>
            <a:ext cx="8708760" cy="1878840"/>
          </a:xfrm>
          <a:prstGeom prst="rect">
            <a:avLst/>
          </a:prstGeom>
          <a:noFill/>
          <a:ln>
            <a:noFill/>
          </a:ln>
        </p:spPr>
        <p:style>
          <a:lnRef idx="0"/>
          <a:fillRef idx="0"/>
          <a:effectRef idx="0"/>
          <a:fontRef idx="minor"/>
        </p:style>
        <p:txBody>
          <a:bodyPr lIns="90000" rIns="90000" tIns="45000" bIns="45000">
            <a:noAutofit/>
          </a:bodyPr>
          <a:p>
            <a:pPr>
              <a:lnSpc>
                <a:spcPct val="100000"/>
              </a:lnSpc>
            </a:pPr>
            <a:r>
              <a:rPr b="0" i="1" lang="ru-RU" sz="1800" spc="-1" strike="noStrike">
                <a:solidFill>
                  <a:srgbClr val="000000"/>
                </a:solidFill>
                <a:latin typeface="Arial"/>
                <a:ea typeface="DejaVu Sans"/>
              </a:rPr>
              <a:t>I</a:t>
            </a:r>
            <a:r>
              <a:rPr b="0" i="1" lang="ru-RU" sz="1800" spc="-1" strike="noStrike" baseline="-33000">
                <a:solidFill>
                  <a:srgbClr val="000000"/>
                </a:solidFill>
                <a:latin typeface="Arial"/>
                <a:ea typeface="DejaVu Sans"/>
              </a:rPr>
              <a:t>1</a:t>
            </a:r>
            <a:r>
              <a:rPr b="0" lang="ru-RU" sz="1800" spc="-1" strike="noStrike">
                <a:solidFill>
                  <a:srgbClr val="000000"/>
                </a:solidFill>
                <a:latin typeface="Arial"/>
                <a:ea typeface="DejaVu Sans"/>
              </a:rPr>
              <a:t>, is analogous to the moment of inertia around the image's centroid, where the pixels' intensities are analogous to physical density.</a:t>
            </a:r>
            <a:endParaRPr b="0" lang="ru-RU" sz="1800" spc="-1" strike="noStrike">
              <a:latin typeface="Arial"/>
            </a:endParaRPr>
          </a:p>
          <a:p>
            <a:pPr>
              <a:lnSpc>
                <a:spcPct val="100000"/>
              </a:lnSpc>
            </a:pPr>
            <a:endParaRPr b="0" lang="ru-RU" sz="1800" spc="-1" strike="noStrike">
              <a:latin typeface="Arial"/>
            </a:endParaRPr>
          </a:p>
          <a:p>
            <a:pPr>
              <a:lnSpc>
                <a:spcPct val="100000"/>
              </a:lnSpc>
            </a:pPr>
            <a:r>
              <a:rPr b="0" i="1" lang="ru-RU" sz="1800" spc="-1" strike="noStrike">
                <a:solidFill>
                  <a:srgbClr val="000000"/>
                </a:solidFill>
                <a:latin typeface="Arial"/>
                <a:ea typeface="DejaVu Sans"/>
              </a:rPr>
              <a:t>I</a:t>
            </a:r>
            <a:r>
              <a:rPr b="0" i="1" lang="ru-RU" sz="1800" spc="-1" strike="noStrike" baseline="-33000">
                <a:solidFill>
                  <a:srgbClr val="000000"/>
                </a:solidFill>
                <a:latin typeface="Arial"/>
                <a:ea typeface="DejaVu Sans"/>
              </a:rPr>
              <a:t>7</a:t>
            </a:r>
            <a:r>
              <a:rPr b="0" lang="ru-RU" sz="1800" spc="-1" strike="noStrike">
                <a:solidFill>
                  <a:srgbClr val="000000"/>
                </a:solidFill>
                <a:latin typeface="Arial"/>
                <a:ea typeface="DejaVu Sans"/>
              </a:rPr>
              <a:t>, is skew invariant, which enables it to distinguish mirror images of otherwise identical images. </a:t>
            </a:r>
            <a:endParaRPr b="0" lang="ru-RU" sz="1800" spc="-1" strike="noStrike">
              <a:latin typeface="Arial"/>
            </a:endParaRPr>
          </a:p>
        </p:txBody>
      </p:sp>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0" name="CustomShape 1"/>
          <p:cNvSpPr/>
          <p:nvPr/>
        </p:nvSpPr>
        <p:spPr>
          <a:xfrm>
            <a:off x="395640" y="584640"/>
            <a:ext cx="8223840" cy="1060920"/>
          </a:xfrm>
          <a:prstGeom prst="rect">
            <a:avLst/>
          </a:prstGeom>
          <a:noFill/>
          <a:ln>
            <a:noFill/>
          </a:ln>
        </p:spPr>
        <p:style>
          <a:lnRef idx="0"/>
          <a:fillRef idx="0"/>
          <a:effectRef idx="0"/>
          <a:fontRef idx="minor"/>
        </p:style>
        <p:txBody>
          <a:bodyPr lIns="90000" rIns="90000" tIns="45000" bIns="45000" anchor="ctr">
            <a:normAutofit/>
          </a:bodyPr>
          <a:p>
            <a:pPr>
              <a:lnSpc>
                <a:spcPct val="100000"/>
              </a:lnSpc>
            </a:pPr>
            <a:r>
              <a:rPr b="0" i="1" lang="ru-RU" sz="3600" spc="-1" strike="noStrike">
                <a:solidFill>
                  <a:srgbClr val="424456"/>
                </a:solidFill>
                <a:latin typeface="Trebuchet MS"/>
                <a:ea typeface="DejaVu Sans"/>
              </a:rPr>
              <a:t>Rotation Invariants</a:t>
            </a:r>
            <a:endParaRPr b="0" lang="ru-RU" sz="3600" spc="-1" strike="noStrike">
              <a:latin typeface="Arial"/>
            </a:endParaRPr>
          </a:p>
        </p:txBody>
      </p:sp>
      <p:sp>
        <p:nvSpPr>
          <p:cNvPr id="291" name="CustomShape 2"/>
          <p:cNvSpPr/>
          <p:nvPr/>
        </p:nvSpPr>
        <p:spPr>
          <a:xfrm>
            <a:off x="504000" y="1648800"/>
            <a:ext cx="7988760" cy="111096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ru-RU" sz="1800" spc="-1" strike="noStrike">
                <a:solidFill>
                  <a:srgbClr val="000000"/>
                </a:solidFill>
                <a:latin typeface="Arial"/>
                <a:ea typeface="DejaVu Sans"/>
              </a:rPr>
              <a:t>J. Flusser fixed Hu moments to be independent and complete.</a:t>
            </a:r>
            <a:endParaRPr b="0" lang="ru-RU" sz="1800" spc="-1" strike="noStrike">
              <a:latin typeface="Arial"/>
            </a:endParaRPr>
          </a:p>
          <a:p>
            <a:pPr>
              <a:lnSpc>
                <a:spcPct val="100000"/>
              </a:lnSpc>
            </a:pPr>
            <a:endParaRPr b="0" lang="ru-RU" sz="1800" spc="-1" strike="noStrike">
              <a:latin typeface="Arial"/>
            </a:endParaRPr>
          </a:p>
          <a:p>
            <a:pPr>
              <a:lnSpc>
                <a:spcPct val="100000"/>
              </a:lnSpc>
            </a:pPr>
            <a:r>
              <a:rPr b="0" lang="ru-RU" sz="1800" spc="-1" strike="noStrike">
                <a:solidFill>
                  <a:srgbClr val="000000"/>
                </a:solidFill>
                <a:latin typeface="Arial"/>
                <a:ea typeface="DejaVu Sans"/>
              </a:rPr>
              <a:t>He removed </a:t>
            </a:r>
            <a:r>
              <a:rPr b="0" i="1" lang="ru-RU" sz="1800" spc="-1" strike="noStrike">
                <a:solidFill>
                  <a:srgbClr val="000000"/>
                </a:solidFill>
                <a:latin typeface="Arial"/>
                <a:ea typeface="DejaVu Sans"/>
              </a:rPr>
              <a:t>I</a:t>
            </a:r>
            <a:r>
              <a:rPr b="0" i="1" lang="ru-RU" sz="1800" spc="-1" strike="noStrike" baseline="-33000">
                <a:solidFill>
                  <a:srgbClr val="000000"/>
                </a:solidFill>
                <a:latin typeface="Arial"/>
                <a:ea typeface="DejaVu Sans"/>
              </a:rPr>
              <a:t>3</a:t>
            </a:r>
            <a:r>
              <a:rPr b="0" lang="ru-RU" sz="1800" spc="-1" strike="noStrike">
                <a:solidFill>
                  <a:srgbClr val="000000"/>
                </a:solidFill>
                <a:latin typeface="Arial"/>
                <a:ea typeface="DejaVu Sans"/>
              </a:rPr>
              <a:t> and added:</a:t>
            </a:r>
            <a:endParaRPr b="0" lang="ru-RU" sz="1800" spc="-1" strike="noStrike">
              <a:latin typeface="Arial"/>
            </a:endParaRPr>
          </a:p>
        </p:txBody>
      </p:sp>
      <p:pic>
        <p:nvPicPr>
          <p:cNvPr id="292" name="" descr=""/>
          <p:cNvPicPr/>
          <p:nvPr/>
        </p:nvPicPr>
        <p:blipFill>
          <a:blip r:embed="rId1"/>
          <a:stretch/>
        </p:blipFill>
        <p:spPr>
          <a:xfrm>
            <a:off x="936000" y="2604240"/>
            <a:ext cx="6073200" cy="272520"/>
          </a:xfrm>
          <a:prstGeom prst="rect">
            <a:avLst/>
          </a:prstGeom>
          <a:ln>
            <a:noFill/>
          </a:ln>
        </p:spPr>
      </p:pic>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3" name="CustomShape 1"/>
          <p:cNvSpPr/>
          <p:nvPr/>
        </p:nvSpPr>
        <p:spPr>
          <a:xfrm>
            <a:off x="395640" y="584640"/>
            <a:ext cx="8223840" cy="1060920"/>
          </a:xfrm>
          <a:prstGeom prst="rect">
            <a:avLst/>
          </a:prstGeom>
          <a:noFill/>
          <a:ln>
            <a:noFill/>
          </a:ln>
        </p:spPr>
        <p:style>
          <a:lnRef idx="0"/>
          <a:fillRef idx="0"/>
          <a:effectRef idx="0"/>
          <a:fontRef idx="minor"/>
        </p:style>
        <p:txBody>
          <a:bodyPr lIns="90000" rIns="90000" tIns="45000" bIns="45000" anchor="ctr">
            <a:normAutofit/>
          </a:bodyPr>
          <a:p>
            <a:pPr>
              <a:lnSpc>
                <a:spcPct val="100000"/>
              </a:lnSpc>
            </a:pPr>
            <a:r>
              <a:rPr b="0" i="1" lang="ru-RU" sz="3600" spc="-1" strike="noStrike">
                <a:solidFill>
                  <a:srgbClr val="424456"/>
                </a:solidFill>
                <a:latin typeface="Trebuchet MS"/>
                <a:ea typeface="DejaVu Sans"/>
              </a:rPr>
              <a:t>Image Orientation</a:t>
            </a:r>
            <a:endParaRPr b="0" lang="ru-RU" sz="3600" spc="-1" strike="noStrike">
              <a:latin typeface="Arial"/>
            </a:endParaRPr>
          </a:p>
        </p:txBody>
      </p:sp>
      <p:sp>
        <p:nvSpPr>
          <p:cNvPr id="294" name="CustomShape 2"/>
          <p:cNvSpPr/>
          <p:nvPr/>
        </p:nvSpPr>
        <p:spPr>
          <a:xfrm>
            <a:off x="396000" y="1548000"/>
            <a:ext cx="6380280" cy="34308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ru-RU" sz="1800" spc="-1" strike="noStrike">
                <a:solidFill>
                  <a:srgbClr val="000000"/>
                </a:solidFill>
                <a:latin typeface="Arial"/>
                <a:ea typeface="DejaVu Sans"/>
              </a:rPr>
              <a:t>Construct covariance matrix from 2nd order central moments:</a:t>
            </a:r>
            <a:endParaRPr b="0" lang="ru-RU" sz="1800" spc="-1" strike="noStrike">
              <a:latin typeface="Arial"/>
            </a:endParaRPr>
          </a:p>
        </p:txBody>
      </p:sp>
      <p:pic>
        <p:nvPicPr>
          <p:cNvPr id="295" name="" descr=""/>
          <p:cNvPicPr/>
          <p:nvPr/>
        </p:nvPicPr>
        <p:blipFill>
          <a:blip r:embed="rId1"/>
          <a:stretch/>
        </p:blipFill>
        <p:spPr>
          <a:xfrm>
            <a:off x="757440" y="2088000"/>
            <a:ext cx="2263320" cy="558360"/>
          </a:xfrm>
          <a:prstGeom prst="rect">
            <a:avLst/>
          </a:prstGeom>
          <a:ln>
            <a:noFill/>
          </a:ln>
        </p:spPr>
      </p:pic>
      <p:pic>
        <p:nvPicPr>
          <p:cNvPr id="296" name="" descr=""/>
          <p:cNvPicPr/>
          <p:nvPr/>
        </p:nvPicPr>
        <p:blipFill>
          <a:blip r:embed="rId2"/>
          <a:stretch/>
        </p:blipFill>
        <p:spPr>
          <a:xfrm>
            <a:off x="4536000" y="2018520"/>
            <a:ext cx="2730240" cy="282240"/>
          </a:xfrm>
          <a:prstGeom prst="rect">
            <a:avLst/>
          </a:prstGeom>
          <a:ln>
            <a:noFill/>
          </a:ln>
        </p:spPr>
      </p:pic>
      <p:pic>
        <p:nvPicPr>
          <p:cNvPr id="297" name="" descr=""/>
          <p:cNvPicPr/>
          <p:nvPr/>
        </p:nvPicPr>
        <p:blipFill>
          <a:blip r:embed="rId3"/>
          <a:stretch/>
        </p:blipFill>
        <p:spPr>
          <a:xfrm>
            <a:off x="4545720" y="2378520"/>
            <a:ext cx="2720520" cy="282240"/>
          </a:xfrm>
          <a:prstGeom prst="rect">
            <a:avLst/>
          </a:prstGeom>
          <a:ln>
            <a:noFill/>
          </a:ln>
        </p:spPr>
      </p:pic>
      <p:pic>
        <p:nvPicPr>
          <p:cNvPr id="298" name="" descr=""/>
          <p:cNvPicPr/>
          <p:nvPr/>
        </p:nvPicPr>
        <p:blipFill>
          <a:blip r:embed="rId4"/>
          <a:stretch/>
        </p:blipFill>
        <p:spPr>
          <a:xfrm>
            <a:off x="4536000" y="2808000"/>
            <a:ext cx="2748960" cy="253440"/>
          </a:xfrm>
          <a:prstGeom prst="rect">
            <a:avLst/>
          </a:prstGeom>
          <a:ln>
            <a:noFill/>
          </a:ln>
        </p:spPr>
      </p:pic>
      <p:sp>
        <p:nvSpPr>
          <p:cNvPr id="299" name="CustomShape 3"/>
          <p:cNvSpPr/>
          <p:nvPr/>
        </p:nvSpPr>
        <p:spPr>
          <a:xfrm>
            <a:off x="360000" y="3126240"/>
            <a:ext cx="8204760" cy="111852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ru-RU" sz="1800" spc="-1" strike="noStrike">
                <a:solidFill>
                  <a:srgbClr val="000000"/>
                </a:solidFill>
                <a:latin typeface="Arial"/>
                <a:ea typeface="DejaVu Sans"/>
              </a:rPr>
              <a:t>The eigenvectors of this matrix correspond to the major and minor axes of the image intensity, so the orientation can thus be extracted from the angle of the eigenvector associated with the largest eigenvalue towards the axis closest to this eigenvector:</a:t>
            </a:r>
            <a:endParaRPr b="0" lang="ru-RU" sz="1800" spc="-1" strike="noStrike">
              <a:latin typeface="Arial"/>
            </a:endParaRPr>
          </a:p>
        </p:txBody>
      </p:sp>
      <p:pic>
        <p:nvPicPr>
          <p:cNvPr id="300" name="" descr=""/>
          <p:cNvPicPr/>
          <p:nvPr/>
        </p:nvPicPr>
        <p:blipFill>
          <a:blip r:embed="rId5"/>
          <a:stretch/>
        </p:blipFill>
        <p:spPr>
          <a:xfrm>
            <a:off x="1239480" y="4375440"/>
            <a:ext cx="2349000" cy="558360"/>
          </a:xfrm>
          <a:prstGeom prst="rect">
            <a:avLst/>
          </a:prstGeom>
          <a:ln>
            <a:noFill/>
          </a:ln>
        </p:spPr>
      </p:pic>
      <p:pic>
        <p:nvPicPr>
          <p:cNvPr id="301" name="" descr=""/>
          <p:cNvPicPr/>
          <p:nvPr/>
        </p:nvPicPr>
        <p:blipFill>
          <a:blip r:embed="rId6"/>
          <a:stretch/>
        </p:blipFill>
        <p:spPr>
          <a:xfrm>
            <a:off x="4493880" y="4568400"/>
            <a:ext cx="1167840" cy="244080"/>
          </a:xfrm>
          <a:prstGeom prst="rect">
            <a:avLst/>
          </a:prstGeom>
          <a:ln>
            <a:noFill/>
          </a:ln>
        </p:spPr>
      </p:pic>
      <p:pic>
        <p:nvPicPr>
          <p:cNvPr id="302" name="" descr=""/>
          <p:cNvPicPr/>
          <p:nvPr/>
        </p:nvPicPr>
        <p:blipFill>
          <a:blip r:embed="rId7"/>
          <a:stretch/>
        </p:blipFill>
        <p:spPr>
          <a:xfrm>
            <a:off x="495360" y="5832000"/>
            <a:ext cx="3749400" cy="653760"/>
          </a:xfrm>
          <a:prstGeom prst="rect">
            <a:avLst/>
          </a:prstGeom>
          <a:ln>
            <a:noFill/>
          </a:ln>
        </p:spPr>
      </p:pic>
      <p:sp>
        <p:nvSpPr>
          <p:cNvPr id="303" name="CustomShape 4"/>
          <p:cNvSpPr/>
          <p:nvPr/>
        </p:nvSpPr>
        <p:spPr>
          <a:xfrm>
            <a:off x="324000" y="4932000"/>
            <a:ext cx="8636760" cy="85500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ru-RU" sz="1800" spc="-1" strike="noStrike">
                <a:solidFill>
                  <a:srgbClr val="000000"/>
                </a:solidFill>
                <a:latin typeface="Arial"/>
                <a:ea typeface="DejaVu Sans"/>
              </a:rPr>
              <a:t>The eigenvalues are are proportional </a:t>
            </a:r>
            <a:endParaRPr b="0" lang="ru-RU" sz="1800" spc="-1" strike="noStrike">
              <a:latin typeface="Arial"/>
            </a:endParaRPr>
          </a:p>
          <a:p>
            <a:pPr>
              <a:lnSpc>
                <a:spcPct val="100000"/>
              </a:lnSpc>
            </a:pPr>
            <a:r>
              <a:rPr b="0" lang="ru-RU" sz="1800" spc="-1" strike="noStrike">
                <a:solidFill>
                  <a:srgbClr val="000000"/>
                </a:solidFill>
                <a:latin typeface="Arial"/>
                <a:ea typeface="DejaVu Sans"/>
              </a:rPr>
              <a:t>to the squared length of the eigenvector</a:t>
            </a:r>
            <a:endParaRPr b="0" lang="ru-RU" sz="1800" spc="-1" strike="noStrike">
              <a:latin typeface="Arial"/>
            </a:endParaRPr>
          </a:p>
          <a:p>
            <a:pPr>
              <a:lnSpc>
                <a:spcPct val="100000"/>
              </a:lnSpc>
            </a:pPr>
            <a:r>
              <a:rPr b="0" lang="ru-RU" sz="1800" spc="-1" strike="noStrike">
                <a:solidFill>
                  <a:srgbClr val="000000"/>
                </a:solidFill>
                <a:latin typeface="Arial"/>
                <a:ea typeface="DejaVu Sans"/>
              </a:rPr>
              <a:t>axes:</a:t>
            </a:r>
            <a:endParaRPr b="0" lang="ru-RU" sz="1800" spc="-1" strike="noStrike">
              <a:latin typeface="Arial"/>
            </a:endParaRPr>
          </a:p>
        </p:txBody>
      </p:sp>
      <p:sp>
        <p:nvSpPr>
          <p:cNvPr id="304" name="CustomShape 5"/>
          <p:cNvSpPr/>
          <p:nvPr/>
        </p:nvSpPr>
        <p:spPr>
          <a:xfrm>
            <a:off x="4881960" y="4896000"/>
            <a:ext cx="4258800" cy="111096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ru-RU" sz="1800" spc="-1" strike="noStrike">
                <a:solidFill>
                  <a:srgbClr val="000000"/>
                </a:solidFill>
                <a:latin typeface="Arial"/>
                <a:ea typeface="DejaVu Sans"/>
              </a:rPr>
              <a:t>The relative difference in magnitude</a:t>
            </a:r>
            <a:endParaRPr b="0" lang="ru-RU" sz="1800" spc="-1" strike="noStrike">
              <a:latin typeface="Arial"/>
            </a:endParaRPr>
          </a:p>
          <a:p>
            <a:pPr>
              <a:lnSpc>
                <a:spcPct val="100000"/>
              </a:lnSpc>
            </a:pPr>
            <a:r>
              <a:rPr b="0" lang="ru-RU" sz="1800" spc="-1" strike="noStrike">
                <a:solidFill>
                  <a:srgbClr val="000000"/>
                </a:solidFill>
                <a:latin typeface="Arial"/>
                <a:ea typeface="DejaVu Sans"/>
              </a:rPr>
              <a:t>of the eigenvalues are thus an indication</a:t>
            </a:r>
            <a:endParaRPr b="0" lang="ru-RU" sz="1800" spc="-1" strike="noStrike">
              <a:latin typeface="Arial"/>
            </a:endParaRPr>
          </a:p>
          <a:p>
            <a:pPr>
              <a:lnSpc>
                <a:spcPct val="100000"/>
              </a:lnSpc>
            </a:pPr>
            <a:r>
              <a:rPr b="0" lang="ru-RU" sz="1800" spc="-1" strike="noStrike">
                <a:solidFill>
                  <a:srgbClr val="000000"/>
                </a:solidFill>
                <a:latin typeface="Arial"/>
                <a:ea typeface="DejaVu Sans"/>
              </a:rPr>
              <a:t>of the eccentricity of the image,</a:t>
            </a:r>
            <a:endParaRPr b="0" lang="ru-RU" sz="1800" spc="-1" strike="noStrike">
              <a:latin typeface="Arial"/>
            </a:endParaRPr>
          </a:p>
          <a:p>
            <a:pPr>
              <a:lnSpc>
                <a:spcPct val="100000"/>
              </a:lnSpc>
            </a:pPr>
            <a:r>
              <a:rPr b="0" lang="ru-RU" sz="1800" spc="-1" strike="noStrike">
                <a:solidFill>
                  <a:srgbClr val="000000"/>
                </a:solidFill>
                <a:latin typeface="Arial"/>
                <a:ea typeface="DejaVu Sans"/>
              </a:rPr>
              <a:t>or how elongated it is:</a:t>
            </a:r>
            <a:endParaRPr b="0" lang="ru-RU" sz="1800" spc="-1" strike="noStrike">
              <a:latin typeface="Arial"/>
            </a:endParaRPr>
          </a:p>
        </p:txBody>
      </p:sp>
      <p:pic>
        <p:nvPicPr>
          <p:cNvPr id="305" name="" descr=""/>
          <p:cNvPicPr/>
          <p:nvPr/>
        </p:nvPicPr>
        <p:blipFill>
          <a:blip r:embed="rId8"/>
          <a:stretch/>
        </p:blipFill>
        <p:spPr>
          <a:xfrm>
            <a:off x="5028120" y="6048720"/>
            <a:ext cx="872640" cy="644040"/>
          </a:xfrm>
          <a:prstGeom prst="rect">
            <a:avLst/>
          </a:prstGeom>
          <a:ln>
            <a:noFill/>
          </a:ln>
        </p:spPr>
      </p:pic>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6" name="CustomShape 1"/>
          <p:cNvSpPr/>
          <p:nvPr/>
        </p:nvSpPr>
        <p:spPr>
          <a:xfrm>
            <a:off x="395640" y="584640"/>
            <a:ext cx="8223840" cy="1060920"/>
          </a:xfrm>
          <a:prstGeom prst="rect">
            <a:avLst/>
          </a:prstGeom>
          <a:noFill/>
          <a:ln>
            <a:noFill/>
          </a:ln>
        </p:spPr>
        <p:style>
          <a:lnRef idx="0"/>
          <a:fillRef idx="0"/>
          <a:effectRef idx="0"/>
          <a:fontRef idx="minor"/>
        </p:style>
        <p:txBody>
          <a:bodyPr lIns="90000" rIns="90000" tIns="45000" bIns="45000" anchor="ctr">
            <a:normAutofit/>
          </a:bodyPr>
          <a:p>
            <a:pPr>
              <a:lnSpc>
                <a:spcPct val="100000"/>
              </a:lnSpc>
            </a:pPr>
            <a:r>
              <a:rPr b="0" i="1" lang="ru-RU" sz="3600" spc="-1" strike="noStrike">
                <a:solidFill>
                  <a:srgbClr val="424456"/>
                </a:solidFill>
                <a:latin typeface="Trebuchet MS"/>
                <a:ea typeface="DejaVu Sans"/>
              </a:rPr>
              <a:t>Edge Detection</a:t>
            </a:r>
            <a:endParaRPr b="0" lang="ru-RU" sz="3600" spc="-1" strike="noStrike">
              <a:latin typeface="Arial"/>
            </a:endParaRPr>
          </a:p>
        </p:txBody>
      </p:sp>
      <p:sp>
        <p:nvSpPr>
          <p:cNvPr id="307" name="CustomShape 2"/>
          <p:cNvSpPr/>
          <p:nvPr/>
        </p:nvSpPr>
        <p:spPr>
          <a:xfrm>
            <a:off x="288000" y="1800000"/>
            <a:ext cx="7772760" cy="239076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ru-RU" sz="1800" spc="-1" strike="noStrike">
                <a:solidFill>
                  <a:srgbClr val="000000"/>
                </a:solidFill>
                <a:latin typeface="Arial"/>
                <a:ea typeface="DejaVu Sans"/>
              </a:rPr>
              <a:t>Popular algorithm developed by John F. Canny, 1986:</a:t>
            </a:r>
            <a:endParaRPr b="0" lang="ru-RU" sz="1800" spc="-1" strike="noStrike">
              <a:latin typeface="Arial"/>
            </a:endParaRPr>
          </a:p>
          <a:p>
            <a:pPr>
              <a:lnSpc>
                <a:spcPct val="100000"/>
              </a:lnSpc>
            </a:pPr>
            <a:endParaRPr b="0" lang="ru-RU" sz="1800" spc="-1" strike="noStrike">
              <a:latin typeface="Arial"/>
            </a:endParaRPr>
          </a:p>
          <a:p>
            <a:pPr>
              <a:lnSpc>
                <a:spcPct val="100000"/>
              </a:lnSpc>
            </a:pPr>
            <a:r>
              <a:rPr b="0" lang="ru-RU" sz="1800" spc="-1" strike="noStrike">
                <a:solidFill>
                  <a:srgbClr val="000000"/>
                </a:solidFill>
                <a:latin typeface="Arial"/>
                <a:ea typeface="DejaVu Sans"/>
              </a:rPr>
              <a:t>1. Filter noise with Gaussian Blur.</a:t>
            </a:r>
            <a:endParaRPr b="0" lang="ru-RU" sz="1800" spc="-1" strike="noStrike">
              <a:latin typeface="Arial"/>
            </a:endParaRPr>
          </a:p>
          <a:p>
            <a:pPr>
              <a:lnSpc>
                <a:spcPct val="100000"/>
              </a:lnSpc>
            </a:pPr>
            <a:r>
              <a:rPr b="0" lang="ru-RU" sz="1800" spc="-1" strike="noStrike">
                <a:solidFill>
                  <a:srgbClr val="000000"/>
                </a:solidFill>
                <a:latin typeface="Arial"/>
                <a:ea typeface="DejaVu Sans"/>
              </a:rPr>
              <a:t>2. Find the intensity gradients of the image with Sobel edge detector.</a:t>
            </a:r>
            <a:endParaRPr b="0" lang="ru-RU" sz="1800" spc="-1" strike="noStrike">
              <a:latin typeface="Arial"/>
            </a:endParaRPr>
          </a:p>
          <a:p>
            <a:pPr>
              <a:lnSpc>
                <a:spcPct val="100000"/>
              </a:lnSpc>
            </a:pPr>
            <a:r>
              <a:rPr b="0" lang="ru-RU" sz="1800" spc="-1" strike="noStrike">
                <a:solidFill>
                  <a:srgbClr val="000000"/>
                </a:solidFill>
                <a:latin typeface="Arial"/>
                <a:ea typeface="DejaVu Sans"/>
              </a:rPr>
              <a:t>3. Apply non-maximum suppression to get rid of spurious response to edge detection.</a:t>
            </a:r>
            <a:endParaRPr b="0" lang="ru-RU" sz="1800" spc="-1" strike="noStrike">
              <a:latin typeface="Arial"/>
            </a:endParaRPr>
          </a:p>
          <a:p>
            <a:pPr>
              <a:lnSpc>
                <a:spcPct val="100000"/>
              </a:lnSpc>
            </a:pPr>
            <a:r>
              <a:rPr b="0" lang="ru-RU" sz="1800" spc="-1" strike="noStrike">
                <a:solidFill>
                  <a:srgbClr val="000000"/>
                </a:solidFill>
                <a:latin typeface="Arial"/>
                <a:ea typeface="DejaVu Sans"/>
              </a:rPr>
              <a:t>4. Apply double threshold to determine potential edges.</a:t>
            </a:r>
            <a:endParaRPr b="0" lang="ru-RU" sz="1800" spc="-1" strike="noStrike">
              <a:latin typeface="Arial"/>
            </a:endParaRPr>
          </a:p>
          <a:p>
            <a:pPr>
              <a:lnSpc>
                <a:spcPct val="100000"/>
              </a:lnSpc>
            </a:pPr>
            <a:r>
              <a:rPr b="0" lang="ru-RU" sz="1800" spc="-1" strike="noStrike">
                <a:solidFill>
                  <a:srgbClr val="000000"/>
                </a:solidFill>
                <a:latin typeface="Arial"/>
                <a:ea typeface="DejaVu Sans"/>
              </a:rPr>
              <a:t>5. Track edge by hysteresis: suppressing all the other edges that are weak and not connected to strong edges.</a:t>
            </a:r>
            <a:endParaRPr b="0" lang="ru-RU" sz="1800" spc="-1" strike="noStrike">
              <a:latin typeface="Arial"/>
            </a:endParaRPr>
          </a:p>
        </p:txBody>
      </p:sp>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8" name="CustomShape 1"/>
          <p:cNvSpPr/>
          <p:nvPr/>
        </p:nvSpPr>
        <p:spPr>
          <a:xfrm>
            <a:off x="395640" y="584640"/>
            <a:ext cx="8223840" cy="1060920"/>
          </a:xfrm>
          <a:prstGeom prst="rect">
            <a:avLst/>
          </a:prstGeom>
          <a:noFill/>
          <a:ln>
            <a:noFill/>
          </a:ln>
        </p:spPr>
        <p:style>
          <a:lnRef idx="0"/>
          <a:fillRef idx="0"/>
          <a:effectRef idx="0"/>
          <a:fontRef idx="minor"/>
        </p:style>
        <p:txBody>
          <a:bodyPr lIns="90000" rIns="90000" tIns="45000" bIns="45000" anchor="ctr">
            <a:normAutofit/>
          </a:bodyPr>
          <a:p>
            <a:pPr>
              <a:lnSpc>
                <a:spcPct val="100000"/>
              </a:lnSpc>
            </a:pPr>
            <a:r>
              <a:rPr b="0" i="1" lang="ru-RU" sz="3600" spc="-1" strike="noStrike">
                <a:solidFill>
                  <a:srgbClr val="424456"/>
                </a:solidFill>
                <a:latin typeface="Trebuchet MS"/>
                <a:ea typeface="DejaVu Sans"/>
              </a:rPr>
              <a:t>Gaussian Blur</a:t>
            </a:r>
            <a:endParaRPr b="0" lang="ru-RU" sz="3600" spc="-1" strike="noStrike">
              <a:latin typeface="Arial"/>
            </a:endParaRPr>
          </a:p>
        </p:txBody>
      </p:sp>
      <p:pic>
        <p:nvPicPr>
          <p:cNvPr id="309" name="" descr=""/>
          <p:cNvPicPr/>
          <p:nvPr/>
        </p:nvPicPr>
        <p:blipFill>
          <a:blip r:embed="rId1"/>
          <a:stretch/>
        </p:blipFill>
        <p:spPr>
          <a:xfrm>
            <a:off x="547560" y="1800000"/>
            <a:ext cx="1825200" cy="596520"/>
          </a:xfrm>
          <a:prstGeom prst="rect">
            <a:avLst/>
          </a:prstGeom>
          <a:ln>
            <a:noFill/>
          </a:ln>
        </p:spPr>
      </p:pic>
      <p:pic>
        <p:nvPicPr>
          <p:cNvPr id="310" name="" descr=""/>
          <p:cNvPicPr/>
          <p:nvPr/>
        </p:nvPicPr>
        <p:blipFill>
          <a:blip r:embed="rId2"/>
          <a:stretch/>
        </p:blipFill>
        <p:spPr>
          <a:xfrm>
            <a:off x="3174480" y="1800000"/>
            <a:ext cx="2006280" cy="558360"/>
          </a:xfrm>
          <a:prstGeom prst="rect">
            <a:avLst/>
          </a:prstGeom>
          <a:ln>
            <a:noFill/>
          </a:ln>
        </p:spPr>
      </p:pic>
      <p:sp>
        <p:nvSpPr>
          <p:cNvPr id="311" name="CustomShape 2"/>
          <p:cNvSpPr/>
          <p:nvPr/>
        </p:nvSpPr>
        <p:spPr>
          <a:xfrm>
            <a:off x="432000" y="2736000"/>
            <a:ext cx="6044760" cy="213480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ru-RU" sz="1800" spc="-1" strike="noStrike">
                <a:solidFill>
                  <a:srgbClr val="000000"/>
                </a:solidFill>
                <a:latin typeface="Arial"/>
                <a:ea typeface="DejaVu Sans"/>
              </a:rPr>
              <a:t>Gaussian filter kernel of size (2k+1)×(2k+1):</a:t>
            </a:r>
            <a:endParaRPr b="0" lang="ru-RU" sz="1800" spc="-1" strike="noStrike">
              <a:latin typeface="Arial"/>
            </a:endParaRPr>
          </a:p>
        </p:txBody>
      </p:sp>
      <p:pic>
        <p:nvPicPr>
          <p:cNvPr id="312" name="" descr=""/>
          <p:cNvPicPr/>
          <p:nvPr/>
        </p:nvPicPr>
        <p:blipFill>
          <a:blip r:embed="rId3"/>
          <a:stretch/>
        </p:blipFill>
        <p:spPr>
          <a:xfrm>
            <a:off x="533520" y="3312720"/>
            <a:ext cx="6159240" cy="644040"/>
          </a:xfrm>
          <a:prstGeom prst="rect">
            <a:avLst/>
          </a:prstGeom>
          <a:ln>
            <a:noFill/>
          </a:ln>
        </p:spPr>
      </p:pic>
      <p:sp>
        <p:nvSpPr>
          <p:cNvPr id="313" name="CustomShape 3"/>
          <p:cNvSpPr/>
          <p:nvPr/>
        </p:nvSpPr>
        <p:spPr>
          <a:xfrm>
            <a:off x="514080" y="4392000"/>
            <a:ext cx="5245920" cy="34308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ru-RU" sz="1800" spc="-1" strike="noStrike">
                <a:solidFill>
                  <a:srgbClr val="000000"/>
                </a:solidFill>
                <a:latin typeface="Arial"/>
                <a:ea typeface="DejaVu Sans"/>
              </a:rPr>
              <a:t>Example 5x5 kernel with distribution = 1.4:</a:t>
            </a:r>
            <a:endParaRPr b="0" lang="ru-RU" sz="1800" spc="-1" strike="noStrike">
              <a:latin typeface="Arial"/>
            </a:endParaRPr>
          </a:p>
        </p:txBody>
      </p:sp>
      <p:pic>
        <p:nvPicPr>
          <p:cNvPr id="314" name="" descr=""/>
          <p:cNvPicPr/>
          <p:nvPr/>
        </p:nvPicPr>
        <p:blipFill>
          <a:blip r:embed="rId4"/>
          <a:stretch/>
        </p:blipFill>
        <p:spPr>
          <a:xfrm>
            <a:off x="817200" y="4874040"/>
            <a:ext cx="3139560" cy="1358640"/>
          </a:xfrm>
          <a:prstGeom prst="rect">
            <a:avLst/>
          </a:prstGeom>
          <a:ln>
            <a:noFill/>
          </a:ln>
        </p:spPr>
      </p:pic>
      <p:sp>
        <p:nvSpPr>
          <p:cNvPr id="315" name="CustomShape 4"/>
          <p:cNvSpPr/>
          <p:nvPr/>
        </p:nvSpPr>
        <p:spPr>
          <a:xfrm>
            <a:off x="576000" y="6408000"/>
            <a:ext cx="3528000" cy="34308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ru-RU" sz="1800" spc="-1" strike="noStrike">
                <a:solidFill>
                  <a:srgbClr val="000000"/>
                </a:solidFill>
                <a:latin typeface="Arial"/>
                <a:ea typeface="DejaVu Sans"/>
              </a:rPr>
              <a:t>* – convolution operation.</a:t>
            </a:r>
            <a:endParaRPr b="0" lang="ru-RU" sz="1800" spc="-1" strike="noStrike">
              <a:latin typeface="Arial"/>
            </a:endParaRPr>
          </a:p>
        </p:txBody>
      </p:sp>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6" name="CustomShape 1"/>
          <p:cNvSpPr/>
          <p:nvPr/>
        </p:nvSpPr>
        <p:spPr>
          <a:xfrm>
            <a:off x="395640" y="584640"/>
            <a:ext cx="8223840" cy="1060920"/>
          </a:xfrm>
          <a:prstGeom prst="rect">
            <a:avLst/>
          </a:prstGeom>
          <a:noFill/>
          <a:ln>
            <a:noFill/>
          </a:ln>
        </p:spPr>
        <p:style>
          <a:lnRef idx="0"/>
          <a:fillRef idx="0"/>
          <a:effectRef idx="0"/>
          <a:fontRef idx="minor"/>
        </p:style>
        <p:txBody>
          <a:bodyPr lIns="90000" rIns="90000" tIns="45000" bIns="45000" anchor="ctr">
            <a:normAutofit/>
          </a:bodyPr>
          <a:p>
            <a:pPr>
              <a:lnSpc>
                <a:spcPct val="100000"/>
              </a:lnSpc>
            </a:pPr>
            <a:r>
              <a:rPr b="0" i="1" lang="ru-RU" sz="3600" spc="-1" strike="noStrike">
                <a:solidFill>
                  <a:srgbClr val="424456"/>
                </a:solidFill>
                <a:latin typeface="Trebuchet MS"/>
                <a:ea typeface="DejaVu Sans"/>
              </a:rPr>
              <a:t>Convolution</a:t>
            </a:r>
            <a:endParaRPr b="0" lang="ru-RU" sz="3600" spc="-1" strike="noStrike">
              <a:latin typeface="Arial"/>
            </a:endParaRPr>
          </a:p>
        </p:txBody>
      </p:sp>
      <p:pic>
        <p:nvPicPr>
          <p:cNvPr id="317" name="" descr=""/>
          <p:cNvPicPr/>
          <p:nvPr/>
        </p:nvPicPr>
        <p:blipFill>
          <a:blip r:embed="rId1"/>
          <a:stretch/>
        </p:blipFill>
        <p:spPr>
          <a:xfrm>
            <a:off x="324720" y="1476000"/>
            <a:ext cx="8579520" cy="1080000"/>
          </a:xfrm>
          <a:prstGeom prst="rect">
            <a:avLst/>
          </a:prstGeom>
          <a:ln>
            <a:noFill/>
          </a:ln>
        </p:spPr>
      </p:pic>
      <p:sp>
        <p:nvSpPr>
          <p:cNvPr id="318" name="TextShape 2"/>
          <p:cNvSpPr txBox="1"/>
          <p:nvPr/>
        </p:nvSpPr>
        <p:spPr>
          <a:xfrm>
            <a:off x="17640" y="2762640"/>
            <a:ext cx="9009360" cy="3873600"/>
          </a:xfrm>
          <a:prstGeom prst="rect">
            <a:avLst/>
          </a:prstGeom>
          <a:noFill/>
          <a:ln>
            <a:noFill/>
          </a:ln>
        </p:spPr>
        <p:txBody>
          <a:bodyPr lIns="90000" rIns="90000" tIns="45000" bIns="45000">
            <a:noAutofit/>
          </a:bodyPr>
          <a:p>
            <a:r>
              <a:rPr b="0" lang="ru-RU" sz="2600" spc="-1" strike="noStrike">
                <a:latin typeface="Arial"/>
              </a:rPr>
              <a:t>where g ( x , y ) is the filtered image,</a:t>
            </a:r>
            <a:br/>
            <a:endParaRPr b="0" lang="ru-RU" sz="2600" spc="-1" strike="noStrike">
              <a:latin typeface="Arial"/>
            </a:endParaRPr>
          </a:p>
          <a:p>
            <a:r>
              <a:rPr b="0" lang="ru-RU" sz="2600" spc="-1" strike="noStrike">
                <a:latin typeface="Arial"/>
              </a:rPr>
              <a:t>f ( x , y ) is the original image,</a:t>
            </a:r>
            <a:br/>
            <a:endParaRPr b="0" lang="ru-RU" sz="2600" spc="-1" strike="noStrike">
              <a:latin typeface="Arial"/>
            </a:endParaRPr>
          </a:p>
          <a:p>
            <a:r>
              <a:rPr b="0" lang="ru-RU" sz="2600" spc="-1" strike="noStrike">
                <a:latin typeface="Arial"/>
              </a:rPr>
              <a:t>ω is the filter kernel.</a:t>
            </a:r>
            <a:endParaRPr b="0" lang="ru-RU" sz="2600" spc="-1" strike="noStrike">
              <a:latin typeface="Arial"/>
            </a:endParaRPr>
          </a:p>
          <a:p>
            <a:br/>
            <a:r>
              <a:rPr b="0" lang="ru-RU" sz="2600" spc="-1" strike="noStrike">
                <a:latin typeface="Arial"/>
              </a:rPr>
              <a:t>Every element of the filter kernel is considered by</a:t>
            </a:r>
            <a:br/>
            <a:r>
              <a:rPr b="0" lang="ru-RU" sz="2600" spc="-1" strike="noStrike">
                <a:latin typeface="Arial"/>
              </a:rPr>
              <a:t> − a ≤ d x ≤ a and − b ≤ d y ≤ b. </a:t>
            </a:r>
            <a:endParaRPr b="0" lang="ru-RU" sz="2600" spc="-1" strike="noStrike">
              <a:latin typeface="Arial"/>
            </a:endParaRPr>
          </a:p>
        </p:txBody>
      </p:sp>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9" name="CustomShape 1"/>
          <p:cNvSpPr/>
          <p:nvPr/>
        </p:nvSpPr>
        <p:spPr>
          <a:xfrm>
            <a:off x="395640" y="584640"/>
            <a:ext cx="8223840" cy="1060920"/>
          </a:xfrm>
          <a:prstGeom prst="rect">
            <a:avLst/>
          </a:prstGeom>
          <a:noFill/>
          <a:ln>
            <a:noFill/>
          </a:ln>
        </p:spPr>
        <p:style>
          <a:lnRef idx="0"/>
          <a:fillRef idx="0"/>
          <a:effectRef idx="0"/>
          <a:fontRef idx="minor"/>
        </p:style>
        <p:txBody>
          <a:bodyPr lIns="90000" rIns="90000" tIns="45000" bIns="45000" anchor="ctr">
            <a:normAutofit/>
          </a:bodyPr>
          <a:p>
            <a:pPr>
              <a:lnSpc>
                <a:spcPct val="100000"/>
              </a:lnSpc>
            </a:pPr>
            <a:r>
              <a:rPr b="0" i="1" lang="ru-RU" sz="3600" spc="-1" strike="noStrike">
                <a:solidFill>
                  <a:srgbClr val="424456"/>
                </a:solidFill>
                <a:latin typeface="Trebuchet MS"/>
                <a:ea typeface="DejaVu Sans"/>
              </a:rPr>
              <a:t>Gaussian Blur</a:t>
            </a:r>
            <a:endParaRPr b="0" lang="ru-RU" sz="3600" spc="-1" strike="noStrike">
              <a:latin typeface="Arial"/>
            </a:endParaRPr>
          </a:p>
        </p:txBody>
      </p:sp>
      <p:sp>
        <p:nvSpPr>
          <p:cNvPr id="320" name="CustomShape 2"/>
          <p:cNvSpPr/>
          <p:nvPr/>
        </p:nvSpPr>
        <p:spPr>
          <a:xfrm>
            <a:off x="504000" y="1648800"/>
            <a:ext cx="8348760" cy="546228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ru-RU" sz="1800" spc="-1" strike="noStrike">
                <a:solidFill>
                  <a:srgbClr val="000000"/>
                </a:solidFill>
                <a:latin typeface="Arial"/>
                <a:ea typeface="DejaVu Sans"/>
              </a:rPr>
              <a:t>void GaussianBlur(InputArray src, OutputArray dst, Size ksize, double sigmaX, double sigmaY=0, int borderType=BORDER_DEFAULT )</a:t>
            </a:r>
            <a:endParaRPr b="0" lang="ru-RU" sz="1800" spc="-1" strike="noStrike">
              <a:latin typeface="Arial"/>
            </a:endParaRPr>
          </a:p>
          <a:p>
            <a:pPr>
              <a:lnSpc>
                <a:spcPct val="100000"/>
              </a:lnSpc>
            </a:pPr>
            <a:endParaRPr b="0" lang="ru-RU" sz="1800" spc="-1" strike="noStrike">
              <a:latin typeface="Arial"/>
            </a:endParaRPr>
          </a:p>
          <a:p>
            <a:pPr>
              <a:lnSpc>
                <a:spcPct val="100000"/>
              </a:lnSpc>
            </a:pPr>
            <a:r>
              <a:rPr b="0" lang="ru-RU" sz="1800" spc="-1" strike="noStrike">
                <a:solidFill>
                  <a:srgbClr val="000000"/>
                </a:solidFill>
                <a:latin typeface="Arial"/>
                <a:ea typeface="DejaVu Sans"/>
              </a:rPr>
              <a:t>    </a:t>
            </a:r>
            <a:r>
              <a:rPr b="0" lang="ru-RU" sz="1800" spc="-1" strike="noStrike">
                <a:solidFill>
                  <a:srgbClr val="000000"/>
                </a:solidFill>
                <a:latin typeface="Arial"/>
                <a:ea typeface="DejaVu Sans"/>
              </a:rPr>
              <a:t>src – input image; the image can have any number of channels, which are processed independently, but the depth should be CV_8U, CV_16U, CV_16S, CV_32F or CV_64F.</a:t>
            </a:r>
            <a:endParaRPr b="0" lang="ru-RU" sz="1800" spc="-1" strike="noStrike">
              <a:latin typeface="Arial"/>
            </a:endParaRPr>
          </a:p>
          <a:p>
            <a:pPr>
              <a:lnSpc>
                <a:spcPct val="100000"/>
              </a:lnSpc>
            </a:pPr>
            <a:r>
              <a:rPr b="0" lang="ru-RU" sz="1800" spc="-1" strike="noStrike">
                <a:solidFill>
                  <a:srgbClr val="000000"/>
                </a:solidFill>
                <a:latin typeface="Arial"/>
                <a:ea typeface="DejaVu Sans"/>
              </a:rPr>
              <a:t>    </a:t>
            </a:r>
            <a:r>
              <a:rPr b="0" lang="ru-RU" sz="1800" spc="-1" strike="noStrike">
                <a:solidFill>
                  <a:srgbClr val="000000"/>
                </a:solidFill>
                <a:latin typeface="Arial"/>
                <a:ea typeface="DejaVu Sans"/>
              </a:rPr>
              <a:t>dst – output image of the same size and type as src.</a:t>
            </a:r>
            <a:endParaRPr b="0" lang="ru-RU" sz="1800" spc="-1" strike="noStrike">
              <a:latin typeface="Arial"/>
            </a:endParaRPr>
          </a:p>
          <a:p>
            <a:pPr>
              <a:lnSpc>
                <a:spcPct val="100000"/>
              </a:lnSpc>
            </a:pPr>
            <a:r>
              <a:rPr b="0" lang="ru-RU" sz="1800" spc="-1" strike="noStrike">
                <a:solidFill>
                  <a:srgbClr val="000000"/>
                </a:solidFill>
                <a:latin typeface="Arial"/>
                <a:ea typeface="DejaVu Sans"/>
              </a:rPr>
              <a:t>    </a:t>
            </a:r>
            <a:r>
              <a:rPr b="0" lang="ru-RU" sz="1800" spc="-1" strike="noStrike">
                <a:solidFill>
                  <a:srgbClr val="000000"/>
                </a:solidFill>
                <a:latin typeface="Arial"/>
                <a:ea typeface="DejaVu Sans"/>
              </a:rPr>
              <a:t>ksize – Gaussian kernel size. ksize.width and ksize.height can differ but they both must be positive and odd. Or, they can be zero’s and then they are computed from sigma* .</a:t>
            </a:r>
            <a:endParaRPr b="0" lang="ru-RU" sz="1800" spc="-1" strike="noStrike">
              <a:latin typeface="Arial"/>
            </a:endParaRPr>
          </a:p>
          <a:p>
            <a:pPr>
              <a:lnSpc>
                <a:spcPct val="100000"/>
              </a:lnSpc>
            </a:pPr>
            <a:r>
              <a:rPr b="0" lang="ru-RU" sz="1800" spc="-1" strike="noStrike">
                <a:solidFill>
                  <a:srgbClr val="000000"/>
                </a:solidFill>
                <a:latin typeface="Arial"/>
                <a:ea typeface="DejaVu Sans"/>
              </a:rPr>
              <a:t>    </a:t>
            </a:r>
            <a:r>
              <a:rPr b="0" lang="ru-RU" sz="1800" spc="-1" strike="noStrike">
                <a:solidFill>
                  <a:srgbClr val="000000"/>
                </a:solidFill>
                <a:latin typeface="Arial"/>
                <a:ea typeface="DejaVu Sans"/>
              </a:rPr>
              <a:t>sigmaX – Gaussian kernel standard deviation in X direction.</a:t>
            </a:r>
            <a:endParaRPr b="0" lang="ru-RU" sz="1800" spc="-1" strike="noStrike">
              <a:latin typeface="Arial"/>
            </a:endParaRPr>
          </a:p>
          <a:p>
            <a:pPr>
              <a:lnSpc>
                <a:spcPct val="100000"/>
              </a:lnSpc>
            </a:pPr>
            <a:r>
              <a:rPr b="0" lang="ru-RU" sz="1800" spc="-1" strike="noStrike">
                <a:solidFill>
                  <a:srgbClr val="000000"/>
                </a:solidFill>
                <a:latin typeface="Arial"/>
                <a:ea typeface="DejaVu Sans"/>
              </a:rPr>
              <a:t>    </a:t>
            </a:r>
            <a:r>
              <a:rPr b="0" lang="ru-RU" sz="1800" spc="-1" strike="noStrike">
                <a:solidFill>
                  <a:srgbClr val="000000"/>
                </a:solidFill>
                <a:latin typeface="Arial"/>
                <a:ea typeface="DejaVu Sans"/>
              </a:rPr>
              <a:t>sigmaY – Gaussian kernel standard deviation in Y direction; if sigmaY is zero, it is set to be equal to sigmaX, if both sigmas are zeros, they are computed from ksize.width and ksize.height , respectively.</a:t>
            </a:r>
            <a:endParaRPr b="0" lang="ru-RU" sz="1800" spc="-1" strike="noStrike">
              <a:latin typeface="Arial"/>
            </a:endParaRPr>
          </a:p>
          <a:p>
            <a:pPr>
              <a:lnSpc>
                <a:spcPct val="100000"/>
              </a:lnSpc>
            </a:pPr>
            <a:r>
              <a:rPr b="0" lang="ru-RU" sz="1800" spc="-1" strike="noStrike">
                <a:solidFill>
                  <a:srgbClr val="000000"/>
                </a:solidFill>
                <a:latin typeface="Arial"/>
                <a:ea typeface="DejaVu Sans"/>
              </a:rPr>
              <a:t>    </a:t>
            </a:r>
            <a:r>
              <a:rPr b="0" lang="ru-RU" sz="1800" spc="-1" strike="noStrike">
                <a:solidFill>
                  <a:srgbClr val="000000"/>
                </a:solidFill>
                <a:latin typeface="Arial"/>
                <a:ea typeface="DejaVu Sans"/>
              </a:rPr>
              <a:t>borderType – pixel extrapolation method (see borderInterpolate() for details).</a:t>
            </a:r>
            <a:endParaRPr b="0" lang="ru-RU" sz="1800" spc="-1" strike="noStrike">
              <a:latin typeface="Arial"/>
            </a:endParaRPr>
          </a:p>
          <a:p>
            <a:pPr>
              <a:lnSpc>
                <a:spcPct val="100000"/>
              </a:lnSpc>
            </a:pPr>
            <a:endParaRPr b="0" lang="ru-RU" sz="1800" spc="-1" strike="noStrike">
              <a:latin typeface="Arial"/>
            </a:endParaRPr>
          </a:p>
        </p:txBody>
      </p:sp>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1" name="CustomShape 1"/>
          <p:cNvSpPr/>
          <p:nvPr/>
        </p:nvSpPr>
        <p:spPr>
          <a:xfrm>
            <a:off x="395640" y="584640"/>
            <a:ext cx="8223840" cy="1060920"/>
          </a:xfrm>
          <a:prstGeom prst="rect">
            <a:avLst/>
          </a:prstGeom>
          <a:noFill/>
          <a:ln>
            <a:noFill/>
          </a:ln>
        </p:spPr>
        <p:style>
          <a:lnRef idx="0"/>
          <a:fillRef idx="0"/>
          <a:effectRef idx="0"/>
          <a:fontRef idx="minor"/>
        </p:style>
        <p:txBody>
          <a:bodyPr lIns="90000" rIns="90000" tIns="45000" bIns="45000" anchor="ctr">
            <a:normAutofit/>
          </a:bodyPr>
          <a:p>
            <a:pPr>
              <a:lnSpc>
                <a:spcPct val="100000"/>
              </a:lnSpc>
            </a:pPr>
            <a:r>
              <a:rPr b="0" i="1" lang="ru-RU" sz="3600" spc="-1" strike="noStrike">
                <a:solidFill>
                  <a:srgbClr val="424456"/>
                </a:solidFill>
                <a:latin typeface="Trebuchet MS"/>
                <a:ea typeface="DejaVu Sans"/>
              </a:rPr>
              <a:t>Gaussian Blur</a:t>
            </a:r>
            <a:endParaRPr b="0" lang="ru-RU" sz="3600" spc="-1" strike="noStrike">
              <a:latin typeface="Arial"/>
            </a:endParaRPr>
          </a:p>
        </p:txBody>
      </p:sp>
      <p:pic>
        <p:nvPicPr>
          <p:cNvPr id="322" name="" descr=""/>
          <p:cNvPicPr/>
          <p:nvPr/>
        </p:nvPicPr>
        <p:blipFill>
          <a:blip r:embed="rId1"/>
          <a:stretch/>
        </p:blipFill>
        <p:spPr>
          <a:xfrm>
            <a:off x="997920" y="1512000"/>
            <a:ext cx="7206840" cy="4643280"/>
          </a:xfrm>
          <a:prstGeom prst="rect">
            <a:avLst/>
          </a:prstGeom>
          <a:ln>
            <a:noFill/>
          </a:ln>
        </p:spPr>
      </p:pic>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3" name="CustomShape 1"/>
          <p:cNvSpPr/>
          <p:nvPr/>
        </p:nvSpPr>
        <p:spPr>
          <a:xfrm>
            <a:off x="395640" y="584640"/>
            <a:ext cx="8223840" cy="1060920"/>
          </a:xfrm>
          <a:prstGeom prst="rect">
            <a:avLst/>
          </a:prstGeom>
          <a:noFill/>
          <a:ln>
            <a:noFill/>
          </a:ln>
        </p:spPr>
        <p:style>
          <a:lnRef idx="0"/>
          <a:fillRef idx="0"/>
          <a:effectRef idx="0"/>
          <a:fontRef idx="minor"/>
        </p:style>
        <p:txBody>
          <a:bodyPr lIns="90000" rIns="90000" tIns="45000" bIns="45000" anchor="ctr">
            <a:normAutofit/>
          </a:bodyPr>
          <a:p>
            <a:pPr>
              <a:lnSpc>
                <a:spcPct val="100000"/>
              </a:lnSpc>
            </a:pPr>
            <a:r>
              <a:rPr b="0" i="1" lang="ru-RU" sz="3600" spc="-1" strike="noStrike">
                <a:solidFill>
                  <a:srgbClr val="424456"/>
                </a:solidFill>
                <a:latin typeface="Trebuchet MS"/>
                <a:ea typeface="DejaVu Sans"/>
              </a:rPr>
              <a:t>Calculating Gradients</a:t>
            </a:r>
            <a:endParaRPr b="0" lang="ru-RU" sz="3600" spc="-1" strike="noStrike">
              <a:latin typeface="Arial"/>
            </a:endParaRPr>
          </a:p>
        </p:txBody>
      </p:sp>
      <p:sp>
        <p:nvSpPr>
          <p:cNvPr id="324" name="CustomShape 2"/>
          <p:cNvSpPr/>
          <p:nvPr/>
        </p:nvSpPr>
        <p:spPr>
          <a:xfrm>
            <a:off x="576000" y="1648800"/>
            <a:ext cx="6404760" cy="111096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ru-RU" sz="1800" spc="-1" strike="noStrike">
                <a:solidFill>
                  <a:srgbClr val="000000"/>
                </a:solidFill>
                <a:latin typeface="Arial"/>
                <a:ea typeface="DejaVu Sans"/>
              </a:rPr>
              <a:t>Sobel operator, Sobel–Feldman or Sobel filter</a:t>
            </a:r>
            <a:endParaRPr b="0" lang="ru-RU" sz="1800" spc="-1" strike="noStrike">
              <a:latin typeface="Arial"/>
            </a:endParaRPr>
          </a:p>
          <a:p>
            <a:pPr>
              <a:lnSpc>
                <a:spcPct val="100000"/>
              </a:lnSpc>
            </a:pPr>
            <a:endParaRPr b="0" lang="ru-RU" sz="1800" spc="-1" strike="noStrike">
              <a:latin typeface="Arial"/>
            </a:endParaRPr>
          </a:p>
          <a:p>
            <a:pPr>
              <a:lnSpc>
                <a:spcPct val="100000"/>
              </a:lnSpc>
            </a:pPr>
            <a:r>
              <a:rPr b="0" lang="ru-RU" sz="1800" spc="-1" strike="noStrike">
                <a:solidFill>
                  <a:srgbClr val="000000"/>
                </a:solidFill>
                <a:latin typeface="Arial"/>
                <a:ea typeface="DejaVu Sans"/>
              </a:rPr>
              <a:t>Uses two 3×3 kernels which are convolved with the original image to calculate approximations of the derivatives:</a:t>
            </a:r>
            <a:endParaRPr b="0" lang="ru-RU" sz="1800" spc="-1" strike="noStrike">
              <a:latin typeface="Arial"/>
            </a:endParaRPr>
          </a:p>
        </p:txBody>
      </p:sp>
      <p:pic>
        <p:nvPicPr>
          <p:cNvPr id="325" name="" descr=""/>
          <p:cNvPicPr/>
          <p:nvPr/>
        </p:nvPicPr>
        <p:blipFill>
          <a:blip r:embed="rId1"/>
          <a:stretch/>
        </p:blipFill>
        <p:spPr>
          <a:xfrm>
            <a:off x="1440000" y="3126960"/>
            <a:ext cx="5349600" cy="786960"/>
          </a:xfrm>
          <a:prstGeom prst="rect">
            <a:avLst/>
          </a:prstGeom>
          <a:ln>
            <a:noFill/>
          </a:ln>
        </p:spPr>
      </p:pic>
      <p:sp>
        <p:nvSpPr>
          <p:cNvPr id="326" name="CustomShape 3"/>
          <p:cNvSpPr/>
          <p:nvPr/>
        </p:nvSpPr>
        <p:spPr>
          <a:xfrm>
            <a:off x="576000" y="4464000"/>
            <a:ext cx="8276760" cy="85500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ru-RU" sz="1800" spc="-1" strike="noStrike">
                <a:solidFill>
                  <a:srgbClr val="000000"/>
                </a:solidFill>
                <a:latin typeface="Arial"/>
                <a:ea typeface="DejaVu Sans"/>
              </a:rPr>
              <a:t>For each point, gradient magnitude:               Gradient direction:</a:t>
            </a:r>
            <a:endParaRPr b="0" lang="ru-RU" sz="1800" spc="-1" strike="noStrike">
              <a:latin typeface="Arial"/>
            </a:endParaRPr>
          </a:p>
        </p:txBody>
      </p:sp>
      <p:pic>
        <p:nvPicPr>
          <p:cNvPr id="327" name="" descr=""/>
          <p:cNvPicPr/>
          <p:nvPr/>
        </p:nvPicPr>
        <p:blipFill>
          <a:blip r:embed="rId2"/>
          <a:stretch/>
        </p:blipFill>
        <p:spPr>
          <a:xfrm>
            <a:off x="648000" y="4903560"/>
            <a:ext cx="1615680" cy="415440"/>
          </a:xfrm>
          <a:prstGeom prst="rect">
            <a:avLst/>
          </a:prstGeom>
          <a:ln>
            <a:noFill/>
          </a:ln>
        </p:spPr>
      </p:pic>
      <p:pic>
        <p:nvPicPr>
          <p:cNvPr id="328" name="" descr=""/>
          <p:cNvPicPr/>
          <p:nvPr/>
        </p:nvPicPr>
        <p:blipFill>
          <a:blip r:embed="rId3"/>
          <a:stretch/>
        </p:blipFill>
        <p:spPr>
          <a:xfrm>
            <a:off x="5245560" y="4834800"/>
            <a:ext cx="1472760" cy="539280"/>
          </a:xfrm>
          <a:prstGeom prst="rect">
            <a:avLst/>
          </a:prstGeom>
          <a:ln>
            <a:noFill/>
          </a:ln>
        </p:spPr>
      </p:pic>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4" name="CustomShape 1"/>
          <p:cNvSpPr/>
          <p:nvPr/>
        </p:nvSpPr>
        <p:spPr>
          <a:xfrm>
            <a:off x="395640" y="404640"/>
            <a:ext cx="8223840" cy="1060920"/>
          </a:xfrm>
          <a:prstGeom prst="rect">
            <a:avLst/>
          </a:prstGeom>
          <a:noFill/>
          <a:ln>
            <a:noFill/>
          </a:ln>
        </p:spPr>
        <p:style>
          <a:lnRef idx="0"/>
          <a:fillRef idx="0"/>
          <a:effectRef idx="0"/>
          <a:fontRef idx="minor"/>
        </p:style>
        <p:txBody>
          <a:bodyPr lIns="90000" rIns="90000" tIns="45000" bIns="45000" anchor="ctr">
            <a:normAutofit/>
          </a:bodyPr>
          <a:p>
            <a:pPr>
              <a:lnSpc>
                <a:spcPct val="100000"/>
              </a:lnSpc>
            </a:pPr>
            <a:r>
              <a:rPr b="0" i="1" lang="ru-RU" sz="3600" spc="-1" strike="noStrike">
                <a:solidFill>
                  <a:srgbClr val="424456"/>
                </a:solidFill>
                <a:latin typeface="Trebuchet MS"/>
                <a:ea typeface="DejaVu Sans"/>
              </a:rPr>
              <a:t>Python OpenCV Hello World</a:t>
            </a:r>
            <a:endParaRPr b="0" lang="ru-RU" sz="3600" spc="-1" strike="noStrike">
              <a:latin typeface="Arial"/>
            </a:endParaRPr>
          </a:p>
        </p:txBody>
      </p:sp>
      <p:sp>
        <p:nvSpPr>
          <p:cNvPr id="225" name="CustomShape 2"/>
          <p:cNvSpPr/>
          <p:nvPr/>
        </p:nvSpPr>
        <p:spPr>
          <a:xfrm>
            <a:off x="292320" y="1296000"/>
            <a:ext cx="7963200" cy="491472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ru-RU" sz="1400" spc="-1" strike="noStrike">
                <a:solidFill>
                  <a:srgbClr val="000000"/>
                </a:solidFill>
                <a:latin typeface="Courier New"/>
                <a:ea typeface="DejaVu Sans"/>
              </a:rPr>
              <a:t>import cv2</a:t>
            </a:r>
            <a:endParaRPr b="0" lang="ru-RU" sz="1400" spc="-1" strike="noStrike">
              <a:latin typeface="Arial"/>
            </a:endParaRPr>
          </a:p>
          <a:p>
            <a:pPr>
              <a:lnSpc>
                <a:spcPct val="100000"/>
              </a:lnSpc>
            </a:pPr>
            <a:r>
              <a:rPr b="0" lang="ru-RU" sz="1400" spc="-1" strike="noStrike">
                <a:solidFill>
                  <a:srgbClr val="000000"/>
                </a:solidFill>
                <a:latin typeface="Courier New"/>
                <a:ea typeface="DejaVu Sans"/>
              </a:rPr>
              <a:t>img = cv2.imread('1.jpg')</a:t>
            </a:r>
            <a:endParaRPr b="0" lang="ru-RU" sz="1400" spc="-1" strike="noStrike">
              <a:latin typeface="Arial"/>
            </a:endParaRPr>
          </a:p>
          <a:p>
            <a:pPr>
              <a:lnSpc>
                <a:spcPct val="100000"/>
              </a:lnSpc>
            </a:pPr>
            <a:r>
              <a:rPr b="0" lang="ru-RU" sz="1400" spc="-1" strike="noStrike">
                <a:solidFill>
                  <a:srgbClr val="000000"/>
                </a:solidFill>
                <a:latin typeface="Courier New"/>
                <a:ea typeface="DejaVu Sans"/>
              </a:rPr>
              <a:t>cv2.namedWindow('Display window', cv2.WINDOW_NORMAL)</a:t>
            </a:r>
            <a:endParaRPr b="0" lang="ru-RU" sz="1400" spc="-1" strike="noStrike">
              <a:latin typeface="Arial"/>
            </a:endParaRPr>
          </a:p>
          <a:p>
            <a:pPr>
              <a:lnSpc>
                <a:spcPct val="100000"/>
              </a:lnSpc>
            </a:pPr>
            <a:r>
              <a:rPr b="0" lang="ru-RU" sz="1400" spc="-1" strike="noStrike">
                <a:solidFill>
                  <a:srgbClr val="000000"/>
                </a:solidFill>
                <a:latin typeface="Courier New"/>
                <a:ea typeface="DejaVu Sans"/>
              </a:rPr>
              <a:t>cv2.imshow('Display window', img)</a:t>
            </a:r>
            <a:endParaRPr b="0" lang="ru-RU" sz="1400" spc="-1" strike="noStrike">
              <a:latin typeface="Arial"/>
            </a:endParaRPr>
          </a:p>
          <a:p>
            <a:pPr>
              <a:lnSpc>
                <a:spcPct val="100000"/>
              </a:lnSpc>
            </a:pPr>
            <a:r>
              <a:rPr b="0" lang="ru-RU" sz="1400" spc="-1" strike="noStrike">
                <a:solidFill>
                  <a:srgbClr val="000000"/>
                </a:solidFill>
                <a:latin typeface="Courier New"/>
                <a:ea typeface="DejaVu Sans"/>
              </a:rPr>
              <a:t>cv2.waitKey(0)</a:t>
            </a:r>
            <a:endParaRPr b="0" lang="ru-RU" sz="1400" spc="-1" strike="noStrike">
              <a:latin typeface="Arial"/>
            </a:endParaRPr>
          </a:p>
          <a:p>
            <a:pPr>
              <a:lnSpc>
                <a:spcPct val="100000"/>
              </a:lnSpc>
            </a:pPr>
            <a:r>
              <a:rPr b="0" lang="ru-RU" sz="1400" spc="-1" strike="noStrike">
                <a:solidFill>
                  <a:srgbClr val="000000"/>
                </a:solidFill>
                <a:latin typeface="Courier New"/>
                <a:ea typeface="DejaVu Sans"/>
              </a:rPr>
              <a:t>cv2.destroyAllWindows()</a:t>
            </a:r>
            <a:endParaRPr b="0" lang="ru-RU" sz="1400" spc="-1" strike="noStrike">
              <a:latin typeface="Arial"/>
            </a:endParaRPr>
          </a:p>
          <a:p>
            <a:pPr>
              <a:lnSpc>
                <a:spcPct val="100000"/>
              </a:lnSpc>
            </a:pPr>
            <a:endParaRPr b="0" lang="ru-RU" sz="1400" spc="-1" strike="noStrike">
              <a:latin typeface="Arial"/>
            </a:endParaRPr>
          </a:p>
        </p:txBody>
      </p:sp>
    </p:spTree>
  </p:cSld>
  <mc:AlternateContent>
    <mc:Choice Requires="p14">
      <p:transition spd="slow" p14:dur="2000"/>
    </mc:Choice>
    <mc:Fallback>
      <p:transition spd="slow"/>
    </mc:Fallback>
  </mc:AlternateContent>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9" name="CustomShape 1"/>
          <p:cNvSpPr/>
          <p:nvPr/>
        </p:nvSpPr>
        <p:spPr>
          <a:xfrm>
            <a:off x="395640" y="584640"/>
            <a:ext cx="8223840" cy="1060920"/>
          </a:xfrm>
          <a:prstGeom prst="rect">
            <a:avLst/>
          </a:prstGeom>
          <a:noFill/>
          <a:ln>
            <a:noFill/>
          </a:ln>
        </p:spPr>
        <p:style>
          <a:lnRef idx="0"/>
          <a:fillRef idx="0"/>
          <a:effectRef idx="0"/>
          <a:fontRef idx="minor"/>
        </p:style>
        <p:txBody>
          <a:bodyPr lIns="90000" rIns="90000" tIns="45000" bIns="45000" anchor="ctr">
            <a:normAutofit/>
          </a:bodyPr>
          <a:p>
            <a:pPr>
              <a:lnSpc>
                <a:spcPct val="100000"/>
              </a:lnSpc>
            </a:pPr>
            <a:r>
              <a:rPr b="0" i="1" lang="ru-RU" sz="3600" spc="-1" strike="noStrike">
                <a:solidFill>
                  <a:srgbClr val="424456"/>
                </a:solidFill>
                <a:latin typeface="Trebuchet MS"/>
                <a:ea typeface="DejaVu Sans"/>
              </a:rPr>
              <a:t>Calculating Gradients</a:t>
            </a:r>
            <a:endParaRPr b="0" lang="ru-RU" sz="3600" spc="-1" strike="noStrike">
              <a:latin typeface="Arial"/>
            </a:endParaRPr>
          </a:p>
        </p:txBody>
      </p:sp>
      <p:pic>
        <p:nvPicPr>
          <p:cNvPr id="330" name="" descr=""/>
          <p:cNvPicPr/>
          <p:nvPr/>
        </p:nvPicPr>
        <p:blipFill>
          <a:blip r:embed="rId1"/>
          <a:stretch/>
        </p:blipFill>
        <p:spPr>
          <a:xfrm>
            <a:off x="504000" y="2014200"/>
            <a:ext cx="3450240" cy="2590560"/>
          </a:xfrm>
          <a:prstGeom prst="rect">
            <a:avLst/>
          </a:prstGeom>
          <a:ln>
            <a:noFill/>
          </a:ln>
        </p:spPr>
      </p:pic>
      <p:pic>
        <p:nvPicPr>
          <p:cNvPr id="331" name="" descr=""/>
          <p:cNvPicPr/>
          <p:nvPr/>
        </p:nvPicPr>
        <p:blipFill>
          <a:blip r:embed="rId2"/>
          <a:stretch/>
        </p:blipFill>
        <p:spPr>
          <a:xfrm>
            <a:off x="4176000" y="2016000"/>
            <a:ext cx="3452760" cy="2592360"/>
          </a:xfrm>
          <a:prstGeom prst="rect">
            <a:avLst/>
          </a:prstGeom>
          <a:ln>
            <a:noFill/>
          </a:ln>
        </p:spPr>
      </p:pic>
      <p:sp>
        <p:nvSpPr>
          <p:cNvPr id="332" name="CustomShape 2"/>
          <p:cNvSpPr/>
          <p:nvPr/>
        </p:nvSpPr>
        <p:spPr>
          <a:xfrm>
            <a:off x="792000" y="5688000"/>
            <a:ext cx="2967840" cy="34308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ru-RU" sz="1800" spc="-1" strike="noStrike">
                <a:solidFill>
                  <a:srgbClr val="000000"/>
                </a:solidFill>
                <a:latin typeface="Arial"/>
                <a:ea typeface="DejaVu Sans"/>
              </a:rPr>
              <a:t>In OpenCV function Sobel()</a:t>
            </a:r>
            <a:endParaRPr b="0" lang="ru-RU" sz="1800" spc="-1" strike="noStrike">
              <a:latin typeface="Arial"/>
            </a:endParaRPr>
          </a:p>
        </p:txBody>
      </p:sp>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3" name="CustomShape 1"/>
          <p:cNvSpPr/>
          <p:nvPr/>
        </p:nvSpPr>
        <p:spPr>
          <a:xfrm>
            <a:off x="395640" y="584640"/>
            <a:ext cx="8223840" cy="1060920"/>
          </a:xfrm>
          <a:prstGeom prst="rect">
            <a:avLst/>
          </a:prstGeom>
          <a:noFill/>
          <a:ln>
            <a:noFill/>
          </a:ln>
        </p:spPr>
        <p:style>
          <a:lnRef idx="0"/>
          <a:fillRef idx="0"/>
          <a:effectRef idx="0"/>
          <a:fontRef idx="minor"/>
        </p:style>
        <p:txBody>
          <a:bodyPr lIns="90000" rIns="90000" tIns="45000" bIns="45000" anchor="ctr">
            <a:normAutofit/>
          </a:bodyPr>
          <a:p>
            <a:pPr>
              <a:lnSpc>
                <a:spcPct val="100000"/>
              </a:lnSpc>
            </a:pPr>
            <a:r>
              <a:rPr b="0" i="1" lang="ru-RU" sz="3600" spc="-1" strike="noStrike">
                <a:solidFill>
                  <a:srgbClr val="424456"/>
                </a:solidFill>
                <a:latin typeface="Trebuchet MS"/>
                <a:ea typeface="DejaVu Sans"/>
              </a:rPr>
              <a:t>Calculating Gradients</a:t>
            </a:r>
            <a:endParaRPr b="0" lang="ru-RU" sz="3600" spc="-1" strike="noStrike">
              <a:latin typeface="Arial"/>
            </a:endParaRPr>
          </a:p>
        </p:txBody>
      </p:sp>
      <p:sp>
        <p:nvSpPr>
          <p:cNvPr id="334" name="CustomShape 2"/>
          <p:cNvSpPr/>
          <p:nvPr/>
        </p:nvSpPr>
        <p:spPr>
          <a:xfrm>
            <a:off x="504000" y="1590840"/>
            <a:ext cx="8325000" cy="517392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ru-RU" sz="1500" spc="-1" strike="noStrike">
                <a:solidFill>
                  <a:srgbClr val="000000"/>
                </a:solidFill>
                <a:latin typeface="Arial"/>
                <a:ea typeface="DejaVu Sans"/>
              </a:rPr>
              <a:t>cv2.Sobel(src, ddepth, dx, dy[, dst[, ksize[, scale[, delta[, borderType]]]]]) → dst¶</a:t>
            </a:r>
            <a:endParaRPr b="0" lang="ru-RU" sz="1500" spc="-1" strike="noStrike">
              <a:latin typeface="Arial"/>
            </a:endParaRPr>
          </a:p>
          <a:p>
            <a:pPr>
              <a:lnSpc>
                <a:spcPct val="100000"/>
              </a:lnSpc>
            </a:pPr>
            <a:endParaRPr b="0" lang="ru-RU" sz="1500" spc="-1" strike="noStrike">
              <a:latin typeface="Arial"/>
            </a:endParaRPr>
          </a:p>
          <a:p>
            <a:pPr>
              <a:lnSpc>
                <a:spcPct val="100000"/>
              </a:lnSpc>
            </a:pPr>
            <a:r>
              <a:rPr b="0" lang="ru-RU" sz="1500" spc="-1" strike="noStrike">
                <a:solidFill>
                  <a:srgbClr val="000000"/>
                </a:solidFill>
                <a:latin typeface="Arial"/>
                <a:ea typeface="DejaVu Sans"/>
              </a:rPr>
              <a:t>    </a:t>
            </a:r>
            <a:r>
              <a:rPr b="0" lang="ru-RU" sz="1500" spc="-1" strike="noStrike">
                <a:solidFill>
                  <a:srgbClr val="000000"/>
                </a:solidFill>
                <a:latin typeface="Arial"/>
                <a:ea typeface="DejaVu Sans"/>
              </a:rPr>
              <a:t>src – input image.</a:t>
            </a:r>
            <a:endParaRPr b="0" lang="ru-RU" sz="1500" spc="-1" strike="noStrike">
              <a:latin typeface="Arial"/>
            </a:endParaRPr>
          </a:p>
          <a:p>
            <a:pPr>
              <a:lnSpc>
                <a:spcPct val="100000"/>
              </a:lnSpc>
            </a:pPr>
            <a:r>
              <a:rPr b="0" lang="ru-RU" sz="1500" spc="-1" strike="noStrike">
                <a:solidFill>
                  <a:srgbClr val="000000"/>
                </a:solidFill>
                <a:latin typeface="Arial"/>
                <a:ea typeface="DejaVu Sans"/>
              </a:rPr>
              <a:t>    </a:t>
            </a:r>
            <a:r>
              <a:rPr b="0" lang="ru-RU" sz="1500" spc="-1" strike="noStrike">
                <a:solidFill>
                  <a:srgbClr val="000000"/>
                </a:solidFill>
                <a:latin typeface="Arial"/>
                <a:ea typeface="DejaVu Sans"/>
              </a:rPr>
              <a:t>dst – output image of the same size and the same number of channels as src .</a:t>
            </a:r>
            <a:endParaRPr b="0" lang="ru-RU" sz="1500" spc="-1" strike="noStrike">
              <a:latin typeface="Arial"/>
            </a:endParaRPr>
          </a:p>
          <a:p>
            <a:pPr>
              <a:lnSpc>
                <a:spcPct val="100000"/>
              </a:lnSpc>
            </a:pPr>
            <a:r>
              <a:rPr b="0" lang="ru-RU" sz="1500" spc="-1" strike="noStrike">
                <a:solidFill>
                  <a:srgbClr val="000000"/>
                </a:solidFill>
                <a:latin typeface="Arial"/>
                <a:ea typeface="DejaVu Sans"/>
              </a:rPr>
              <a:t>    </a:t>
            </a:r>
            <a:r>
              <a:rPr b="0" lang="ru-RU" sz="1500" spc="-1" strike="noStrike">
                <a:solidFill>
                  <a:srgbClr val="000000"/>
                </a:solidFill>
                <a:latin typeface="Arial"/>
                <a:ea typeface="DejaVu Sans"/>
              </a:rPr>
              <a:t>ddepth –</a:t>
            </a:r>
            <a:endParaRPr b="0" lang="ru-RU" sz="1500" spc="-1" strike="noStrike">
              <a:latin typeface="Arial"/>
            </a:endParaRPr>
          </a:p>
          <a:p>
            <a:pPr>
              <a:lnSpc>
                <a:spcPct val="100000"/>
              </a:lnSpc>
            </a:pPr>
            <a:endParaRPr b="0" lang="ru-RU" sz="1500" spc="-1" strike="noStrike">
              <a:latin typeface="Arial"/>
            </a:endParaRPr>
          </a:p>
          <a:p>
            <a:pPr>
              <a:lnSpc>
                <a:spcPct val="100000"/>
              </a:lnSpc>
            </a:pPr>
            <a:r>
              <a:rPr b="0" lang="ru-RU" sz="1500" spc="-1" strike="noStrike">
                <a:solidFill>
                  <a:srgbClr val="000000"/>
                </a:solidFill>
                <a:latin typeface="Arial"/>
                <a:ea typeface="DejaVu Sans"/>
              </a:rPr>
              <a:t>    </a:t>
            </a:r>
            <a:r>
              <a:rPr b="0" lang="ru-RU" sz="1500" spc="-1" strike="noStrike">
                <a:solidFill>
                  <a:srgbClr val="000000"/>
                </a:solidFill>
                <a:latin typeface="Arial"/>
                <a:ea typeface="DejaVu Sans"/>
              </a:rPr>
              <a:t>output image depth; the following combinations of src.depth() and ddepth are supported:</a:t>
            </a:r>
            <a:endParaRPr b="0" lang="ru-RU" sz="1500" spc="-1" strike="noStrike">
              <a:latin typeface="Arial"/>
            </a:endParaRPr>
          </a:p>
          <a:p>
            <a:pPr>
              <a:lnSpc>
                <a:spcPct val="100000"/>
              </a:lnSpc>
            </a:pPr>
            <a:r>
              <a:rPr b="0" lang="ru-RU" sz="1500" spc="-1" strike="noStrike">
                <a:solidFill>
                  <a:srgbClr val="000000"/>
                </a:solidFill>
                <a:latin typeface="Arial"/>
                <a:ea typeface="DejaVu Sans"/>
              </a:rPr>
              <a:t>            </a:t>
            </a:r>
            <a:r>
              <a:rPr b="0" lang="ru-RU" sz="1500" spc="-1" strike="noStrike">
                <a:solidFill>
                  <a:srgbClr val="000000"/>
                </a:solidFill>
                <a:latin typeface="Arial"/>
                <a:ea typeface="DejaVu Sans"/>
              </a:rPr>
              <a:t>src.depth() = CV_8U, ddepth = -1/CV_16S/CV_32F/CV_64F</a:t>
            </a:r>
            <a:endParaRPr b="0" lang="ru-RU" sz="1500" spc="-1" strike="noStrike">
              <a:latin typeface="Arial"/>
            </a:endParaRPr>
          </a:p>
          <a:p>
            <a:pPr>
              <a:lnSpc>
                <a:spcPct val="100000"/>
              </a:lnSpc>
            </a:pPr>
            <a:r>
              <a:rPr b="0" lang="ru-RU" sz="1500" spc="-1" strike="noStrike">
                <a:solidFill>
                  <a:srgbClr val="000000"/>
                </a:solidFill>
                <a:latin typeface="Arial"/>
                <a:ea typeface="DejaVu Sans"/>
              </a:rPr>
              <a:t>            </a:t>
            </a:r>
            <a:r>
              <a:rPr b="0" lang="ru-RU" sz="1500" spc="-1" strike="noStrike">
                <a:solidFill>
                  <a:srgbClr val="000000"/>
                </a:solidFill>
                <a:latin typeface="Arial"/>
                <a:ea typeface="DejaVu Sans"/>
              </a:rPr>
              <a:t>src.depth() = CV_16U/CV_16S, ddepth = -1/CV_32F/CV_64F</a:t>
            </a:r>
            <a:endParaRPr b="0" lang="ru-RU" sz="1500" spc="-1" strike="noStrike">
              <a:latin typeface="Arial"/>
            </a:endParaRPr>
          </a:p>
          <a:p>
            <a:pPr>
              <a:lnSpc>
                <a:spcPct val="100000"/>
              </a:lnSpc>
            </a:pPr>
            <a:r>
              <a:rPr b="0" lang="ru-RU" sz="1500" spc="-1" strike="noStrike">
                <a:solidFill>
                  <a:srgbClr val="000000"/>
                </a:solidFill>
                <a:latin typeface="Arial"/>
                <a:ea typeface="DejaVu Sans"/>
              </a:rPr>
              <a:t>            </a:t>
            </a:r>
            <a:r>
              <a:rPr b="0" lang="ru-RU" sz="1500" spc="-1" strike="noStrike">
                <a:solidFill>
                  <a:srgbClr val="000000"/>
                </a:solidFill>
                <a:latin typeface="Arial"/>
                <a:ea typeface="DejaVu Sans"/>
              </a:rPr>
              <a:t>src.depth() = CV_32F, ddepth = -1/CV_32F/CV_64F</a:t>
            </a:r>
            <a:endParaRPr b="0" lang="ru-RU" sz="1500" spc="-1" strike="noStrike">
              <a:latin typeface="Arial"/>
            </a:endParaRPr>
          </a:p>
          <a:p>
            <a:pPr>
              <a:lnSpc>
                <a:spcPct val="100000"/>
              </a:lnSpc>
            </a:pPr>
            <a:r>
              <a:rPr b="0" lang="ru-RU" sz="1500" spc="-1" strike="noStrike">
                <a:solidFill>
                  <a:srgbClr val="000000"/>
                </a:solidFill>
                <a:latin typeface="Arial"/>
                <a:ea typeface="DejaVu Sans"/>
              </a:rPr>
              <a:t>            </a:t>
            </a:r>
            <a:r>
              <a:rPr b="0" lang="ru-RU" sz="1500" spc="-1" strike="noStrike">
                <a:solidFill>
                  <a:srgbClr val="000000"/>
                </a:solidFill>
                <a:latin typeface="Arial"/>
                <a:ea typeface="DejaVu Sans"/>
              </a:rPr>
              <a:t>src.depth() = CV_64F, ddepth = -1/CV_64F</a:t>
            </a:r>
            <a:endParaRPr b="0" lang="ru-RU" sz="1500" spc="-1" strike="noStrike">
              <a:latin typeface="Arial"/>
            </a:endParaRPr>
          </a:p>
          <a:p>
            <a:pPr>
              <a:lnSpc>
                <a:spcPct val="100000"/>
              </a:lnSpc>
            </a:pPr>
            <a:endParaRPr b="0" lang="ru-RU" sz="1500" spc="-1" strike="noStrike">
              <a:latin typeface="Arial"/>
            </a:endParaRPr>
          </a:p>
          <a:p>
            <a:pPr>
              <a:lnSpc>
                <a:spcPct val="100000"/>
              </a:lnSpc>
            </a:pPr>
            <a:r>
              <a:rPr b="0" lang="ru-RU" sz="1500" spc="-1" strike="noStrike">
                <a:solidFill>
                  <a:srgbClr val="000000"/>
                </a:solidFill>
                <a:latin typeface="Arial"/>
                <a:ea typeface="DejaVu Sans"/>
              </a:rPr>
              <a:t>    </a:t>
            </a:r>
            <a:r>
              <a:rPr b="0" lang="ru-RU" sz="1500" spc="-1" strike="noStrike">
                <a:solidFill>
                  <a:srgbClr val="000000"/>
                </a:solidFill>
                <a:latin typeface="Arial"/>
                <a:ea typeface="DejaVu Sans"/>
              </a:rPr>
              <a:t>when ddepth=-1, the destination image will have the same depth as the source;</a:t>
            </a:r>
            <a:endParaRPr b="0" lang="ru-RU" sz="1500" spc="-1" strike="noStrike">
              <a:latin typeface="Arial"/>
            </a:endParaRPr>
          </a:p>
          <a:p>
            <a:pPr>
              <a:lnSpc>
                <a:spcPct val="100000"/>
              </a:lnSpc>
            </a:pPr>
            <a:r>
              <a:rPr b="0" lang="ru-RU" sz="1500" spc="-1" strike="noStrike">
                <a:solidFill>
                  <a:srgbClr val="000000"/>
                </a:solidFill>
                <a:latin typeface="Arial"/>
                <a:ea typeface="DejaVu Sans"/>
              </a:rPr>
              <a:t>            </a:t>
            </a:r>
            <a:r>
              <a:rPr b="0" lang="ru-RU" sz="1500" spc="-1" strike="noStrike">
                <a:solidFill>
                  <a:srgbClr val="000000"/>
                </a:solidFill>
                <a:latin typeface="Arial"/>
                <a:ea typeface="DejaVu Sans"/>
              </a:rPr>
              <a:t>in the case of 8-bit input images it will result in truncated derivatives.</a:t>
            </a:r>
            <a:endParaRPr b="0" lang="ru-RU" sz="1500" spc="-1" strike="noStrike">
              <a:latin typeface="Arial"/>
            </a:endParaRPr>
          </a:p>
          <a:p>
            <a:pPr>
              <a:lnSpc>
                <a:spcPct val="100000"/>
              </a:lnSpc>
            </a:pPr>
            <a:r>
              <a:rPr b="0" lang="ru-RU" sz="1500" spc="-1" strike="noStrike">
                <a:solidFill>
                  <a:srgbClr val="000000"/>
                </a:solidFill>
                <a:latin typeface="Arial"/>
                <a:ea typeface="DejaVu Sans"/>
              </a:rPr>
              <a:t>    </a:t>
            </a:r>
            <a:r>
              <a:rPr b="0" lang="ru-RU" sz="1500" spc="-1" strike="noStrike">
                <a:solidFill>
                  <a:srgbClr val="000000"/>
                </a:solidFill>
                <a:latin typeface="Arial"/>
                <a:ea typeface="DejaVu Sans"/>
              </a:rPr>
              <a:t>xorder – order of the derivative x.</a:t>
            </a:r>
            <a:endParaRPr b="0" lang="ru-RU" sz="1500" spc="-1" strike="noStrike">
              <a:latin typeface="Arial"/>
            </a:endParaRPr>
          </a:p>
          <a:p>
            <a:pPr>
              <a:lnSpc>
                <a:spcPct val="100000"/>
              </a:lnSpc>
            </a:pPr>
            <a:r>
              <a:rPr b="0" lang="ru-RU" sz="1500" spc="-1" strike="noStrike">
                <a:solidFill>
                  <a:srgbClr val="000000"/>
                </a:solidFill>
                <a:latin typeface="Arial"/>
                <a:ea typeface="DejaVu Sans"/>
              </a:rPr>
              <a:t>    </a:t>
            </a:r>
            <a:r>
              <a:rPr b="0" lang="ru-RU" sz="1500" spc="-1" strike="noStrike">
                <a:solidFill>
                  <a:srgbClr val="000000"/>
                </a:solidFill>
                <a:latin typeface="Arial"/>
                <a:ea typeface="DejaVu Sans"/>
              </a:rPr>
              <a:t>yorder – order of the derivative y.</a:t>
            </a:r>
            <a:endParaRPr b="0" lang="ru-RU" sz="1500" spc="-1" strike="noStrike">
              <a:latin typeface="Arial"/>
            </a:endParaRPr>
          </a:p>
          <a:p>
            <a:pPr>
              <a:lnSpc>
                <a:spcPct val="100000"/>
              </a:lnSpc>
            </a:pPr>
            <a:r>
              <a:rPr b="0" lang="ru-RU" sz="1500" spc="-1" strike="noStrike">
                <a:solidFill>
                  <a:srgbClr val="000000"/>
                </a:solidFill>
                <a:latin typeface="Arial"/>
                <a:ea typeface="DejaVu Sans"/>
              </a:rPr>
              <a:t>    </a:t>
            </a:r>
            <a:r>
              <a:rPr b="0" lang="ru-RU" sz="1500" spc="-1" strike="noStrike">
                <a:solidFill>
                  <a:srgbClr val="000000"/>
                </a:solidFill>
                <a:latin typeface="Arial"/>
                <a:ea typeface="DejaVu Sans"/>
              </a:rPr>
              <a:t>ksize – size of the extended Sobel kernel; it must be 1, 3, 5, or 7.</a:t>
            </a:r>
            <a:endParaRPr b="0" lang="ru-RU" sz="1500" spc="-1" strike="noStrike">
              <a:latin typeface="Arial"/>
            </a:endParaRPr>
          </a:p>
          <a:p>
            <a:pPr>
              <a:lnSpc>
                <a:spcPct val="100000"/>
              </a:lnSpc>
            </a:pPr>
            <a:r>
              <a:rPr b="0" lang="ru-RU" sz="1500" spc="-1" strike="noStrike">
                <a:solidFill>
                  <a:srgbClr val="000000"/>
                </a:solidFill>
                <a:latin typeface="Arial"/>
                <a:ea typeface="DejaVu Sans"/>
              </a:rPr>
              <a:t>    </a:t>
            </a:r>
            <a:r>
              <a:rPr b="0" lang="ru-RU" sz="1500" spc="-1" strike="noStrike">
                <a:solidFill>
                  <a:srgbClr val="000000"/>
                </a:solidFill>
                <a:latin typeface="Arial"/>
                <a:ea typeface="DejaVu Sans"/>
              </a:rPr>
              <a:t>scale – optional scale factor for the computed derivative values;</a:t>
            </a:r>
            <a:endParaRPr b="0" lang="ru-RU" sz="1500" spc="-1" strike="noStrike">
              <a:latin typeface="Arial"/>
            </a:endParaRPr>
          </a:p>
          <a:p>
            <a:pPr>
              <a:lnSpc>
                <a:spcPct val="100000"/>
              </a:lnSpc>
            </a:pPr>
            <a:r>
              <a:rPr b="0" lang="ru-RU" sz="1500" spc="-1" strike="noStrike">
                <a:solidFill>
                  <a:srgbClr val="000000"/>
                </a:solidFill>
                <a:latin typeface="Arial"/>
                <a:ea typeface="DejaVu Sans"/>
              </a:rPr>
              <a:t>                 </a:t>
            </a:r>
            <a:r>
              <a:rPr b="0" lang="ru-RU" sz="1500" spc="-1" strike="noStrike">
                <a:solidFill>
                  <a:srgbClr val="000000"/>
                </a:solidFill>
                <a:latin typeface="Arial"/>
                <a:ea typeface="DejaVu Sans"/>
              </a:rPr>
              <a:t>by default, no scaling is applied (see getDerivKernels() for details).</a:t>
            </a:r>
            <a:endParaRPr b="0" lang="ru-RU" sz="1500" spc="-1" strike="noStrike">
              <a:latin typeface="Arial"/>
            </a:endParaRPr>
          </a:p>
          <a:p>
            <a:pPr>
              <a:lnSpc>
                <a:spcPct val="100000"/>
              </a:lnSpc>
            </a:pPr>
            <a:r>
              <a:rPr b="0" lang="ru-RU" sz="1500" spc="-1" strike="noStrike">
                <a:solidFill>
                  <a:srgbClr val="000000"/>
                </a:solidFill>
                <a:latin typeface="Arial"/>
                <a:ea typeface="DejaVu Sans"/>
              </a:rPr>
              <a:t>    </a:t>
            </a:r>
            <a:r>
              <a:rPr b="0" lang="ru-RU" sz="1500" spc="-1" strike="noStrike">
                <a:solidFill>
                  <a:srgbClr val="000000"/>
                </a:solidFill>
                <a:latin typeface="Arial"/>
                <a:ea typeface="DejaVu Sans"/>
              </a:rPr>
              <a:t>delta – optional delta value that is added to the results prior to storing them in dst.</a:t>
            </a:r>
            <a:endParaRPr b="0" lang="ru-RU" sz="1500" spc="-1" strike="noStrike">
              <a:latin typeface="Arial"/>
            </a:endParaRPr>
          </a:p>
          <a:p>
            <a:pPr>
              <a:lnSpc>
                <a:spcPct val="100000"/>
              </a:lnSpc>
            </a:pPr>
            <a:r>
              <a:rPr b="0" lang="ru-RU" sz="1500" spc="-1" strike="noStrike">
                <a:solidFill>
                  <a:srgbClr val="000000"/>
                </a:solidFill>
                <a:latin typeface="Arial"/>
                <a:ea typeface="DejaVu Sans"/>
              </a:rPr>
              <a:t>    </a:t>
            </a:r>
            <a:r>
              <a:rPr b="0" lang="ru-RU" sz="1500" spc="-1" strike="noStrike">
                <a:solidFill>
                  <a:srgbClr val="000000"/>
                </a:solidFill>
                <a:latin typeface="Arial"/>
                <a:ea typeface="DejaVu Sans"/>
              </a:rPr>
              <a:t>borderType – pixel extrapolation method (see borderInterpolate() for details).</a:t>
            </a:r>
            <a:endParaRPr b="0" lang="ru-RU" sz="1500" spc="-1" strike="noStrike">
              <a:latin typeface="Arial"/>
            </a:endParaRPr>
          </a:p>
          <a:p>
            <a:pPr>
              <a:lnSpc>
                <a:spcPct val="100000"/>
              </a:lnSpc>
            </a:pPr>
            <a:endParaRPr b="0" lang="ru-RU" sz="1500" spc="-1" strike="noStrike">
              <a:latin typeface="Arial"/>
            </a:endParaRPr>
          </a:p>
        </p:txBody>
      </p:sp>
    </p:spTree>
  </p:cSld>
  <mc:AlternateContent>
    <mc:Choice Requires="p14">
      <p:transition spd="slow" p14:dur="2000"/>
    </mc:Choice>
    <mc:Fallback>
      <p:transition spd="slow"/>
    </mc:Fallback>
  </mc:AlternateContent>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5" name="CustomShape 1"/>
          <p:cNvSpPr/>
          <p:nvPr/>
        </p:nvSpPr>
        <p:spPr>
          <a:xfrm>
            <a:off x="8280" y="730800"/>
            <a:ext cx="5892480" cy="596196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ru-RU" sz="900" spc="-1" strike="noStrike">
                <a:solidFill>
                  <a:srgbClr val="000000"/>
                </a:solidFill>
                <a:latin typeface="Courier New"/>
                <a:ea typeface="DejaVu Sans"/>
              </a:rPr>
              <a:t>#include "opencv2/imgproc/imgproc.hpp"</a:t>
            </a:r>
            <a:endParaRPr b="0" lang="ru-RU" sz="900" spc="-1" strike="noStrike">
              <a:latin typeface="Arial"/>
            </a:endParaRPr>
          </a:p>
          <a:p>
            <a:pPr>
              <a:lnSpc>
                <a:spcPct val="100000"/>
              </a:lnSpc>
            </a:pPr>
            <a:r>
              <a:rPr b="0" lang="ru-RU" sz="900" spc="-1" strike="noStrike">
                <a:solidFill>
                  <a:srgbClr val="000000"/>
                </a:solidFill>
                <a:latin typeface="Courier New"/>
                <a:ea typeface="DejaVu Sans"/>
              </a:rPr>
              <a:t>#include "opencv2/highgui/highgui.hpp"</a:t>
            </a:r>
            <a:endParaRPr b="0" lang="ru-RU" sz="900" spc="-1" strike="noStrike">
              <a:latin typeface="Arial"/>
            </a:endParaRPr>
          </a:p>
          <a:p>
            <a:pPr>
              <a:lnSpc>
                <a:spcPct val="100000"/>
              </a:lnSpc>
            </a:pPr>
            <a:r>
              <a:rPr b="0" lang="ru-RU" sz="900" spc="-1" strike="noStrike">
                <a:solidFill>
                  <a:srgbClr val="000000"/>
                </a:solidFill>
                <a:latin typeface="Courier New"/>
                <a:ea typeface="DejaVu Sans"/>
              </a:rPr>
              <a:t>#include &lt;stdlib.h&gt;</a:t>
            </a:r>
            <a:endParaRPr b="0" lang="ru-RU" sz="900" spc="-1" strike="noStrike">
              <a:latin typeface="Arial"/>
            </a:endParaRPr>
          </a:p>
          <a:p>
            <a:pPr>
              <a:lnSpc>
                <a:spcPct val="100000"/>
              </a:lnSpc>
            </a:pPr>
            <a:r>
              <a:rPr b="0" lang="ru-RU" sz="900" spc="-1" strike="noStrike">
                <a:solidFill>
                  <a:srgbClr val="000000"/>
                </a:solidFill>
                <a:latin typeface="Courier New"/>
                <a:ea typeface="DejaVu Sans"/>
              </a:rPr>
              <a:t>#include &lt;stdio.h&gt;</a:t>
            </a:r>
            <a:endParaRPr b="0" lang="ru-RU" sz="900" spc="-1" strike="noStrike">
              <a:latin typeface="Arial"/>
            </a:endParaRPr>
          </a:p>
          <a:p>
            <a:pPr>
              <a:lnSpc>
                <a:spcPct val="100000"/>
              </a:lnSpc>
            </a:pPr>
            <a:r>
              <a:rPr b="0" lang="ru-RU" sz="900" spc="-1" strike="noStrike">
                <a:solidFill>
                  <a:srgbClr val="000000"/>
                </a:solidFill>
                <a:latin typeface="Courier New"/>
                <a:ea typeface="DejaVu Sans"/>
              </a:rPr>
              <a:t>using namespace cv;</a:t>
            </a:r>
            <a:endParaRPr b="0" lang="ru-RU" sz="900" spc="-1" strike="noStrike">
              <a:latin typeface="Arial"/>
            </a:endParaRPr>
          </a:p>
          <a:p>
            <a:pPr>
              <a:lnSpc>
                <a:spcPct val="100000"/>
              </a:lnSpc>
            </a:pPr>
            <a:endParaRPr b="0" lang="ru-RU" sz="900" spc="-1" strike="noStrike">
              <a:latin typeface="Arial"/>
            </a:endParaRPr>
          </a:p>
          <a:p>
            <a:pPr>
              <a:lnSpc>
                <a:spcPct val="100000"/>
              </a:lnSpc>
            </a:pPr>
            <a:r>
              <a:rPr b="0" lang="ru-RU" sz="900" spc="-1" strike="noStrike">
                <a:solidFill>
                  <a:srgbClr val="000000"/>
                </a:solidFill>
                <a:latin typeface="Courier New"/>
                <a:ea typeface="Courier New"/>
              </a:rPr>
              <a:t>int main( int argc, char** argv ) {</a:t>
            </a:r>
            <a:endParaRPr b="0" lang="ru-RU" sz="900" spc="-1" strike="noStrike">
              <a:latin typeface="Arial"/>
            </a:endParaRPr>
          </a:p>
          <a:p>
            <a:pPr>
              <a:lnSpc>
                <a:spcPct val="100000"/>
              </a:lnSpc>
            </a:pPr>
            <a:r>
              <a:rPr b="0" lang="ru-RU" sz="900" spc="-1" strike="noStrike">
                <a:solidFill>
                  <a:srgbClr val="000000"/>
                </a:solidFill>
                <a:latin typeface="Courier New"/>
                <a:ea typeface="Courier New"/>
              </a:rPr>
              <a:t>  </a:t>
            </a:r>
            <a:r>
              <a:rPr b="0" lang="ru-RU" sz="900" spc="-1" strike="noStrike">
                <a:solidFill>
                  <a:srgbClr val="000000"/>
                </a:solidFill>
                <a:latin typeface="Courier New"/>
                <a:ea typeface="Courier New"/>
              </a:rPr>
              <a:t>Mat src, src_gray;</a:t>
            </a:r>
            <a:endParaRPr b="0" lang="ru-RU" sz="900" spc="-1" strike="noStrike">
              <a:latin typeface="Arial"/>
            </a:endParaRPr>
          </a:p>
          <a:p>
            <a:pPr>
              <a:lnSpc>
                <a:spcPct val="100000"/>
              </a:lnSpc>
            </a:pPr>
            <a:r>
              <a:rPr b="0" lang="ru-RU" sz="900" spc="-1" strike="noStrike">
                <a:solidFill>
                  <a:srgbClr val="000000"/>
                </a:solidFill>
                <a:latin typeface="Courier New"/>
                <a:ea typeface="Courier New"/>
              </a:rPr>
              <a:t>  </a:t>
            </a:r>
            <a:r>
              <a:rPr b="0" lang="ru-RU" sz="900" spc="-1" strike="noStrike">
                <a:solidFill>
                  <a:srgbClr val="000000"/>
                </a:solidFill>
                <a:latin typeface="Courier New"/>
                <a:ea typeface="Courier New"/>
              </a:rPr>
              <a:t>Mat grad;</a:t>
            </a:r>
            <a:endParaRPr b="0" lang="ru-RU" sz="900" spc="-1" strike="noStrike">
              <a:latin typeface="Arial"/>
            </a:endParaRPr>
          </a:p>
          <a:p>
            <a:pPr>
              <a:lnSpc>
                <a:spcPct val="100000"/>
              </a:lnSpc>
            </a:pPr>
            <a:r>
              <a:rPr b="0" lang="ru-RU" sz="900" spc="-1" strike="noStrike">
                <a:solidFill>
                  <a:srgbClr val="000000"/>
                </a:solidFill>
                <a:latin typeface="Courier New"/>
                <a:ea typeface="Courier New"/>
              </a:rPr>
              <a:t>  </a:t>
            </a:r>
            <a:r>
              <a:rPr b="0" lang="ru-RU" sz="900" spc="-1" strike="noStrike">
                <a:solidFill>
                  <a:srgbClr val="000000"/>
                </a:solidFill>
                <a:latin typeface="Courier New"/>
                <a:ea typeface="Courier New"/>
              </a:rPr>
              <a:t>char* window_name = "Sobel Demo - Simple Edge Detector";</a:t>
            </a:r>
            <a:endParaRPr b="0" lang="ru-RU" sz="900" spc="-1" strike="noStrike">
              <a:latin typeface="Arial"/>
            </a:endParaRPr>
          </a:p>
          <a:p>
            <a:pPr>
              <a:lnSpc>
                <a:spcPct val="100000"/>
              </a:lnSpc>
            </a:pPr>
            <a:r>
              <a:rPr b="0" lang="ru-RU" sz="900" spc="-1" strike="noStrike">
                <a:solidFill>
                  <a:srgbClr val="000000"/>
                </a:solidFill>
                <a:latin typeface="Courier New"/>
                <a:ea typeface="Courier New"/>
              </a:rPr>
              <a:t>  </a:t>
            </a:r>
            <a:r>
              <a:rPr b="0" lang="ru-RU" sz="900" spc="-1" strike="noStrike">
                <a:solidFill>
                  <a:srgbClr val="000000"/>
                </a:solidFill>
                <a:latin typeface="Courier New"/>
                <a:ea typeface="Courier New"/>
              </a:rPr>
              <a:t>int scale = 1;</a:t>
            </a:r>
            <a:endParaRPr b="0" lang="ru-RU" sz="900" spc="-1" strike="noStrike">
              <a:latin typeface="Arial"/>
            </a:endParaRPr>
          </a:p>
          <a:p>
            <a:pPr>
              <a:lnSpc>
                <a:spcPct val="100000"/>
              </a:lnSpc>
            </a:pPr>
            <a:r>
              <a:rPr b="0" lang="ru-RU" sz="900" spc="-1" strike="noStrike">
                <a:solidFill>
                  <a:srgbClr val="000000"/>
                </a:solidFill>
                <a:latin typeface="Courier New"/>
                <a:ea typeface="Courier New"/>
              </a:rPr>
              <a:t>  </a:t>
            </a:r>
            <a:r>
              <a:rPr b="0" lang="ru-RU" sz="900" spc="-1" strike="noStrike">
                <a:solidFill>
                  <a:srgbClr val="000000"/>
                </a:solidFill>
                <a:latin typeface="Courier New"/>
                <a:ea typeface="Courier New"/>
              </a:rPr>
              <a:t>int delta = 0;</a:t>
            </a:r>
            <a:endParaRPr b="0" lang="ru-RU" sz="900" spc="-1" strike="noStrike">
              <a:latin typeface="Arial"/>
            </a:endParaRPr>
          </a:p>
          <a:p>
            <a:pPr>
              <a:lnSpc>
                <a:spcPct val="100000"/>
              </a:lnSpc>
            </a:pPr>
            <a:r>
              <a:rPr b="0" lang="ru-RU" sz="900" spc="-1" strike="noStrike">
                <a:solidFill>
                  <a:srgbClr val="000000"/>
                </a:solidFill>
                <a:latin typeface="Courier New"/>
                <a:ea typeface="Courier New"/>
              </a:rPr>
              <a:t>  </a:t>
            </a:r>
            <a:r>
              <a:rPr b="0" lang="ru-RU" sz="900" spc="-1" strike="noStrike">
                <a:solidFill>
                  <a:srgbClr val="000000"/>
                </a:solidFill>
                <a:latin typeface="Courier New"/>
                <a:ea typeface="Courier New"/>
              </a:rPr>
              <a:t>int ddepth = CV_16S;</a:t>
            </a:r>
            <a:endParaRPr b="0" lang="ru-RU" sz="900" spc="-1" strike="noStrike">
              <a:latin typeface="Arial"/>
            </a:endParaRPr>
          </a:p>
          <a:p>
            <a:pPr>
              <a:lnSpc>
                <a:spcPct val="100000"/>
              </a:lnSpc>
            </a:pPr>
            <a:r>
              <a:rPr b="0" lang="ru-RU" sz="900" spc="-1" strike="noStrike">
                <a:solidFill>
                  <a:srgbClr val="000000"/>
                </a:solidFill>
                <a:latin typeface="Courier New"/>
                <a:ea typeface="Courier New"/>
              </a:rPr>
              <a:t>  </a:t>
            </a:r>
            <a:r>
              <a:rPr b="0" lang="ru-RU" sz="900" spc="-1" strike="noStrike">
                <a:solidFill>
                  <a:srgbClr val="000000"/>
                </a:solidFill>
                <a:latin typeface="Courier New"/>
                <a:ea typeface="Courier New"/>
              </a:rPr>
              <a:t>int c;</a:t>
            </a:r>
            <a:endParaRPr b="0" lang="ru-RU" sz="900" spc="-1" strike="noStrike">
              <a:latin typeface="Arial"/>
            </a:endParaRPr>
          </a:p>
          <a:p>
            <a:pPr>
              <a:lnSpc>
                <a:spcPct val="100000"/>
              </a:lnSpc>
            </a:pPr>
            <a:r>
              <a:rPr b="0" lang="ru-RU" sz="900" spc="-1" strike="noStrike">
                <a:solidFill>
                  <a:srgbClr val="000000"/>
                </a:solidFill>
                <a:latin typeface="Courier New"/>
                <a:ea typeface="Courier New"/>
              </a:rPr>
              <a:t>  </a:t>
            </a:r>
            <a:r>
              <a:rPr b="0" lang="ru-RU" sz="900" spc="-1" strike="noStrike">
                <a:solidFill>
                  <a:srgbClr val="000000"/>
                </a:solidFill>
                <a:latin typeface="Courier New"/>
                <a:ea typeface="Courier New"/>
              </a:rPr>
              <a:t>/// Load an image</a:t>
            </a:r>
            <a:endParaRPr b="0" lang="ru-RU" sz="900" spc="-1" strike="noStrike">
              <a:latin typeface="Arial"/>
            </a:endParaRPr>
          </a:p>
          <a:p>
            <a:pPr>
              <a:lnSpc>
                <a:spcPct val="100000"/>
              </a:lnSpc>
            </a:pPr>
            <a:r>
              <a:rPr b="0" lang="ru-RU" sz="900" spc="-1" strike="noStrike">
                <a:solidFill>
                  <a:srgbClr val="000000"/>
                </a:solidFill>
                <a:latin typeface="Courier New"/>
                <a:ea typeface="Courier New"/>
              </a:rPr>
              <a:t>  </a:t>
            </a:r>
            <a:r>
              <a:rPr b="0" lang="ru-RU" sz="900" spc="-1" strike="noStrike">
                <a:solidFill>
                  <a:srgbClr val="000000"/>
                </a:solidFill>
                <a:latin typeface="Courier New"/>
                <a:ea typeface="Courier New"/>
              </a:rPr>
              <a:t>src = imread( argv[1] );</a:t>
            </a:r>
            <a:endParaRPr b="0" lang="ru-RU" sz="900" spc="-1" strike="noStrike">
              <a:latin typeface="Arial"/>
            </a:endParaRPr>
          </a:p>
          <a:p>
            <a:pPr>
              <a:lnSpc>
                <a:spcPct val="100000"/>
              </a:lnSpc>
            </a:pPr>
            <a:r>
              <a:rPr b="0" lang="ru-RU" sz="900" spc="-1" strike="noStrike">
                <a:solidFill>
                  <a:srgbClr val="000000"/>
                </a:solidFill>
                <a:latin typeface="Courier New"/>
                <a:ea typeface="Courier New"/>
              </a:rPr>
              <a:t>  </a:t>
            </a:r>
            <a:r>
              <a:rPr b="0" lang="ru-RU" sz="900" spc="-1" strike="noStrike">
                <a:solidFill>
                  <a:srgbClr val="000000"/>
                </a:solidFill>
                <a:latin typeface="Courier New"/>
                <a:ea typeface="Courier New"/>
              </a:rPr>
              <a:t>if( !src.data )</a:t>
            </a:r>
            <a:endParaRPr b="0" lang="ru-RU" sz="900" spc="-1" strike="noStrike">
              <a:latin typeface="Arial"/>
            </a:endParaRPr>
          </a:p>
          <a:p>
            <a:pPr>
              <a:lnSpc>
                <a:spcPct val="100000"/>
              </a:lnSpc>
            </a:pPr>
            <a:r>
              <a:rPr b="0" lang="ru-RU" sz="900" spc="-1" strike="noStrike">
                <a:solidFill>
                  <a:srgbClr val="000000"/>
                </a:solidFill>
                <a:latin typeface="Courier New"/>
                <a:ea typeface="Courier New"/>
              </a:rPr>
              <a:t>  </a:t>
            </a:r>
            <a:r>
              <a:rPr b="0" lang="ru-RU" sz="900" spc="-1" strike="noStrike">
                <a:solidFill>
                  <a:srgbClr val="000000"/>
                </a:solidFill>
                <a:latin typeface="Courier New"/>
                <a:ea typeface="Courier New"/>
              </a:rPr>
              <a:t>{ return -1; }</a:t>
            </a:r>
            <a:endParaRPr b="0" lang="ru-RU" sz="900" spc="-1" strike="noStrike">
              <a:latin typeface="Arial"/>
            </a:endParaRPr>
          </a:p>
          <a:p>
            <a:pPr>
              <a:lnSpc>
                <a:spcPct val="100000"/>
              </a:lnSpc>
            </a:pPr>
            <a:r>
              <a:rPr b="0" lang="ru-RU" sz="900" spc="-1" strike="noStrike">
                <a:solidFill>
                  <a:srgbClr val="000000"/>
                </a:solidFill>
                <a:latin typeface="Courier New"/>
                <a:ea typeface="Courier New"/>
              </a:rPr>
              <a:t>  </a:t>
            </a:r>
            <a:r>
              <a:rPr b="0" lang="ru-RU" sz="900" spc="-1" strike="noStrike">
                <a:solidFill>
                  <a:srgbClr val="000000"/>
                </a:solidFill>
                <a:latin typeface="Courier New"/>
                <a:ea typeface="Courier New"/>
              </a:rPr>
              <a:t>GaussianBlur( src, src, Size(3,3), 0, 0, BORDER_DEFAULT );</a:t>
            </a:r>
            <a:endParaRPr b="0" lang="ru-RU" sz="900" spc="-1" strike="noStrike">
              <a:latin typeface="Arial"/>
            </a:endParaRPr>
          </a:p>
          <a:p>
            <a:pPr>
              <a:lnSpc>
                <a:spcPct val="100000"/>
              </a:lnSpc>
            </a:pPr>
            <a:r>
              <a:rPr b="0" lang="ru-RU" sz="900" spc="-1" strike="noStrike">
                <a:solidFill>
                  <a:srgbClr val="000000"/>
                </a:solidFill>
                <a:latin typeface="Courier New"/>
                <a:ea typeface="Courier New"/>
              </a:rPr>
              <a:t>  </a:t>
            </a:r>
            <a:r>
              <a:rPr b="0" lang="ru-RU" sz="900" spc="-1" strike="noStrike">
                <a:solidFill>
                  <a:srgbClr val="000000"/>
                </a:solidFill>
                <a:latin typeface="Courier New"/>
                <a:ea typeface="Courier New"/>
              </a:rPr>
              <a:t>/// Convert it to gray</a:t>
            </a:r>
            <a:endParaRPr b="0" lang="ru-RU" sz="900" spc="-1" strike="noStrike">
              <a:latin typeface="Arial"/>
            </a:endParaRPr>
          </a:p>
          <a:p>
            <a:pPr>
              <a:lnSpc>
                <a:spcPct val="100000"/>
              </a:lnSpc>
            </a:pPr>
            <a:r>
              <a:rPr b="0" lang="ru-RU" sz="900" spc="-1" strike="noStrike">
                <a:solidFill>
                  <a:srgbClr val="000000"/>
                </a:solidFill>
                <a:latin typeface="Courier New"/>
                <a:ea typeface="Courier New"/>
              </a:rPr>
              <a:t>  </a:t>
            </a:r>
            <a:r>
              <a:rPr b="0" lang="ru-RU" sz="900" spc="-1" strike="noStrike">
                <a:solidFill>
                  <a:srgbClr val="000000"/>
                </a:solidFill>
                <a:latin typeface="Courier New"/>
                <a:ea typeface="Courier New"/>
              </a:rPr>
              <a:t>cvtColor( src, src_gray, CV_BGR2GRAY );</a:t>
            </a:r>
            <a:endParaRPr b="0" lang="ru-RU" sz="900" spc="-1" strike="noStrike">
              <a:latin typeface="Arial"/>
            </a:endParaRPr>
          </a:p>
          <a:p>
            <a:pPr>
              <a:lnSpc>
                <a:spcPct val="100000"/>
              </a:lnSpc>
            </a:pPr>
            <a:r>
              <a:rPr b="0" lang="ru-RU" sz="900" spc="-1" strike="noStrike">
                <a:solidFill>
                  <a:srgbClr val="000000"/>
                </a:solidFill>
                <a:latin typeface="Courier New"/>
                <a:ea typeface="Courier New"/>
              </a:rPr>
              <a:t>  </a:t>
            </a:r>
            <a:r>
              <a:rPr b="0" lang="ru-RU" sz="900" spc="-1" strike="noStrike">
                <a:solidFill>
                  <a:srgbClr val="000000"/>
                </a:solidFill>
                <a:latin typeface="Courier New"/>
                <a:ea typeface="Courier New"/>
              </a:rPr>
              <a:t>/// Create window</a:t>
            </a:r>
            <a:endParaRPr b="0" lang="ru-RU" sz="900" spc="-1" strike="noStrike">
              <a:latin typeface="Arial"/>
            </a:endParaRPr>
          </a:p>
          <a:p>
            <a:pPr>
              <a:lnSpc>
                <a:spcPct val="100000"/>
              </a:lnSpc>
            </a:pPr>
            <a:r>
              <a:rPr b="0" lang="ru-RU" sz="900" spc="-1" strike="noStrike">
                <a:solidFill>
                  <a:srgbClr val="000000"/>
                </a:solidFill>
                <a:latin typeface="Courier New"/>
                <a:ea typeface="Courier New"/>
              </a:rPr>
              <a:t>  </a:t>
            </a:r>
            <a:r>
              <a:rPr b="0" lang="ru-RU" sz="900" spc="-1" strike="noStrike">
                <a:solidFill>
                  <a:srgbClr val="000000"/>
                </a:solidFill>
                <a:latin typeface="Courier New"/>
                <a:ea typeface="Courier New"/>
              </a:rPr>
              <a:t>namedWindow( window_name, CV_WINDOW_AUTOSIZE );</a:t>
            </a:r>
            <a:endParaRPr b="0" lang="ru-RU" sz="900" spc="-1" strike="noStrike">
              <a:latin typeface="Arial"/>
            </a:endParaRPr>
          </a:p>
          <a:p>
            <a:pPr>
              <a:lnSpc>
                <a:spcPct val="100000"/>
              </a:lnSpc>
            </a:pPr>
            <a:r>
              <a:rPr b="0" lang="ru-RU" sz="900" spc="-1" strike="noStrike">
                <a:solidFill>
                  <a:srgbClr val="000000"/>
                </a:solidFill>
                <a:latin typeface="Courier New"/>
                <a:ea typeface="Courier New"/>
              </a:rPr>
              <a:t>  </a:t>
            </a:r>
            <a:r>
              <a:rPr b="0" lang="ru-RU" sz="900" spc="-1" strike="noStrike">
                <a:solidFill>
                  <a:srgbClr val="000000"/>
                </a:solidFill>
                <a:latin typeface="Courier New"/>
                <a:ea typeface="Courier New"/>
              </a:rPr>
              <a:t>/// Generate grad_x and grad_y</a:t>
            </a:r>
            <a:endParaRPr b="0" lang="ru-RU" sz="900" spc="-1" strike="noStrike">
              <a:latin typeface="Arial"/>
            </a:endParaRPr>
          </a:p>
          <a:p>
            <a:pPr>
              <a:lnSpc>
                <a:spcPct val="100000"/>
              </a:lnSpc>
            </a:pPr>
            <a:r>
              <a:rPr b="0" lang="ru-RU" sz="900" spc="-1" strike="noStrike">
                <a:solidFill>
                  <a:srgbClr val="000000"/>
                </a:solidFill>
                <a:latin typeface="Courier New"/>
                <a:ea typeface="Courier New"/>
              </a:rPr>
              <a:t>  </a:t>
            </a:r>
            <a:r>
              <a:rPr b="0" lang="ru-RU" sz="900" spc="-1" strike="noStrike">
                <a:solidFill>
                  <a:srgbClr val="000000"/>
                </a:solidFill>
                <a:latin typeface="Courier New"/>
                <a:ea typeface="Courier New"/>
              </a:rPr>
              <a:t>Mat grad_x, grad_y;</a:t>
            </a:r>
            <a:endParaRPr b="0" lang="ru-RU" sz="900" spc="-1" strike="noStrike">
              <a:latin typeface="Arial"/>
            </a:endParaRPr>
          </a:p>
          <a:p>
            <a:pPr>
              <a:lnSpc>
                <a:spcPct val="100000"/>
              </a:lnSpc>
            </a:pPr>
            <a:r>
              <a:rPr b="0" lang="ru-RU" sz="900" spc="-1" strike="noStrike">
                <a:solidFill>
                  <a:srgbClr val="000000"/>
                </a:solidFill>
                <a:latin typeface="Courier New"/>
                <a:ea typeface="Courier New"/>
              </a:rPr>
              <a:t>  </a:t>
            </a:r>
            <a:r>
              <a:rPr b="0" lang="ru-RU" sz="900" spc="-1" strike="noStrike">
                <a:solidFill>
                  <a:srgbClr val="000000"/>
                </a:solidFill>
                <a:latin typeface="Courier New"/>
                <a:ea typeface="Courier New"/>
              </a:rPr>
              <a:t>Mat abs_grad_x, abs_grad_y;</a:t>
            </a:r>
            <a:endParaRPr b="0" lang="ru-RU" sz="900" spc="-1" strike="noStrike">
              <a:latin typeface="Arial"/>
            </a:endParaRPr>
          </a:p>
          <a:p>
            <a:pPr>
              <a:lnSpc>
                <a:spcPct val="100000"/>
              </a:lnSpc>
            </a:pPr>
            <a:r>
              <a:rPr b="0" lang="ru-RU" sz="900" spc="-1" strike="noStrike">
                <a:solidFill>
                  <a:srgbClr val="000000"/>
                </a:solidFill>
                <a:latin typeface="Courier New"/>
                <a:ea typeface="Courier New"/>
              </a:rPr>
              <a:t>  </a:t>
            </a:r>
            <a:r>
              <a:rPr b="0" lang="ru-RU" sz="900" spc="-1" strike="noStrike">
                <a:solidFill>
                  <a:srgbClr val="000000"/>
                </a:solidFill>
                <a:latin typeface="Courier New"/>
                <a:ea typeface="Courier New"/>
              </a:rPr>
              <a:t>/// Gradient X</a:t>
            </a:r>
            <a:endParaRPr b="0" lang="ru-RU" sz="900" spc="-1" strike="noStrike">
              <a:latin typeface="Arial"/>
            </a:endParaRPr>
          </a:p>
          <a:p>
            <a:pPr>
              <a:lnSpc>
                <a:spcPct val="100000"/>
              </a:lnSpc>
            </a:pPr>
            <a:r>
              <a:rPr b="0" lang="ru-RU" sz="900" spc="-1" strike="noStrike">
                <a:solidFill>
                  <a:srgbClr val="000000"/>
                </a:solidFill>
                <a:latin typeface="Courier New"/>
                <a:ea typeface="Courier New"/>
              </a:rPr>
              <a:t>  </a:t>
            </a:r>
            <a:r>
              <a:rPr b="0" lang="ru-RU" sz="900" spc="-1" strike="noStrike">
                <a:solidFill>
                  <a:srgbClr val="000000"/>
                </a:solidFill>
                <a:latin typeface="Courier New"/>
                <a:ea typeface="Courier New"/>
              </a:rPr>
              <a:t>//Scharr( src_gray, grad_x, ddepth, 1, 0, scale, delta, BORDER_DEFAULT );</a:t>
            </a:r>
            <a:endParaRPr b="0" lang="ru-RU" sz="900" spc="-1" strike="noStrike">
              <a:latin typeface="Arial"/>
            </a:endParaRPr>
          </a:p>
          <a:p>
            <a:pPr>
              <a:lnSpc>
                <a:spcPct val="100000"/>
              </a:lnSpc>
            </a:pPr>
            <a:r>
              <a:rPr b="0" lang="ru-RU" sz="900" spc="-1" strike="noStrike">
                <a:solidFill>
                  <a:srgbClr val="000000"/>
                </a:solidFill>
                <a:latin typeface="Courier New"/>
                <a:ea typeface="Courier New"/>
              </a:rPr>
              <a:t>  </a:t>
            </a:r>
            <a:r>
              <a:rPr b="0" lang="ru-RU" sz="900" spc="-1" strike="noStrike">
                <a:solidFill>
                  <a:srgbClr val="000000"/>
                </a:solidFill>
                <a:latin typeface="Courier New"/>
                <a:ea typeface="Courier New"/>
              </a:rPr>
              <a:t>Sobel( src_gray, grad_x, ddepth, 1, 0, 3, scale, delta, BORDER_DEFAULT );</a:t>
            </a:r>
            <a:endParaRPr b="0" lang="ru-RU" sz="900" spc="-1" strike="noStrike">
              <a:latin typeface="Arial"/>
            </a:endParaRPr>
          </a:p>
          <a:p>
            <a:pPr>
              <a:lnSpc>
                <a:spcPct val="100000"/>
              </a:lnSpc>
            </a:pPr>
            <a:r>
              <a:rPr b="0" lang="ru-RU" sz="900" spc="-1" strike="noStrike">
                <a:solidFill>
                  <a:srgbClr val="000000"/>
                </a:solidFill>
                <a:latin typeface="Courier New"/>
                <a:ea typeface="Courier New"/>
              </a:rPr>
              <a:t>  </a:t>
            </a:r>
            <a:r>
              <a:rPr b="0" lang="ru-RU" sz="900" spc="-1" strike="noStrike">
                <a:solidFill>
                  <a:srgbClr val="000000"/>
                </a:solidFill>
                <a:latin typeface="Courier New"/>
                <a:ea typeface="Courier New"/>
              </a:rPr>
              <a:t>convertScaleAbs( grad_x, abs_grad_x );</a:t>
            </a:r>
            <a:endParaRPr b="0" lang="ru-RU" sz="900" spc="-1" strike="noStrike">
              <a:latin typeface="Arial"/>
            </a:endParaRPr>
          </a:p>
          <a:p>
            <a:pPr>
              <a:lnSpc>
                <a:spcPct val="100000"/>
              </a:lnSpc>
            </a:pPr>
            <a:r>
              <a:rPr b="0" lang="ru-RU" sz="900" spc="-1" strike="noStrike">
                <a:solidFill>
                  <a:srgbClr val="000000"/>
                </a:solidFill>
                <a:latin typeface="Courier New"/>
                <a:ea typeface="Courier New"/>
              </a:rPr>
              <a:t>  </a:t>
            </a:r>
            <a:r>
              <a:rPr b="0" lang="ru-RU" sz="900" spc="-1" strike="noStrike">
                <a:solidFill>
                  <a:srgbClr val="000000"/>
                </a:solidFill>
                <a:latin typeface="Courier New"/>
                <a:ea typeface="Courier New"/>
              </a:rPr>
              <a:t>/// Gradient Y</a:t>
            </a:r>
            <a:endParaRPr b="0" lang="ru-RU" sz="900" spc="-1" strike="noStrike">
              <a:latin typeface="Arial"/>
            </a:endParaRPr>
          </a:p>
          <a:p>
            <a:pPr>
              <a:lnSpc>
                <a:spcPct val="100000"/>
              </a:lnSpc>
            </a:pPr>
            <a:r>
              <a:rPr b="0" lang="ru-RU" sz="900" spc="-1" strike="noStrike">
                <a:solidFill>
                  <a:srgbClr val="000000"/>
                </a:solidFill>
                <a:latin typeface="Courier New"/>
                <a:ea typeface="Courier New"/>
              </a:rPr>
              <a:t>  </a:t>
            </a:r>
            <a:r>
              <a:rPr b="0" lang="ru-RU" sz="900" spc="-1" strike="noStrike">
                <a:solidFill>
                  <a:srgbClr val="000000"/>
                </a:solidFill>
                <a:latin typeface="Courier New"/>
                <a:ea typeface="Courier New"/>
              </a:rPr>
              <a:t>//Scharr( src_gray, grad_y, ddepth, 0, 1, scale, delta, BORDER_DEFAULT );</a:t>
            </a:r>
            <a:endParaRPr b="0" lang="ru-RU" sz="900" spc="-1" strike="noStrike">
              <a:latin typeface="Arial"/>
            </a:endParaRPr>
          </a:p>
          <a:p>
            <a:pPr>
              <a:lnSpc>
                <a:spcPct val="100000"/>
              </a:lnSpc>
            </a:pPr>
            <a:r>
              <a:rPr b="0" lang="ru-RU" sz="900" spc="-1" strike="noStrike">
                <a:solidFill>
                  <a:srgbClr val="000000"/>
                </a:solidFill>
                <a:latin typeface="Courier New"/>
                <a:ea typeface="Courier New"/>
              </a:rPr>
              <a:t>  </a:t>
            </a:r>
            <a:r>
              <a:rPr b="0" lang="ru-RU" sz="900" spc="-1" strike="noStrike">
                <a:solidFill>
                  <a:srgbClr val="000000"/>
                </a:solidFill>
                <a:latin typeface="Courier New"/>
                <a:ea typeface="Courier New"/>
              </a:rPr>
              <a:t>Sobel( src_gray, grad_y, ddepth, 0, 1, 3, scale, delta, BORDER_DEFAULT );</a:t>
            </a:r>
            <a:endParaRPr b="0" lang="ru-RU" sz="900" spc="-1" strike="noStrike">
              <a:latin typeface="Arial"/>
            </a:endParaRPr>
          </a:p>
          <a:p>
            <a:pPr>
              <a:lnSpc>
                <a:spcPct val="100000"/>
              </a:lnSpc>
            </a:pPr>
            <a:r>
              <a:rPr b="0" lang="ru-RU" sz="900" spc="-1" strike="noStrike">
                <a:solidFill>
                  <a:srgbClr val="000000"/>
                </a:solidFill>
                <a:latin typeface="Courier New"/>
                <a:ea typeface="Courier New"/>
              </a:rPr>
              <a:t>  </a:t>
            </a:r>
            <a:r>
              <a:rPr b="0" lang="ru-RU" sz="900" spc="-1" strike="noStrike">
                <a:solidFill>
                  <a:srgbClr val="000000"/>
                </a:solidFill>
                <a:latin typeface="Courier New"/>
                <a:ea typeface="Courier New"/>
              </a:rPr>
              <a:t>convertScaleAbs( grad_y, abs_grad_y );</a:t>
            </a:r>
            <a:endParaRPr b="0" lang="ru-RU" sz="900" spc="-1" strike="noStrike">
              <a:latin typeface="Arial"/>
            </a:endParaRPr>
          </a:p>
          <a:p>
            <a:pPr>
              <a:lnSpc>
                <a:spcPct val="100000"/>
              </a:lnSpc>
            </a:pPr>
            <a:r>
              <a:rPr b="0" lang="ru-RU" sz="900" spc="-1" strike="noStrike">
                <a:solidFill>
                  <a:srgbClr val="000000"/>
                </a:solidFill>
                <a:latin typeface="Courier New"/>
                <a:ea typeface="Courier New"/>
              </a:rPr>
              <a:t>  </a:t>
            </a:r>
            <a:r>
              <a:rPr b="0" lang="ru-RU" sz="900" spc="-1" strike="noStrike">
                <a:solidFill>
                  <a:srgbClr val="000000"/>
                </a:solidFill>
                <a:latin typeface="Courier New"/>
                <a:ea typeface="Courier New"/>
              </a:rPr>
              <a:t>/// Total Gradient (approximate)</a:t>
            </a:r>
            <a:endParaRPr b="0" lang="ru-RU" sz="900" spc="-1" strike="noStrike">
              <a:latin typeface="Arial"/>
            </a:endParaRPr>
          </a:p>
          <a:p>
            <a:pPr>
              <a:lnSpc>
                <a:spcPct val="100000"/>
              </a:lnSpc>
            </a:pPr>
            <a:r>
              <a:rPr b="0" lang="ru-RU" sz="900" spc="-1" strike="noStrike">
                <a:solidFill>
                  <a:srgbClr val="000000"/>
                </a:solidFill>
                <a:latin typeface="Courier New"/>
                <a:ea typeface="Courier New"/>
              </a:rPr>
              <a:t>  </a:t>
            </a:r>
            <a:r>
              <a:rPr b="0" lang="ru-RU" sz="900" spc="-1" strike="noStrike">
                <a:solidFill>
                  <a:srgbClr val="000000"/>
                </a:solidFill>
                <a:latin typeface="Courier New"/>
                <a:ea typeface="Courier New"/>
              </a:rPr>
              <a:t>addWeighted( abs_grad_x, 0.5, abs_grad_y, 0.5, 0, grad );</a:t>
            </a:r>
            <a:endParaRPr b="0" lang="ru-RU" sz="900" spc="-1" strike="noStrike">
              <a:latin typeface="Arial"/>
            </a:endParaRPr>
          </a:p>
          <a:p>
            <a:pPr>
              <a:lnSpc>
                <a:spcPct val="100000"/>
              </a:lnSpc>
            </a:pPr>
            <a:r>
              <a:rPr b="0" lang="ru-RU" sz="900" spc="-1" strike="noStrike">
                <a:solidFill>
                  <a:srgbClr val="000000"/>
                </a:solidFill>
                <a:latin typeface="Courier New"/>
                <a:ea typeface="Courier New"/>
              </a:rPr>
              <a:t>  </a:t>
            </a:r>
            <a:r>
              <a:rPr b="0" lang="ru-RU" sz="900" spc="-1" strike="noStrike">
                <a:solidFill>
                  <a:srgbClr val="000000"/>
                </a:solidFill>
                <a:latin typeface="Courier New"/>
                <a:ea typeface="Courier New"/>
              </a:rPr>
              <a:t>imshow( window_name, grad );</a:t>
            </a:r>
            <a:endParaRPr b="0" lang="ru-RU" sz="900" spc="-1" strike="noStrike">
              <a:latin typeface="Arial"/>
            </a:endParaRPr>
          </a:p>
          <a:p>
            <a:pPr>
              <a:lnSpc>
                <a:spcPct val="100000"/>
              </a:lnSpc>
            </a:pPr>
            <a:r>
              <a:rPr b="0" lang="ru-RU" sz="900" spc="-1" strike="noStrike">
                <a:solidFill>
                  <a:srgbClr val="000000"/>
                </a:solidFill>
                <a:latin typeface="Courier New"/>
                <a:ea typeface="Courier New"/>
              </a:rPr>
              <a:t>  </a:t>
            </a:r>
            <a:r>
              <a:rPr b="0" lang="ru-RU" sz="900" spc="-1" strike="noStrike">
                <a:solidFill>
                  <a:srgbClr val="000000"/>
                </a:solidFill>
                <a:latin typeface="Courier New"/>
                <a:ea typeface="Courier New"/>
              </a:rPr>
              <a:t>waitKey(0);</a:t>
            </a:r>
            <a:endParaRPr b="0" lang="ru-RU" sz="900" spc="-1" strike="noStrike">
              <a:latin typeface="Arial"/>
            </a:endParaRPr>
          </a:p>
          <a:p>
            <a:pPr>
              <a:lnSpc>
                <a:spcPct val="100000"/>
              </a:lnSpc>
            </a:pPr>
            <a:r>
              <a:rPr b="0" lang="ru-RU" sz="900" spc="-1" strike="noStrike">
                <a:solidFill>
                  <a:srgbClr val="000000"/>
                </a:solidFill>
                <a:latin typeface="Courier New"/>
                <a:ea typeface="Courier New"/>
              </a:rPr>
              <a:t>  </a:t>
            </a:r>
            <a:r>
              <a:rPr b="0" lang="ru-RU" sz="900" spc="-1" strike="noStrike">
                <a:solidFill>
                  <a:srgbClr val="000000"/>
                </a:solidFill>
                <a:latin typeface="Courier New"/>
                <a:ea typeface="Courier New"/>
              </a:rPr>
              <a:t>return 0;</a:t>
            </a:r>
            <a:endParaRPr b="0" lang="ru-RU" sz="900" spc="-1" strike="noStrike">
              <a:latin typeface="Arial"/>
            </a:endParaRPr>
          </a:p>
          <a:p>
            <a:pPr>
              <a:lnSpc>
                <a:spcPct val="100000"/>
              </a:lnSpc>
            </a:pPr>
            <a:r>
              <a:rPr b="0" lang="ru-RU" sz="900" spc="-1" strike="noStrike">
                <a:solidFill>
                  <a:srgbClr val="000000"/>
                </a:solidFill>
                <a:latin typeface="Courier New"/>
                <a:ea typeface="Courier New"/>
              </a:rPr>
              <a:t>}</a:t>
            </a:r>
            <a:endParaRPr b="0" lang="ru-RU" sz="900" spc="-1" strike="noStrike">
              <a:latin typeface="Arial"/>
            </a:endParaRPr>
          </a:p>
        </p:txBody>
      </p:sp>
      <p:pic>
        <p:nvPicPr>
          <p:cNvPr id="336" name="" descr=""/>
          <p:cNvPicPr/>
          <p:nvPr/>
        </p:nvPicPr>
        <p:blipFill>
          <a:blip r:embed="rId1"/>
          <a:stretch/>
        </p:blipFill>
        <p:spPr>
          <a:xfrm>
            <a:off x="6519240" y="4248000"/>
            <a:ext cx="1901520" cy="2006280"/>
          </a:xfrm>
          <a:prstGeom prst="rect">
            <a:avLst/>
          </a:prstGeom>
          <a:ln>
            <a:noFill/>
          </a:ln>
        </p:spPr>
      </p:pic>
      <p:pic>
        <p:nvPicPr>
          <p:cNvPr id="337" name="" descr=""/>
          <p:cNvPicPr/>
          <p:nvPr/>
        </p:nvPicPr>
        <p:blipFill>
          <a:blip r:embed="rId2"/>
          <a:stretch/>
        </p:blipFill>
        <p:spPr>
          <a:xfrm>
            <a:off x="6480000" y="1098360"/>
            <a:ext cx="1901520" cy="2282400"/>
          </a:xfrm>
          <a:prstGeom prst="rect">
            <a:avLst/>
          </a:prstGeom>
          <a:ln>
            <a:noFill/>
          </a:ln>
        </p:spPr>
      </p:pic>
    </p:spTree>
  </p:cSld>
  <mc:AlternateContent>
    <mc:Choice Requires="p14">
      <p:transition spd="slow" p14:dur="2000"/>
    </mc:Choice>
    <mc:Fallback>
      <p:transition spd="slow"/>
    </mc:Fallback>
  </mc:AlternateContent>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8" name="CustomShape 1"/>
          <p:cNvSpPr/>
          <p:nvPr/>
        </p:nvSpPr>
        <p:spPr>
          <a:xfrm>
            <a:off x="395640" y="404640"/>
            <a:ext cx="8223840" cy="1060920"/>
          </a:xfrm>
          <a:prstGeom prst="rect">
            <a:avLst/>
          </a:prstGeom>
          <a:noFill/>
          <a:ln>
            <a:noFill/>
          </a:ln>
        </p:spPr>
        <p:style>
          <a:lnRef idx="0"/>
          <a:fillRef idx="0"/>
          <a:effectRef idx="0"/>
          <a:fontRef idx="minor"/>
        </p:style>
        <p:txBody>
          <a:bodyPr lIns="90000" rIns="90000" tIns="45000" bIns="45000" anchor="ctr">
            <a:normAutofit/>
          </a:bodyPr>
          <a:p>
            <a:pPr>
              <a:lnSpc>
                <a:spcPct val="100000"/>
              </a:lnSpc>
            </a:pPr>
            <a:r>
              <a:rPr b="0" i="1" lang="ru-RU" sz="3600" spc="-1" strike="noStrike">
                <a:solidFill>
                  <a:srgbClr val="424456"/>
                </a:solidFill>
                <a:latin typeface="Trebuchet MS"/>
                <a:ea typeface="DejaVu Sans"/>
              </a:rPr>
              <a:t>Nonmaximum supression</a:t>
            </a:r>
            <a:endParaRPr b="0" lang="ru-RU" sz="3600" spc="-1" strike="noStrike">
              <a:latin typeface="Arial"/>
            </a:endParaRPr>
          </a:p>
        </p:txBody>
      </p:sp>
      <p:sp>
        <p:nvSpPr>
          <p:cNvPr id="339" name="CustomShape 2"/>
          <p:cNvSpPr/>
          <p:nvPr/>
        </p:nvSpPr>
        <p:spPr>
          <a:xfrm>
            <a:off x="144000" y="1152000"/>
            <a:ext cx="3956760" cy="4914720"/>
          </a:xfrm>
          <a:prstGeom prst="rect">
            <a:avLst/>
          </a:prstGeom>
          <a:noFill/>
          <a:ln>
            <a:noFill/>
          </a:ln>
        </p:spPr>
        <p:style>
          <a:lnRef idx="0"/>
          <a:fillRef idx="0"/>
          <a:effectRef idx="0"/>
          <a:fontRef idx="minor"/>
        </p:style>
        <p:txBody>
          <a:bodyPr lIns="90000" rIns="90000" tIns="45000" bIns="45000">
            <a:noAutofit/>
          </a:bodyPr>
          <a:p>
            <a:pPr>
              <a:lnSpc>
                <a:spcPct val="100000"/>
              </a:lnSpc>
            </a:pPr>
            <a:endParaRPr b="0" lang="ru-RU" sz="1800" spc="-1" strike="noStrike">
              <a:latin typeface="Arial"/>
            </a:endParaRPr>
          </a:p>
          <a:p>
            <a:pPr>
              <a:lnSpc>
                <a:spcPct val="100000"/>
              </a:lnSpc>
            </a:pPr>
            <a:r>
              <a:rPr b="0" lang="ru-RU" sz="2800" spc="-1" strike="noStrike">
                <a:solidFill>
                  <a:srgbClr val="000000"/>
                </a:solidFill>
                <a:latin typeface="Arial"/>
                <a:ea typeface="DejaVu Sans"/>
              </a:rPr>
              <a:t>Separate pixels in 4 bins according to gradient direction:</a:t>
            </a:r>
            <a:endParaRPr b="0" lang="ru-RU" sz="2800" spc="-1" strike="noStrike">
              <a:latin typeface="Arial"/>
            </a:endParaRPr>
          </a:p>
        </p:txBody>
      </p:sp>
      <p:pic>
        <p:nvPicPr>
          <p:cNvPr id="340" name="" descr=""/>
          <p:cNvPicPr/>
          <p:nvPr/>
        </p:nvPicPr>
        <p:blipFill>
          <a:blip r:embed="rId1"/>
          <a:stretch/>
        </p:blipFill>
        <p:spPr>
          <a:xfrm>
            <a:off x="1337040" y="3240000"/>
            <a:ext cx="891720" cy="891720"/>
          </a:xfrm>
          <a:prstGeom prst="rect">
            <a:avLst/>
          </a:prstGeom>
          <a:ln>
            <a:noFill/>
          </a:ln>
        </p:spPr>
      </p:pic>
      <p:pic>
        <p:nvPicPr>
          <p:cNvPr id="341" name="" descr=""/>
          <p:cNvPicPr/>
          <p:nvPr/>
        </p:nvPicPr>
        <p:blipFill>
          <a:blip r:embed="rId2"/>
          <a:stretch/>
        </p:blipFill>
        <p:spPr>
          <a:xfrm>
            <a:off x="720000" y="4680000"/>
            <a:ext cx="2282400" cy="1520280"/>
          </a:xfrm>
          <a:prstGeom prst="rect">
            <a:avLst/>
          </a:prstGeom>
          <a:ln>
            <a:noFill/>
          </a:ln>
        </p:spPr>
      </p:pic>
      <p:sp>
        <p:nvSpPr>
          <p:cNvPr id="342" name="CustomShape 3"/>
          <p:cNvSpPr/>
          <p:nvPr/>
        </p:nvSpPr>
        <p:spPr>
          <a:xfrm>
            <a:off x="4176000" y="1414440"/>
            <a:ext cx="4604760" cy="520632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ru-RU" sz="1600" spc="-1" strike="noStrike">
                <a:solidFill>
                  <a:srgbClr val="000000"/>
                </a:solidFill>
                <a:latin typeface="Arial"/>
                <a:ea typeface="DejaVu Sans"/>
              </a:rPr>
              <a:t>If the gradient orientation is in this range means change is occurring in this direction - from the top left corner to the bottom right corner. This means the edge lies from the top right corner to bottom left (the red line).</a:t>
            </a:r>
            <a:endParaRPr b="0" lang="ru-RU" sz="1600" spc="-1" strike="noStrike">
              <a:latin typeface="Arial"/>
            </a:endParaRPr>
          </a:p>
          <a:p>
            <a:pPr>
              <a:lnSpc>
                <a:spcPct val="100000"/>
              </a:lnSpc>
            </a:pPr>
            <a:endParaRPr b="0" lang="ru-RU" sz="1600" spc="-1" strike="noStrike">
              <a:latin typeface="Arial"/>
            </a:endParaRPr>
          </a:p>
          <a:p>
            <a:pPr>
              <a:lnSpc>
                <a:spcPct val="100000"/>
              </a:lnSpc>
            </a:pPr>
            <a:r>
              <a:rPr b="0" lang="ru-RU" sz="1600" spc="-1" strike="noStrike">
                <a:solidFill>
                  <a:srgbClr val="000000"/>
                </a:solidFill>
                <a:latin typeface="Arial"/>
                <a:ea typeface="DejaVu Sans"/>
              </a:rPr>
              <a:t>To check if the central red pixel belongs to an edge, you need to check if the gradient is maximum at this point. You do this by comparing its magnitude with the top left pixel and the bottom right pixel.</a:t>
            </a:r>
            <a:endParaRPr b="0" lang="ru-RU" sz="1600" spc="-1" strike="noStrike">
              <a:latin typeface="Arial"/>
            </a:endParaRPr>
          </a:p>
          <a:p>
            <a:pPr>
              <a:lnSpc>
                <a:spcPct val="100000"/>
              </a:lnSpc>
            </a:pPr>
            <a:endParaRPr b="0" lang="ru-RU" sz="1600" spc="-1" strike="noStrike">
              <a:latin typeface="Arial"/>
            </a:endParaRPr>
          </a:p>
          <a:p>
            <a:pPr>
              <a:lnSpc>
                <a:spcPct val="100000"/>
              </a:lnSpc>
            </a:pPr>
            <a:r>
              <a:rPr b="0" lang="ru-RU" sz="1600" spc="-1" strike="noStrike">
                <a:solidFill>
                  <a:srgbClr val="000000"/>
                </a:solidFill>
                <a:latin typeface="Arial"/>
                <a:ea typeface="DejaVu Sans"/>
              </a:rPr>
              <a:t>If it is maximum _and _its magnitude is greater than the upper threshold, you mark this pixel as an edge.</a:t>
            </a:r>
            <a:endParaRPr b="0" lang="ru-RU" sz="1600" spc="-1" strike="noStrike">
              <a:latin typeface="Arial"/>
            </a:endParaRPr>
          </a:p>
          <a:p>
            <a:pPr>
              <a:lnSpc>
                <a:spcPct val="100000"/>
              </a:lnSpc>
            </a:pPr>
            <a:endParaRPr b="0" lang="ru-RU" sz="1600" spc="-1" strike="noStrike">
              <a:latin typeface="Arial"/>
            </a:endParaRPr>
          </a:p>
          <a:p>
            <a:pPr>
              <a:lnSpc>
                <a:spcPct val="100000"/>
              </a:lnSpc>
            </a:pPr>
            <a:r>
              <a:rPr b="0" lang="ru-RU" sz="1600" spc="-1" strike="noStrike">
                <a:solidFill>
                  <a:srgbClr val="000000"/>
                </a:solidFill>
                <a:latin typeface="Arial"/>
                <a:ea typeface="DejaVu Sans"/>
              </a:rPr>
              <a:t>An edge is always perpendicular to the gradient direction. Intensities do not change along an edge - they change across the edge.</a:t>
            </a:r>
            <a:endParaRPr b="0" lang="ru-RU" sz="1600" spc="-1" strike="noStrike">
              <a:latin typeface="Arial"/>
            </a:endParaRPr>
          </a:p>
        </p:txBody>
      </p:sp>
      <p:sp>
        <p:nvSpPr>
          <p:cNvPr id="343" name="CustomShape 4"/>
          <p:cNvSpPr/>
          <p:nvPr/>
        </p:nvSpPr>
        <p:spPr>
          <a:xfrm>
            <a:off x="5904000" y="6529680"/>
            <a:ext cx="2873520" cy="23508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ru-RU" sz="1050" spc="-1" strike="noStrike">
                <a:solidFill>
                  <a:srgbClr val="000000"/>
                </a:solidFill>
                <a:latin typeface="Arial"/>
                <a:ea typeface="DejaVu Sans"/>
              </a:rPr>
              <a:t>http://aishack.in/tutorials/canny-edge-detector/</a:t>
            </a:r>
            <a:endParaRPr b="0" lang="ru-RU" sz="1050" spc="-1" strike="noStrike">
              <a:latin typeface="Arial"/>
            </a:endParaRPr>
          </a:p>
        </p:txBody>
      </p:sp>
    </p:spTree>
  </p:cSld>
  <mc:AlternateContent>
    <mc:Choice Requires="p14">
      <p:transition spd="slow" p14:dur="2000"/>
    </mc:Choice>
    <mc:Fallback>
      <p:transition spd="slow"/>
    </mc:Fallback>
  </mc:AlternateContent>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4" name="CustomShape 1"/>
          <p:cNvSpPr/>
          <p:nvPr/>
        </p:nvSpPr>
        <p:spPr>
          <a:xfrm>
            <a:off x="395640" y="404640"/>
            <a:ext cx="8223840" cy="1060920"/>
          </a:xfrm>
          <a:prstGeom prst="rect">
            <a:avLst/>
          </a:prstGeom>
          <a:noFill/>
          <a:ln>
            <a:noFill/>
          </a:ln>
        </p:spPr>
        <p:style>
          <a:lnRef idx="0"/>
          <a:fillRef idx="0"/>
          <a:effectRef idx="0"/>
          <a:fontRef idx="minor"/>
        </p:style>
        <p:txBody>
          <a:bodyPr lIns="90000" rIns="90000" tIns="45000" bIns="45000" anchor="ctr">
            <a:normAutofit/>
          </a:bodyPr>
          <a:p>
            <a:pPr>
              <a:lnSpc>
                <a:spcPct val="100000"/>
              </a:lnSpc>
            </a:pPr>
            <a:r>
              <a:rPr b="0" i="1" lang="ru-RU" sz="3600" spc="-1" strike="noStrike">
                <a:solidFill>
                  <a:srgbClr val="424456"/>
                </a:solidFill>
                <a:latin typeface="Trebuchet MS"/>
                <a:ea typeface="DejaVu Sans"/>
              </a:rPr>
              <a:t>Thresholding with Hysterysis</a:t>
            </a:r>
            <a:endParaRPr b="0" lang="ru-RU" sz="3600" spc="-1" strike="noStrike">
              <a:latin typeface="Arial"/>
            </a:endParaRPr>
          </a:p>
        </p:txBody>
      </p:sp>
      <p:sp>
        <p:nvSpPr>
          <p:cNvPr id="345" name="CustomShape 2"/>
          <p:cNvSpPr/>
          <p:nvPr/>
        </p:nvSpPr>
        <p:spPr>
          <a:xfrm>
            <a:off x="360000" y="1414440"/>
            <a:ext cx="8420760" cy="520632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ru-RU" sz="1800" spc="-1" strike="noStrike">
                <a:solidFill>
                  <a:srgbClr val="000000"/>
                </a:solidFill>
                <a:latin typeface="Arial"/>
                <a:ea typeface="DejaVu Sans"/>
              </a:rPr>
              <a:t>After nonmaximum suppression, you'll get something called 'thin edges'.</a:t>
            </a:r>
            <a:endParaRPr b="0" lang="ru-RU" sz="1800" spc="-1" strike="noStrike">
              <a:latin typeface="Arial"/>
            </a:endParaRPr>
          </a:p>
          <a:p>
            <a:pPr>
              <a:lnSpc>
                <a:spcPct val="100000"/>
              </a:lnSpc>
            </a:pPr>
            <a:r>
              <a:rPr b="0" lang="ru-RU" sz="1800" spc="-1" strike="noStrike">
                <a:solidFill>
                  <a:srgbClr val="000000"/>
                </a:solidFill>
                <a:latin typeface="Arial"/>
                <a:ea typeface="DejaVu Sans"/>
              </a:rPr>
              <a:t>This might be broken at various points. We'll fix this by filling in gaps with another threshold (with hysteresis).</a:t>
            </a:r>
            <a:endParaRPr b="0" lang="ru-RU" sz="1800" spc="-1" strike="noStrike">
              <a:latin typeface="Arial"/>
            </a:endParaRPr>
          </a:p>
          <a:p>
            <a:pPr>
              <a:lnSpc>
                <a:spcPct val="100000"/>
              </a:lnSpc>
            </a:pPr>
            <a:endParaRPr b="0" lang="ru-RU" sz="1800" spc="-1" strike="noStrike">
              <a:latin typeface="Arial"/>
            </a:endParaRPr>
          </a:p>
          <a:p>
            <a:pPr>
              <a:lnSpc>
                <a:spcPct val="100000"/>
              </a:lnSpc>
            </a:pPr>
            <a:r>
              <a:rPr b="0" lang="ru-RU" sz="1800" spc="-1" strike="noStrike">
                <a:solidFill>
                  <a:srgbClr val="000000"/>
                </a:solidFill>
                <a:latin typeface="Arial"/>
                <a:ea typeface="DejaVu Sans"/>
              </a:rPr>
              <a:t>In the previous step, we marked pixels that had a gradient magnitude greater than the upper threshold.</a:t>
            </a:r>
            <a:endParaRPr b="0" lang="ru-RU" sz="1800" spc="-1" strike="noStrike">
              <a:latin typeface="Arial"/>
            </a:endParaRPr>
          </a:p>
          <a:p>
            <a:pPr>
              <a:lnSpc>
                <a:spcPct val="100000"/>
              </a:lnSpc>
            </a:pPr>
            <a:r>
              <a:rPr b="0" lang="ru-RU" sz="1800" spc="-1" strike="noStrike">
                <a:solidFill>
                  <a:srgbClr val="000000"/>
                </a:solidFill>
                <a:latin typeface="Arial"/>
                <a:ea typeface="DejaVu Sans"/>
              </a:rPr>
              <a:t>Now using the direction information and the lower threshold, we'll "grow" these edges.</a:t>
            </a:r>
            <a:endParaRPr b="0" lang="ru-RU" sz="1800" spc="-1" strike="noStrike">
              <a:latin typeface="Arial"/>
            </a:endParaRPr>
          </a:p>
          <a:p>
            <a:pPr>
              <a:lnSpc>
                <a:spcPct val="100000"/>
              </a:lnSpc>
            </a:pPr>
            <a:endParaRPr b="0" lang="ru-RU" sz="1800" spc="-1" strike="noStrike">
              <a:latin typeface="Arial"/>
            </a:endParaRPr>
          </a:p>
          <a:p>
            <a:pPr>
              <a:lnSpc>
                <a:spcPct val="100000"/>
              </a:lnSpc>
            </a:pPr>
            <a:r>
              <a:rPr b="0" lang="ru-RU" sz="1800" spc="-1" strike="noStrike">
                <a:solidFill>
                  <a:srgbClr val="000000"/>
                </a:solidFill>
                <a:latin typeface="Arial"/>
                <a:ea typeface="DejaVu Sans"/>
              </a:rPr>
              <a:t>1) If the current pixel is not an edge, check the next one.</a:t>
            </a:r>
            <a:endParaRPr b="0" lang="ru-RU" sz="1800" spc="-1" strike="noStrike">
              <a:latin typeface="Arial"/>
            </a:endParaRPr>
          </a:p>
          <a:p>
            <a:pPr>
              <a:lnSpc>
                <a:spcPct val="100000"/>
              </a:lnSpc>
            </a:pPr>
            <a:r>
              <a:rPr b="0" lang="ru-RU" sz="1800" spc="-1" strike="noStrike">
                <a:solidFill>
                  <a:srgbClr val="000000"/>
                </a:solidFill>
                <a:latin typeface="Arial"/>
                <a:ea typeface="DejaVu Sans"/>
              </a:rPr>
              <a:t>2) If it is an edge, check the two pixels in the direction of the edge (ie, perpendicular to the gradient direction). If either of them (or both)</a:t>
            </a:r>
            <a:endParaRPr b="0" lang="ru-RU" sz="1800" spc="-1" strike="noStrike">
              <a:latin typeface="Arial"/>
            </a:endParaRPr>
          </a:p>
          <a:p>
            <a:pPr>
              <a:lnSpc>
                <a:spcPct val="100000"/>
              </a:lnSpc>
            </a:pPr>
            <a:r>
              <a:rPr b="0" lang="ru-RU" sz="1800" spc="-1" strike="noStrike">
                <a:solidFill>
                  <a:srgbClr val="000000"/>
                </a:solidFill>
                <a:latin typeface="Arial"/>
                <a:ea typeface="DejaVu Sans"/>
              </a:rPr>
              <a:t>        </a:t>
            </a:r>
            <a:r>
              <a:rPr b="0" lang="ru-RU" sz="1800" spc="-1" strike="noStrike">
                <a:solidFill>
                  <a:srgbClr val="000000"/>
                </a:solidFill>
                <a:latin typeface="Arial"/>
                <a:ea typeface="DejaVu Sans"/>
              </a:rPr>
              <a:t>- Have the direction in the same bin as the central pixel</a:t>
            </a:r>
            <a:endParaRPr b="0" lang="ru-RU" sz="1800" spc="-1" strike="noStrike">
              <a:latin typeface="Arial"/>
            </a:endParaRPr>
          </a:p>
          <a:p>
            <a:pPr>
              <a:lnSpc>
                <a:spcPct val="100000"/>
              </a:lnSpc>
            </a:pPr>
            <a:r>
              <a:rPr b="0" lang="ru-RU" sz="1800" spc="-1" strike="noStrike">
                <a:solidFill>
                  <a:srgbClr val="000000"/>
                </a:solidFill>
                <a:latin typeface="Arial"/>
                <a:ea typeface="DejaVu Sans"/>
              </a:rPr>
              <a:t>        </a:t>
            </a:r>
            <a:r>
              <a:rPr b="0" lang="ru-RU" sz="1800" spc="-1" strike="noStrike">
                <a:solidFill>
                  <a:srgbClr val="000000"/>
                </a:solidFill>
                <a:latin typeface="Arial"/>
                <a:ea typeface="DejaVu Sans"/>
              </a:rPr>
              <a:t>- Gradient magnitude is greater than the lower threshold</a:t>
            </a:r>
            <a:endParaRPr b="0" lang="ru-RU" sz="1800" spc="-1" strike="noStrike">
              <a:latin typeface="Arial"/>
            </a:endParaRPr>
          </a:p>
          <a:p>
            <a:pPr>
              <a:lnSpc>
                <a:spcPct val="100000"/>
              </a:lnSpc>
            </a:pPr>
            <a:r>
              <a:rPr b="0" lang="ru-RU" sz="1800" spc="-1" strike="noStrike">
                <a:solidFill>
                  <a:srgbClr val="000000"/>
                </a:solidFill>
                <a:latin typeface="Arial"/>
                <a:ea typeface="DejaVu Sans"/>
              </a:rPr>
              <a:t>        </a:t>
            </a:r>
            <a:r>
              <a:rPr b="0" lang="ru-RU" sz="1800" spc="-1" strike="noStrike">
                <a:solidFill>
                  <a:srgbClr val="000000"/>
                </a:solidFill>
                <a:latin typeface="Arial"/>
                <a:ea typeface="DejaVu Sans"/>
              </a:rPr>
              <a:t>- They are the maximum compared to their neighbors (nonmaximum suppression for these pixels), then you can mark these pixels as an edge pixel</a:t>
            </a:r>
            <a:endParaRPr b="0" lang="ru-RU" sz="1800" spc="-1" strike="noStrike">
              <a:latin typeface="Arial"/>
            </a:endParaRPr>
          </a:p>
          <a:p>
            <a:pPr>
              <a:lnSpc>
                <a:spcPct val="100000"/>
              </a:lnSpc>
            </a:pPr>
            <a:r>
              <a:rPr b="0" lang="ru-RU" sz="1800" spc="-1" strike="noStrike">
                <a:solidFill>
                  <a:srgbClr val="000000"/>
                </a:solidFill>
                <a:latin typeface="Arial"/>
                <a:ea typeface="DejaVu Sans"/>
              </a:rPr>
              <a:t>3) Loop until there are no changes in the image.</a:t>
            </a:r>
            <a:endParaRPr b="0" lang="ru-RU" sz="1800" spc="-1" strike="noStrike">
              <a:latin typeface="Arial"/>
            </a:endParaRPr>
          </a:p>
          <a:p>
            <a:pPr>
              <a:lnSpc>
                <a:spcPct val="100000"/>
              </a:lnSpc>
            </a:pPr>
            <a:endParaRPr b="0" lang="ru-RU" sz="1800" spc="-1" strike="noStrike">
              <a:latin typeface="Arial"/>
            </a:endParaRPr>
          </a:p>
        </p:txBody>
      </p:sp>
      <p:sp>
        <p:nvSpPr>
          <p:cNvPr id="346" name="CustomShape 3"/>
          <p:cNvSpPr/>
          <p:nvPr/>
        </p:nvSpPr>
        <p:spPr>
          <a:xfrm>
            <a:off x="5904000" y="6529680"/>
            <a:ext cx="2873520" cy="23508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ru-RU" sz="1050" spc="-1" strike="noStrike">
                <a:solidFill>
                  <a:srgbClr val="000000"/>
                </a:solidFill>
                <a:latin typeface="Arial"/>
                <a:ea typeface="DejaVu Sans"/>
              </a:rPr>
              <a:t>http://aishack.in/tutorials/canny-edge-detector/</a:t>
            </a:r>
            <a:endParaRPr b="0" lang="ru-RU" sz="1050" spc="-1" strike="noStrike">
              <a:latin typeface="Arial"/>
            </a:endParaRPr>
          </a:p>
        </p:txBody>
      </p:sp>
    </p:spTree>
  </p:cSld>
  <mc:AlternateContent>
    <mc:Choice Requires="p14">
      <p:transition spd="slow" p14:dur="2000"/>
    </mc:Choice>
    <mc:Fallback>
      <p:transition spd="slow"/>
    </mc:Fallback>
  </mc:AlternateContent>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7" name="CustomShape 1"/>
          <p:cNvSpPr/>
          <p:nvPr/>
        </p:nvSpPr>
        <p:spPr>
          <a:xfrm>
            <a:off x="395640" y="404640"/>
            <a:ext cx="8223840" cy="1060920"/>
          </a:xfrm>
          <a:prstGeom prst="rect">
            <a:avLst/>
          </a:prstGeom>
          <a:noFill/>
          <a:ln>
            <a:noFill/>
          </a:ln>
        </p:spPr>
        <p:style>
          <a:lnRef idx="0"/>
          <a:fillRef idx="0"/>
          <a:effectRef idx="0"/>
          <a:fontRef idx="minor"/>
        </p:style>
        <p:txBody>
          <a:bodyPr lIns="90000" rIns="90000" tIns="45000" bIns="45000" anchor="ctr">
            <a:normAutofit/>
          </a:bodyPr>
          <a:p>
            <a:pPr>
              <a:lnSpc>
                <a:spcPct val="100000"/>
              </a:lnSpc>
            </a:pPr>
            <a:r>
              <a:rPr b="0" i="1" lang="ru-RU" sz="3600" spc="-1" strike="noStrike">
                <a:solidFill>
                  <a:srgbClr val="424456"/>
                </a:solidFill>
                <a:latin typeface="Trebuchet MS"/>
                <a:ea typeface="DejaVu Sans"/>
              </a:rPr>
              <a:t>Canny Edge Detection</a:t>
            </a:r>
            <a:endParaRPr b="0" lang="ru-RU" sz="3600" spc="-1" strike="noStrike">
              <a:latin typeface="Arial"/>
            </a:endParaRPr>
          </a:p>
        </p:txBody>
      </p:sp>
      <p:sp>
        <p:nvSpPr>
          <p:cNvPr id="348" name="CustomShape 2"/>
          <p:cNvSpPr/>
          <p:nvPr/>
        </p:nvSpPr>
        <p:spPr>
          <a:xfrm>
            <a:off x="5904000" y="6529680"/>
            <a:ext cx="2873520" cy="23508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ru-RU" sz="1050" spc="-1" strike="noStrike">
                <a:solidFill>
                  <a:srgbClr val="000000"/>
                </a:solidFill>
                <a:latin typeface="Arial"/>
                <a:ea typeface="DejaVu Sans"/>
              </a:rPr>
              <a:t>http://aishack.in/tutorials/canny-edge-detector/</a:t>
            </a:r>
            <a:endParaRPr b="0" lang="ru-RU" sz="1050" spc="-1" strike="noStrike">
              <a:latin typeface="Arial"/>
            </a:endParaRPr>
          </a:p>
        </p:txBody>
      </p:sp>
      <p:pic>
        <p:nvPicPr>
          <p:cNvPr id="349" name="" descr=""/>
          <p:cNvPicPr/>
          <p:nvPr/>
        </p:nvPicPr>
        <p:blipFill>
          <a:blip r:embed="rId1"/>
          <a:stretch/>
        </p:blipFill>
        <p:spPr>
          <a:xfrm>
            <a:off x="454680" y="1368000"/>
            <a:ext cx="2854080" cy="1729800"/>
          </a:xfrm>
          <a:prstGeom prst="rect">
            <a:avLst/>
          </a:prstGeom>
          <a:ln>
            <a:noFill/>
          </a:ln>
        </p:spPr>
      </p:pic>
      <p:pic>
        <p:nvPicPr>
          <p:cNvPr id="350" name="" descr=""/>
          <p:cNvPicPr/>
          <p:nvPr/>
        </p:nvPicPr>
        <p:blipFill>
          <a:blip r:embed="rId2"/>
          <a:stretch/>
        </p:blipFill>
        <p:spPr>
          <a:xfrm>
            <a:off x="382680" y="3600000"/>
            <a:ext cx="2854080" cy="2872800"/>
          </a:xfrm>
          <a:prstGeom prst="rect">
            <a:avLst/>
          </a:prstGeom>
          <a:ln>
            <a:noFill/>
          </a:ln>
        </p:spPr>
      </p:pic>
      <p:sp>
        <p:nvSpPr>
          <p:cNvPr id="351" name="CustomShape 3"/>
          <p:cNvSpPr/>
          <p:nvPr/>
        </p:nvSpPr>
        <p:spPr>
          <a:xfrm>
            <a:off x="3683160" y="1236600"/>
            <a:ext cx="4789080" cy="462096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ru-RU" sz="1800" spc="-1" strike="noStrike">
                <a:solidFill>
                  <a:srgbClr val="000000"/>
                </a:solidFill>
                <a:latin typeface="Arial"/>
                <a:ea typeface="DejaVu Sans"/>
              </a:rPr>
              <a:t>#include "opencv2/imgproc/imgproc.hpp"</a:t>
            </a:r>
            <a:endParaRPr b="0" lang="ru-RU" sz="1800" spc="-1" strike="noStrike">
              <a:latin typeface="Arial"/>
            </a:endParaRPr>
          </a:p>
          <a:p>
            <a:pPr>
              <a:lnSpc>
                <a:spcPct val="100000"/>
              </a:lnSpc>
            </a:pPr>
            <a:r>
              <a:rPr b="0" lang="ru-RU" sz="1800" spc="-1" strike="noStrike">
                <a:solidFill>
                  <a:srgbClr val="000000"/>
                </a:solidFill>
                <a:latin typeface="Arial"/>
                <a:ea typeface="DejaVu Sans"/>
              </a:rPr>
              <a:t>#include "opencv2/highgui/highgui.hpp"</a:t>
            </a:r>
            <a:endParaRPr b="0" lang="ru-RU" sz="1800" spc="-1" strike="noStrike">
              <a:latin typeface="Arial"/>
            </a:endParaRPr>
          </a:p>
          <a:p>
            <a:pPr>
              <a:lnSpc>
                <a:spcPct val="100000"/>
              </a:lnSpc>
            </a:pPr>
            <a:r>
              <a:rPr b="0" lang="ru-RU" sz="1800" spc="-1" strike="noStrike">
                <a:solidFill>
                  <a:srgbClr val="000000"/>
                </a:solidFill>
                <a:latin typeface="Arial"/>
                <a:ea typeface="DejaVu Sans"/>
              </a:rPr>
              <a:t>#include &lt;stdlib.h&gt;</a:t>
            </a:r>
            <a:endParaRPr b="0" lang="ru-RU" sz="1800" spc="-1" strike="noStrike">
              <a:latin typeface="Arial"/>
            </a:endParaRPr>
          </a:p>
          <a:p>
            <a:pPr>
              <a:lnSpc>
                <a:spcPct val="100000"/>
              </a:lnSpc>
            </a:pPr>
            <a:r>
              <a:rPr b="0" lang="ru-RU" sz="1800" spc="-1" strike="noStrike">
                <a:solidFill>
                  <a:srgbClr val="000000"/>
                </a:solidFill>
                <a:latin typeface="Arial"/>
                <a:ea typeface="DejaVu Sans"/>
              </a:rPr>
              <a:t>#include &lt;stdio.h&gt;</a:t>
            </a:r>
            <a:endParaRPr b="0" lang="ru-RU" sz="1800" spc="-1" strike="noStrike">
              <a:latin typeface="Arial"/>
            </a:endParaRPr>
          </a:p>
          <a:p>
            <a:pPr>
              <a:lnSpc>
                <a:spcPct val="100000"/>
              </a:lnSpc>
            </a:pPr>
            <a:endParaRPr b="0" lang="ru-RU" sz="1800" spc="-1" strike="noStrike">
              <a:latin typeface="Arial"/>
            </a:endParaRPr>
          </a:p>
          <a:p>
            <a:pPr>
              <a:lnSpc>
                <a:spcPct val="100000"/>
              </a:lnSpc>
            </a:pPr>
            <a:r>
              <a:rPr b="0" lang="ru-RU" sz="1800" spc="-1" strike="noStrike">
                <a:solidFill>
                  <a:srgbClr val="000000"/>
                </a:solidFill>
                <a:latin typeface="Arial"/>
                <a:ea typeface="DejaVu Sans"/>
              </a:rPr>
              <a:t>using namespace cv;</a:t>
            </a:r>
            <a:endParaRPr b="0" lang="ru-RU" sz="1800" spc="-1" strike="noStrike">
              <a:latin typeface="Arial"/>
            </a:endParaRPr>
          </a:p>
          <a:p>
            <a:pPr>
              <a:lnSpc>
                <a:spcPct val="100000"/>
              </a:lnSpc>
            </a:pPr>
            <a:endParaRPr b="0" lang="ru-RU" sz="1800" spc="-1" strike="noStrike">
              <a:latin typeface="Arial"/>
            </a:endParaRPr>
          </a:p>
          <a:p>
            <a:pPr>
              <a:lnSpc>
                <a:spcPct val="100000"/>
              </a:lnSpc>
            </a:pPr>
            <a:r>
              <a:rPr b="0" lang="ru-RU" sz="1800" spc="-1" strike="noStrike">
                <a:solidFill>
                  <a:srgbClr val="000000"/>
                </a:solidFill>
                <a:latin typeface="Arial"/>
                <a:ea typeface="DejaVu Sans"/>
              </a:rPr>
              <a:t>/// Global variables</a:t>
            </a:r>
            <a:endParaRPr b="0" lang="ru-RU" sz="1800" spc="-1" strike="noStrike">
              <a:latin typeface="Arial"/>
            </a:endParaRPr>
          </a:p>
          <a:p>
            <a:pPr>
              <a:lnSpc>
                <a:spcPct val="100000"/>
              </a:lnSpc>
            </a:pPr>
            <a:endParaRPr b="0" lang="ru-RU" sz="1800" spc="-1" strike="noStrike">
              <a:latin typeface="Arial"/>
            </a:endParaRPr>
          </a:p>
          <a:p>
            <a:pPr>
              <a:lnSpc>
                <a:spcPct val="100000"/>
              </a:lnSpc>
            </a:pPr>
            <a:r>
              <a:rPr b="0" lang="ru-RU" sz="1800" spc="-1" strike="noStrike">
                <a:solidFill>
                  <a:srgbClr val="000000"/>
                </a:solidFill>
                <a:latin typeface="Arial"/>
                <a:ea typeface="DejaVu Sans"/>
              </a:rPr>
              <a:t>Mat src, src_gray;</a:t>
            </a:r>
            <a:endParaRPr b="0" lang="ru-RU" sz="1800" spc="-1" strike="noStrike">
              <a:latin typeface="Arial"/>
            </a:endParaRPr>
          </a:p>
          <a:p>
            <a:pPr>
              <a:lnSpc>
                <a:spcPct val="100000"/>
              </a:lnSpc>
            </a:pPr>
            <a:r>
              <a:rPr b="0" lang="ru-RU" sz="1800" spc="-1" strike="noStrike">
                <a:solidFill>
                  <a:srgbClr val="000000"/>
                </a:solidFill>
                <a:latin typeface="Arial"/>
                <a:ea typeface="DejaVu Sans"/>
              </a:rPr>
              <a:t>Mat dst, detected_edges;</a:t>
            </a:r>
            <a:endParaRPr b="0" lang="ru-RU" sz="1800" spc="-1" strike="noStrike">
              <a:latin typeface="Arial"/>
            </a:endParaRPr>
          </a:p>
          <a:p>
            <a:pPr>
              <a:lnSpc>
                <a:spcPct val="100000"/>
              </a:lnSpc>
            </a:pPr>
            <a:endParaRPr b="0" lang="ru-RU" sz="1800" spc="-1" strike="noStrike">
              <a:latin typeface="Arial"/>
            </a:endParaRPr>
          </a:p>
          <a:p>
            <a:pPr>
              <a:lnSpc>
                <a:spcPct val="100000"/>
              </a:lnSpc>
            </a:pPr>
            <a:r>
              <a:rPr b="0" lang="ru-RU" sz="1800" spc="-1" strike="noStrike">
                <a:solidFill>
                  <a:srgbClr val="000000"/>
                </a:solidFill>
                <a:latin typeface="Arial"/>
                <a:ea typeface="DejaVu Sans"/>
              </a:rPr>
              <a:t>int edgeThresh = 1;</a:t>
            </a:r>
            <a:endParaRPr b="0" lang="ru-RU" sz="1800" spc="-1" strike="noStrike">
              <a:latin typeface="Arial"/>
            </a:endParaRPr>
          </a:p>
          <a:p>
            <a:pPr>
              <a:lnSpc>
                <a:spcPct val="100000"/>
              </a:lnSpc>
            </a:pPr>
            <a:r>
              <a:rPr b="0" lang="ru-RU" sz="1800" spc="-1" strike="noStrike">
                <a:solidFill>
                  <a:srgbClr val="000000"/>
                </a:solidFill>
                <a:latin typeface="Arial"/>
                <a:ea typeface="DejaVu Sans"/>
              </a:rPr>
              <a:t>int lowThreshold;</a:t>
            </a:r>
            <a:endParaRPr b="0" lang="ru-RU" sz="1800" spc="-1" strike="noStrike">
              <a:latin typeface="Arial"/>
            </a:endParaRPr>
          </a:p>
          <a:p>
            <a:pPr>
              <a:lnSpc>
                <a:spcPct val="100000"/>
              </a:lnSpc>
            </a:pPr>
            <a:r>
              <a:rPr b="0" lang="ru-RU" sz="1800" spc="-1" strike="noStrike">
                <a:solidFill>
                  <a:srgbClr val="000000"/>
                </a:solidFill>
                <a:latin typeface="Arial"/>
                <a:ea typeface="DejaVu Sans"/>
              </a:rPr>
              <a:t>int const max_lowThreshold = 100;</a:t>
            </a:r>
            <a:endParaRPr b="0" lang="ru-RU" sz="1800" spc="-1" strike="noStrike">
              <a:latin typeface="Arial"/>
            </a:endParaRPr>
          </a:p>
          <a:p>
            <a:pPr>
              <a:lnSpc>
                <a:spcPct val="100000"/>
              </a:lnSpc>
            </a:pPr>
            <a:r>
              <a:rPr b="0" lang="ru-RU" sz="1800" spc="-1" strike="noStrike">
                <a:solidFill>
                  <a:srgbClr val="000000"/>
                </a:solidFill>
                <a:latin typeface="Arial"/>
                <a:ea typeface="DejaVu Sans"/>
              </a:rPr>
              <a:t>int ratio = 3;</a:t>
            </a:r>
            <a:endParaRPr b="0" lang="ru-RU" sz="1800" spc="-1" strike="noStrike">
              <a:latin typeface="Arial"/>
            </a:endParaRPr>
          </a:p>
          <a:p>
            <a:pPr>
              <a:lnSpc>
                <a:spcPct val="100000"/>
              </a:lnSpc>
            </a:pPr>
            <a:r>
              <a:rPr b="0" lang="ru-RU" sz="1800" spc="-1" strike="noStrike">
                <a:solidFill>
                  <a:srgbClr val="000000"/>
                </a:solidFill>
                <a:latin typeface="Arial"/>
                <a:ea typeface="DejaVu Sans"/>
              </a:rPr>
              <a:t>int kernel_size = 3;</a:t>
            </a:r>
            <a:endParaRPr b="0" lang="ru-RU" sz="1800" spc="-1" strike="noStrike">
              <a:latin typeface="Arial"/>
            </a:endParaRPr>
          </a:p>
          <a:p>
            <a:pPr>
              <a:lnSpc>
                <a:spcPct val="100000"/>
              </a:lnSpc>
            </a:pPr>
            <a:r>
              <a:rPr b="0" lang="ru-RU" sz="1800" spc="-1" strike="noStrike">
                <a:solidFill>
                  <a:srgbClr val="000000"/>
                </a:solidFill>
                <a:latin typeface="Arial"/>
                <a:ea typeface="DejaVu Sans"/>
              </a:rPr>
              <a:t>char* window_name = "Edge Map";</a:t>
            </a:r>
            <a:endParaRPr b="0" lang="ru-RU" sz="1800" spc="-1" strike="noStrike">
              <a:latin typeface="Arial"/>
            </a:endParaRPr>
          </a:p>
        </p:txBody>
      </p:sp>
    </p:spTree>
  </p:cSld>
  <mc:AlternateContent>
    <mc:Choice Requires="p14">
      <p:transition spd="slow" p14:dur="2000"/>
    </mc:Choice>
    <mc:Fallback>
      <p:transition spd="slow"/>
    </mc:Fallback>
  </mc:AlternateContent>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2" name="CustomShape 1"/>
          <p:cNvSpPr/>
          <p:nvPr/>
        </p:nvSpPr>
        <p:spPr>
          <a:xfrm>
            <a:off x="395640" y="404640"/>
            <a:ext cx="8223840" cy="1060920"/>
          </a:xfrm>
          <a:prstGeom prst="rect">
            <a:avLst/>
          </a:prstGeom>
          <a:noFill/>
          <a:ln>
            <a:noFill/>
          </a:ln>
        </p:spPr>
        <p:style>
          <a:lnRef idx="0"/>
          <a:fillRef idx="0"/>
          <a:effectRef idx="0"/>
          <a:fontRef idx="minor"/>
        </p:style>
        <p:txBody>
          <a:bodyPr lIns="90000" rIns="90000" tIns="45000" bIns="45000" anchor="ctr">
            <a:normAutofit/>
          </a:bodyPr>
          <a:p>
            <a:pPr>
              <a:lnSpc>
                <a:spcPct val="100000"/>
              </a:lnSpc>
            </a:pPr>
            <a:r>
              <a:rPr b="0" i="1" lang="ru-RU" sz="3600" spc="-1" strike="noStrike">
                <a:solidFill>
                  <a:srgbClr val="424456"/>
                </a:solidFill>
                <a:latin typeface="Trebuchet MS"/>
                <a:ea typeface="DejaVu Sans"/>
              </a:rPr>
              <a:t>Canny Edge Detection</a:t>
            </a:r>
            <a:endParaRPr b="0" lang="ru-RU" sz="3600" spc="-1" strike="noStrike">
              <a:latin typeface="Arial"/>
            </a:endParaRPr>
          </a:p>
        </p:txBody>
      </p:sp>
      <p:sp>
        <p:nvSpPr>
          <p:cNvPr id="353" name="CustomShape 2"/>
          <p:cNvSpPr/>
          <p:nvPr/>
        </p:nvSpPr>
        <p:spPr>
          <a:xfrm>
            <a:off x="5904000" y="6529680"/>
            <a:ext cx="2873520" cy="23508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ru-RU" sz="1050" spc="-1" strike="noStrike">
                <a:solidFill>
                  <a:srgbClr val="000000"/>
                </a:solidFill>
                <a:latin typeface="Arial"/>
                <a:ea typeface="DejaVu Sans"/>
              </a:rPr>
              <a:t>http://aishack.in/tutorials/canny-edge-detector/</a:t>
            </a:r>
            <a:endParaRPr b="0" lang="ru-RU" sz="1050" spc="-1" strike="noStrike">
              <a:latin typeface="Arial"/>
            </a:endParaRPr>
          </a:p>
        </p:txBody>
      </p:sp>
      <p:pic>
        <p:nvPicPr>
          <p:cNvPr id="354" name="" descr=""/>
          <p:cNvPicPr/>
          <p:nvPr/>
        </p:nvPicPr>
        <p:blipFill>
          <a:blip r:embed="rId1"/>
          <a:stretch/>
        </p:blipFill>
        <p:spPr>
          <a:xfrm>
            <a:off x="454680" y="1368000"/>
            <a:ext cx="2854080" cy="1729800"/>
          </a:xfrm>
          <a:prstGeom prst="rect">
            <a:avLst/>
          </a:prstGeom>
          <a:ln>
            <a:noFill/>
          </a:ln>
        </p:spPr>
      </p:pic>
      <p:pic>
        <p:nvPicPr>
          <p:cNvPr id="355" name="" descr=""/>
          <p:cNvPicPr/>
          <p:nvPr/>
        </p:nvPicPr>
        <p:blipFill>
          <a:blip r:embed="rId2"/>
          <a:stretch/>
        </p:blipFill>
        <p:spPr>
          <a:xfrm>
            <a:off x="382680" y="3600000"/>
            <a:ext cx="2854080" cy="2872800"/>
          </a:xfrm>
          <a:prstGeom prst="rect">
            <a:avLst/>
          </a:prstGeom>
          <a:ln>
            <a:noFill/>
          </a:ln>
        </p:spPr>
      </p:pic>
      <p:sp>
        <p:nvSpPr>
          <p:cNvPr id="356" name="CustomShape 3"/>
          <p:cNvSpPr/>
          <p:nvPr/>
        </p:nvSpPr>
        <p:spPr>
          <a:xfrm>
            <a:off x="3683160" y="1236600"/>
            <a:ext cx="5195880" cy="575352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ru-RU" sz="1800" spc="-1" strike="noStrike">
                <a:solidFill>
                  <a:srgbClr val="000000"/>
                </a:solidFill>
                <a:latin typeface="Arial"/>
                <a:ea typeface="DejaVu Sans"/>
              </a:rPr>
              <a:t>/**</a:t>
            </a:r>
            <a:endParaRPr b="0" lang="ru-RU" sz="1800" spc="-1" strike="noStrike">
              <a:latin typeface="Arial"/>
            </a:endParaRPr>
          </a:p>
          <a:p>
            <a:pPr>
              <a:lnSpc>
                <a:spcPct val="100000"/>
              </a:lnSpc>
            </a:pPr>
            <a:r>
              <a:rPr b="0" lang="ru-RU" sz="1800" spc="-1" strike="noStrike">
                <a:solidFill>
                  <a:srgbClr val="000000"/>
                </a:solidFill>
                <a:latin typeface="Arial"/>
                <a:ea typeface="DejaVu Sans"/>
              </a:rPr>
              <a:t> </a:t>
            </a:r>
            <a:r>
              <a:rPr b="0" lang="ru-RU" sz="1800" spc="-1" strike="noStrike">
                <a:solidFill>
                  <a:srgbClr val="000000"/>
                </a:solidFill>
                <a:latin typeface="Arial"/>
                <a:ea typeface="DejaVu Sans"/>
              </a:rPr>
              <a:t>* Canny thresholds input with a ratio 1:3</a:t>
            </a:r>
            <a:endParaRPr b="0" lang="ru-RU" sz="1800" spc="-1" strike="noStrike">
              <a:latin typeface="Arial"/>
            </a:endParaRPr>
          </a:p>
          <a:p>
            <a:pPr>
              <a:lnSpc>
                <a:spcPct val="100000"/>
              </a:lnSpc>
            </a:pPr>
            <a:r>
              <a:rPr b="0" lang="ru-RU" sz="1800" spc="-1" strike="noStrike">
                <a:solidFill>
                  <a:srgbClr val="000000"/>
                </a:solidFill>
                <a:latin typeface="Arial"/>
                <a:ea typeface="DejaVu Sans"/>
              </a:rPr>
              <a:t> </a:t>
            </a:r>
            <a:r>
              <a:rPr b="0" lang="ru-RU" sz="1800" spc="-1" strike="noStrike">
                <a:solidFill>
                  <a:srgbClr val="000000"/>
                </a:solidFill>
                <a:latin typeface="Arial"/>
                <a:ea typeface="DejaVu Sans"/>
              </a:rPr>
              <a:t>*/</a:t>
            </a:r>
            <a:endParaRPr b="0" lang="ru-RU" sz="1800" spc="-1" strike="noStrike">
              <a:latin typeface="Arial"/>
            </a:endParaRPr>
          </a:p>
          <a:p>
            <a:pPr>
              <a:lnSpc>
                <a:spcPct val="100000"/>
              </a:lnSpc>
            </a:pPr>
            <a:r>
              <a:rPr b="0" lang="ru-RU" sz="1800" spc="-1" strike="noStrike">
                <a:solidFill>
                  <a:srgbClr val="000000"/>
                </a:solidFill>
                <a:latin typeface="Arial"/>
                <a:ea typeface="DejaVu Sans"/>
              </a:rPr>
              <a:t>void CannyThreshold(int, void*) {</a:t>
            </a:r>
            <a:endParaRPr b="0" lang="ru-RU" sz="1800" spc="-1" strike="noStrike">
              <a:latin typeface="Arial"/>
            </a:endParaRPr>
          </a:p>
          <a:p>
            <a:pPr>
              <a:lnSpc>
                <a:spcPct val="100000"/>
              </a:lnSpc>
            </a:pPr>
            <a:r>
              <a:rPr b="0" lang="ru-RU" sz="1800" spc="-1" strike="noStrike">
                <a:solidFill>
                  <a:srgbClr val="000000"/>
                </a:solidFill>
                <a:latin typeface="Arial"/>
                <a:ea typeface="DejaVu Sans"/>
              </a:rPr>
              <a:t>  </a:t>
            </a:r>
            <a:r>
              <a:rPr b="0" lang="ru-RU" sz="1800" spc="-1" strike="noStrike">
                <a:solidFill>
                  <a:srgbClr val="000000"/>
                </a:solidFill>
                <a:latin typeface="Arial"/>
                <a:ea typeface="DejaVu Sans"/>
              </a:rPr>
              <a:t>/// Reduce noise with a kernel 3x3</a:t>
            </a:r>
            <a:endParaRPr b="0" lang="ru-RU" sz="1800" spc="-1" strike="noStrike">
              <a:latin typeface="Arial"/>
            </a:endParaRPr>
          </a:p>
          <a:p>
            <a:pPr>
              <a:lnSpc>
                <a:spcPct val="100000"/>
              </a:lnSpc>
            </a:pPr>
            <a:r>
              <a:rPr b="0" lang="ru-RU" sz="1800" spc="-1" strike="noStrike">
                <a:solidFill>
                  <a:srgbClr val="000000"/>
                </a:solidFill>
                <a:latin typeface="Arial"/>
                <a:ea typeface="DejaVu Sans"/>
              </a:rPr>
              <a:t>  </a:t>
            </a:r>
            <a:r>
              <a:rPr b="0" lang="ru-RU" sz="1800" spc="-1" strike="noStrike">
                <a:solidFill>
                  <a:srgbClr val="000000"/>
                </a:solidFill>
                <a:latin typeface="Arial"/>
                <a:ea typeface="DejaVu Sans"/>
              </a:rPr>
              <a:t>blur( src_gray, detected_edges, Size(3,3) );</a:t>
            </a:r>
            <a:endParaRPr b="0" lang="ru-RU" sz="1800" spc="-1" strike="noStrike">
              <a:latin typeface="Arial"/>
            </a:endParaRPr>
          </a:p>
          <a:p>
            <a:pPr>
              <a:lnSpc>
                <a:spcPct val="100000"/>
              </a:lnSpc>
            </a:pPr>
            <a:endParaRPr b="0" lang="ru-RU" sz="1800" spc="-1" strike="noStrike">
              <a:latin typeface="Arial"/>
            </a:endParaRPr>
          </a:p>
          <a:p>
            <a:pPr>
              <a:lnSpc>
                <a:spcPct val="100000"/>
              </a:lnSpc>
            </a:pPr>
            <a:r>
              <a:rPr b="0" lang="ru-RU" sz="1800" spc="-1" strike="noStrike">
                <a:solidFill>
                  <a:srgbClr val="000000"/>
                </a:solidFill>
                <a:latin typeface="Arial"/>
                <a:ea typeface="DejaVu Sans"/>
              </a:rPr>
              <a:t>  </a:t>
            </a:r>
            <a:r>
              <a:rPr b="0" lang="ru-RU" sz="1800" spc="-1" strike="noStrike">
                <a:solidFill>
                  <a:srgbClr val="000000"/>
                </a:solidFill>
                <a:latin typeface="Arial"/>
                <a:ea typeface="DejaVu Sans"/>
              </a:rPr>
              <a:t>/// Canny detector</a:t>
            </a:r>
            <a:endParaRPr b="0" lang="ru-RU" sz="1800" spc="-1" strike="noStrike">
              <a:latin typeface="Arial"/>
            </a:endParaRPr>
          </a:p>
          <a:p>
            <a:pPr>
              <a:lnSpc>
                <a:spcPct val="100000"/>
              </a:lnSpc>
            </a:pPr>
            <a:r>
              <a:rPr b="0" lang="ru-RU" sz="1800" spc="-1" strike="noStrike">
                <a:solidFill>
                  <a:srgbClr val="000000"/>
                </a:solidFill>
                <a:latin typeface="Arial"/>
                <a:ea typeface="DejaVu Sans"/>
              </a:rPr>
              <a:t>  </a:t>
            </a:r>
            <a:r>
              <a:rPr b="0" lang="ru-RU" sz="1800" spc="-1" strike="noStrike">
                <a:solidFill>
                  <a:srgbClr val="000000"/>
                </a:solidFill>
                <a:latin typeface="Arial"/>
                <a:ea typeface="DejaVu Sans"/>
              </a:rPr>
              <a:t>Canny( detected_edges, detected_edges,</a:t>
            </a:r>
            <a:endParaRPr b="0" lang="ru-RU" sz="1800" spc="-1" strike="noStrike">
              <a:latin typeface="Arial"/>
            </a:endParaRPr>
          </a:p>
          <a:p>
            <a:pPr>
              <a:lnSpc>
                <a:spcPct val="100000"/>
              </a:lnSpc>
            </a:pPr>
            <a:r>
              <a:rPr b="0" lang="ru-RU" sz="1800" spc="-1" strike="noStrike">
                <a:solidFill>
                  <a:srgbClr val="000000"/>
                </a:solidFill>
                <a:latin typeface="Arial"/>
                <a:ea typeface="DejaVu Sans"/>
              </a:rPr>
              <a:t>    </a:t>
            </a:r>
            <a:r>
              <a:rPr b="0" lang="ru-RU" sz="1800" spc="-1" strike="noStrike">
                <a:solidFill>
                  <a:srgbClr val="000000"/>
                </a:solidFill>
                <a:latin typeface="Arial"/>
                <a:ea typeface="DejaVu Sans"/>
              </a:rPr>
              <a:t>LowThreshold,</a:t>
            </a:r>
            <a:endParaRPr b="0" lang="ru-RU" sz="1800" spc="-1" strike="noStrike">
              <a:latin typeface="Arial"/>
            </a:endParaRPr>
          </a:p>
          <a:p>
            <a:pPr>
              <a:lnSpc>
                <a:spcPct val="100000"/>
              </a:lnSpc>
            </a:pPr>
            <a:r>
              <a:rPr b="0" lang="ru-RU" sz="1800" spc="-1" strike="noStrike">
                <a:solidFill>
                  <a:srgbClr val="000000"/>
                </a:solidFill>
                <a:latin typeface="Arial"/>
                <a:ea typeface="DejaVu Sans"/>
              </a:rPr>
              <a:t>   </a:t>
            </a:r>
            <a:r>
              <a:rPr b="0" lang="ru-RU" sz="1800" spc="-1" strike="noStrike">
                <a:solidFill>
                  <a:srgbClr val="000000"/>
                </a:solidFill>
                <a:latin typeface="Arial"/>
                <a:ea typeface="DejaVu Sans"/>
              </a:rPr>
              <a:t>lowThreshold*ratio, kernel_size );</a:t>
            </a:r>
            <a:endParaRPr b="0" lang="ru-RU" sz="1800" spc="-1" strike="noStrike">
              <a:latin typeface="Arial"/>
            </a:endParaRPr>
          </a:p>
          <a:p>
            <a:pPr>
              <a:lnSpc>
                <a:spcPct val="100000"/>
              </a:lnSpc>
            </a:pPr>
            <a:endParaRPr b="0" lang="ru-RU" sz="1800" spc="-1" strike="noStrike">
              <a:latin typeface="Arial"/>
            </a:endParaRPr>
          </a:p>
          <a:p>
            <a:pPr>
              <a:lnSpc>
                <a:spcPct val="100000"/>
              </a:lnSpc>
            </a:pPr>
            <a:r>
              <a:rPr b="0" lang="ru-RU" sz="1800" spc="-1" strike="noStrike">
                <a:solidFill>
                  <a:srgbClr val="000000"/>
                </a:solidFill>
                <a:latin typeface="Arial"/>
                <a:ea typeface="DejaVu Sans"/>
              </a:rPr>
              <a:t>  </a:t>
            </a:r>
            <a:r>
              <a:rPr b="0" lang="ru-RU" sz="1800" spc="-1" strike="noStrike">
                <a:solidFill>
                  <a:srgbClr val="000000"/>
                </a:solidFill>
                <a:latin typeface="Arial"/>
                <a:ea typeface="DejaVu Sans"/>
              </a:rPr>
              <a:t>/// Using Canny's output as a mask,</a:t>
            </a:r>
            <a:endParaRPr b="0" lang="ru-RU" sz="1800" spc="-1" strike="noStrike">
              <a:latin typeface="Arial"/>
            </a:endParaRPr>
          </a:p>
          <a:p>
            <a:pPr>
              <a:lnSpc>
                <a:spcPct val="100000"/>
              </a:lnSpc>
            </a:pPr>
            <a:r>
              <a:rPr b="0" lang="ru-RU" sz="1800" spc="-1" strike="noStrike">
                <a:solidFill>
                  <a:srgbClr val="000000"/>
                </a:solidFill>
                <a:latin typeface="Arial"/>
                <a:ea typeface="DejaVu Sans"/>
              </a:rPr>
              <a:t>    </a:t>
            </a:r>
            <a:r>
              <a:rPr b="0" lang="ru-RU" sz="1800" spc="-1" strike="noStrike">
                <a:solidFill>
                  <a:srgbClr val="000000"/>
                </a:solidFill>
                <a:latin typeface="Arial"/>
                <a:ea typeface="DejaVu Sans"/>
              </a:rPr>
              <a:t>we display our result</a:t>
            </a:r>
            <a:endParaRPr b="0" lang="ru-RU" sz="1800" spc="-1" strike="noStrike">
              <a:latin typeface="Arial"/>
            </a:endParaRPr>
          </a:p>
          <a:p>
            <a:pPr>
              <a:lnSpc>
                <a:spcPct val="100000"/>
              </a:lnSpc>
            </a:pPr>
            <a:r>
              <a:rPr b="0" lang="ru-RU" sz="1800" spc="-1" strike="noStrike">
                <a:solidFill>
                  <a:srgbClr val="000000"/>
                </a:solidFill>
                <a:latin typeface="Arial"/>
                <a:ea typeface="DejaVu Sans"/>
              </a:rPr>
              <a:t>  </a:t>
            </a:r>
            <a:r>
              <a:rPr b="0" lang="ru-RU" sz="1800" spc="-1" strike="noStrike">
                <a:solidFill>
                  <a:srgbClr val="000000"/>
                </a:solidFill>
                <a:latin typeface="Arial"/>
                <a:ea typeface="DejaVu Sans"/>
              </a:rPr>
              <a:t>dst = Scalar::all(0);</a:t>
            </a:r>
            <a:endParaRPr b="0" lang="ru-RU" sz="1800" spc="-1" strike="noStrike">
              <a:latin typeface="Arial"/>
            </a:endParaRPr>
          </a:p>
          <a:p>
            <a:pPr>
              <a:lnSpc>
                <a:spcPct val="100000"/>
              </a:lnSpc>
            </a:pPr>
            <a:endParaRPr b="0" lang="ru-RU" sz="1800" spc="-1" strike="noStrike">
              <a:latin typeface="Arial"/>
            </a:endParaRPr>
          </a:p>
          <a:p>
            <a:pPr>
              <a:lnSpc>
                <a:spcPct val="100000"/>
              </a:lnSpc>
            </a:pPr>
            <a:r>
              <a:rPr b="0" lang="ru-RU" sz="1800" spc="-1" strike="noStrike">
                <a:solidFill>
                  <a:srgbClr val="000000"/>
                </a:solidFill>
                <a:latin typeface="Arial"/>
                <a:ea typeface="DejaVu Sans"/>
              </a:rPr>
              <a:t>  </a:t>
            </a:r>
            <a:r>
              <a:rPr b="0" lang="ru-RU" sz="1800" spc="-1" strike="noStrike">
                <a:solidFill>
                  <a:srgbClr val="000000"/>
                </a:solidFill>
                <a:latin typeface="Arial"/>
                <a:ea typeface="DejaVu Sans"/>
              </a:rPr>
              <a:t>src.copyTo( dst, detected_edges);</a:t>
            </a:r>
            <a:endParaRPr b="0" lang="ru-RU" sz="1800" spc="-1" strike="noStrike">
              <a:latin typeface="Arial"/>
            </a:endParaRPr>
          </a:p>
          <a:p>
            <a:pPr>
              <a:lnSpc>
                <a:spcPct val="100000"/>
              </a:lnSpc>
            </a:pPr>
            <a:r>
              <a:rPr b="0" lang="ru-RU" sz="1800" spc="-1" strike="noStrike">
                <a:solidFill>
                  <a:srgbClr val="000000"/>
                </a:solidFill>
                <a:latin typeface="Arial"/>
                <a:ea typeface="DejaVu Sans"/>
              </a:rPr>
              <a:t>  </a:t>
            </a:r>
            <a:r>
              <a:rPr b="0" lang="ru-RU" sz="1800" spc="-1" strike="noStrike">
                <a:solidFill>
                  <a:srgbClr val="000000"/>
                </a:solidFill>
                <a:latin typeface="Arial"/>
                <a:ea typeface="DejaVu Sans"/>
              </a:rPr>
              <a:t>imshow( window_name, dst );</a:t>
            </a:r>
            <a:endParaRPr b="0" lang="ru-RU" sz="1800" spc="-1" strike="noStrike">
              <a:latin typeface="Arial"/>
            </a:endParaRPr>
          </a:p>
          <a:p>
            <a:pPr>
              <a:lnSpc>
                <a:spcPct val="100000"/>
              </a:lnSpc>
            </a:pPr>
            <a:r>
              <a:rPr b="0" lang="ru-RU" sz="1800" spc="-1" strike="noStrike">
                <a:solidFill>
                  <a:srgbClr val="000000"/>
                </a:solidFill>
                <a:latin typeface="Arial"/>
                <a:ea typeface="DejaVu Sans"/>
              </a:rPr>
              <a:t> </a:t>
            </a:r>
            <a:r>
              <a:rPr b="0" lang="ru-RU" sz="1800" spc="-1" strike="noStrike">
                <a:solidFill>
                  <a:srgbClr val="000000"/>
                </a:solidFill>
                <a:latin typeface="Arial"/>
                <a:ea typeface="DejaVu Sans"/>
              </a:rPr>
              <a:t>}</a:t>
            </a:r>
            <a:endParaRPr b="0" lang="ru-RU" sz="1800" spc="-1" strike="noStrike">
              <a:latin typeface="Arial"/>
            </a:endParaRPr>
          </a:p>
          <a:p>
            <a:pPr>
              <a:lnSpc>
                <a:spcPct val="100000"/>
              </a:lnSpc>
            </a:pPr>
            <a:endParaRPr b="0" lang="ru-RU" sz="1800" spc="-1" strike="noStrike">
              <a:latin typeface="Arial"/>
            </a:endParaRPr>
          </a:p>
        </p:txBody>
      </p:sp>
    </p:spTree>
  </p:cSld>
  <mc:AlternateContent>
    <mc:Choice Requires="p14">
      <p:transition spd="slow" p14:dur="2000"/>
    </mc:Choice>
    <mc:Fallback>
      <p:transition spd="slow"/>
    </mc:Fallback>
  </mc:AlternateContent>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7" name="CustomShape 1"/>
          <p:cNvSpPr/>
          <p:nvPr/>
        </p:nvSpPr>
        <p:spPr>
          <a:xfrm>
            <a:off x="395640" y="404640"/>
            <a:ext cx="8223840" cy="1060920"/>
          </a:xfrm>
          <a:prstGeom prst="rect">
            <a:avLst/>
          </a:prstGeom>
          <a:noFill/>
          <a:ln>
            <a:noFill/>
          </a:ln>
        </p:spPr>
        <p:style>
          <a:lnRef idx="0"/>
          <a:fillRef idx="0"/>
          <a:effectRef idx="0"/>
          <a:fontRef idx="minor"/>
        </p:style>
        <p:txBody>
          <a:bodyPr lIns="90000" rIns="90000" tIns="45000" bIns="45000" anchor="ctr">
            <a:normAutofit/>
          </a:bodyPr>
          <a:p>
            <a:pPr>
              <a:lnSpc>
                <a:spcPct val="100000"/>
              </a:lnSpc>
            </a:pPr>
            <a:r>
              <a:rPr b="0" i="1" lang="ru-RU" sz="3600" spc="-1" strike="noStrike">
                <a:solidFill>
                  <a:srgbClr val="424456"/>
                </a:solidFill>
                <a:latin typeface="Trebuchet MS"/>
                <a:ea typeface="DejaVu Sans"/>
              </a:rPr>
              <a:t>Canny Edge Detection</a:t>
            </a:r>
            <a:endParaRPr b="0" lang="ru-RU" sz="3600" spc="-1" strike="noStrike">
              <a:latin typeface="Arial"/>
            </a:endParaRPr>
          </a:p>
        </p:txBody>
      </p:sp>
      <p:sp>
        <p:nvSpPr>
          <p:cNvPr id="358" name="CustomShape 2"/>
          <p:cNvSpPr/>
          <p:nvPr/>
        </p:nvSpPr>
        <p:spPr>
          <a:xfrm>
            <a:off x="3683160" y="1236600"/>
            <a:ext cx="4711320" cy="585576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ru-RU" sz="1300" spc="-1" strike="noStrike">
                <a:solidFill>
                  <a:srgbClr val="000000"/>
                </a:solidFill>
                <a:latin typeface="Arial"/>
                <a:ea typeface="DejaVu Sans"/>
              </a:rPr>
              <a:t>int main( int argc, char** argv ) {</a:t>
            </a:r>
            <a:endParaRPr b="0" lang="ru-RU" sz="1300" spc="-1" strike="noStrike">
              <a:latin typeface="Arial"/>
            </a:endParaRPr>
          </a:p>
          <a:p>
            <a:pPr>
              <a:lnSpc>
                <a:spcPct val="100000"/>
              </a:lnSpc>
            </a:pPr>
            <a:r>
              <a:rPr b="0" lang="ru-RU" sz="1300" spc="-1" strike="noStrike">
                <a:solidFill>
                  <a:srgbClr val="000000"/>
                </a:solidFill>
                <a:latin typeface="Arial"/>
                <a:ea typeface="DejaVu Sans"/>
              </a:rPr>
              <a:t>  </a:t>
            </a:r>
            <a:r>
              <a:rPr b="0" lang="ru-RU" sz="1300" spc="-1" strike="noStrike">
                <a:solidFill>
                  <a:srgbClr val="000000"/>
                </a:solidFill>
                <a:latin typeface="Arial"/>
                <a:ea typeface="DejaVu Sans"/>
              </a:rPr>
              <a:t>/// Load an image</a:t>
            </a:r>
            <a:endParaRPr b="0" lang="ru-RU" sz="1300" spc="-1" strike="noStrike">
              <a:latin typeface="Arial"/>
            </a:endParaRPr>
          </a:p>
          <a:p>
            <a:pPr>
              <a:lnSpc>
                <a:spcPct val="100000"/>
              </a:lnSpc>
            </a:pPr>
            <a:r>
              <a:rPr b="0" lang="ru-RU" sz="1300" spc="-1" strike="noStrike">
                <a:solidFill>
                  <a:srgbClr val="000000"/>
                </a:solidFill>
                <a:latin typeface="Arial"/>
                <a:ea typeface="DejaVu Sans"/>
              </a:rPr>
              <a:t>  </a:t>
            </a:r>
            <a:r>
              <a:rPr b="0" lang="ru-RU" sz="1300" spc="-1" strike="noStrike">
                <a:solidFill>
                  <a:srgbClr val="000000"/>
                </a:solidFill>
                <a:latin typeface="Arial"/>
                <a:ea typeface="DejaVu Sans"/>
              </a:rPr>
              <a:t>src = imread( argv[1] );</a:t>
            </a:r>
            <a:endParaRPr b="0" lang="ru-RU" sz="1300" spc="-1" strike="noStrike">
              <a:latin typeface="Arial"/>
            </a:endParaRPr>
          </a:p>
          <a:p>
            <a:pPr>
              <a:lnSpc>
                <a:spcPct val="100000"/>
              </a:lnSpc>
            </a:pPr>
            <a:r>
              <a:rPr b="0" lang="ru-RU" sz="1300" spc="-1" strike="noStrike">
                <a:solidFill>
                  <a:srgbClr val="000000"/>
                </a:solidFill>
                <a:latin typeface="Arial"/>
                <a:ea typeface="DejaVu Sans"/>
              </a:rPr>
              <a:t>  </a:t>
            </a:r>
            <a:r>
              <a:rPr b="0" lang="ru-RU" sz="1300" spc="-1" strike="noStrike">
                <a:solidFill>
                  <a:srgbClr val="000000"/>
                </a:solidFill>
                <a:latin typeface="Arial"/>
                <a:ea typeface="DejaVu Sans"/>
              </a:rPr>
              <a:t>If ( !src.data )  { return -1; }</a:t>
            </a:r>
            <a:endParaRPr b="0" lang="ru-RU" sz="1300" spc="-1" strike="noStrike">
              <a:latin typeface="Arial"/>
            </a:endParaRPr>
          </a:p>
          <a:p>
            <a:pPr>
              <a:lnSpc>
                <a:spcPct val="100000"/>
              </a:lnSpc>
            </a:pPr>
            <a:endParaRPr b="0" lang="ru-RU" sz="1300" spc="-1" strike="noStrike">
              <a:latin typeface="Arial"/>
            </a:endParaRPr>
          </a:p>
          <a:p>
            <a:pPr>
              <a:lnSpc>
                <a:spcPct val="100000"/>
              </a:lnSpc>
            </a:pPr>
            <a:r>
              <a:rPr b="0" lang="ru-RU" sz="1300" spc="-1" strike="noStrike">
                <a:solidFill>
                  <a:srgbClr val="000000"/>
                </a:solidFill>
                <a:latin typeface="Arial"/>
                <a:ea typeface="DejaVu Sans"/>
              </a:rPr>
              <a:t>  </a:t>
            </a:r>
            <a:r>
              <a:rPr b="0" lang="ru-RU" sz="1300" spc="-1" strike="noStrike">
                <a:solidFill>
                  <a:srgbClr val="000000"/>
                </a:solidFill>
                <a:latin typeface="Arial"/>
                <a:ea typeface="DejaVu Sans"/>
              </a:rPr>
              <a:t>/// Create a matrix of the same type and size as src (for dst)</a:t>
            </a:r>
            <a:endParaRPr b="0" lang="ru-RU" sz="1300" spc="-1" strike="noStrike">
              <a:latin typeface="Arial"/>
            </a:endParaRPr>
          </a:p>
          <a:p>
            <a:pPr>
              <a:lnSpc>
                <a:spcPct val="100000"/>
              </a:lnSpc>
            </a:pPr>
            <a:r>
              <a:rPr b="0" lang="ru-RU" sz="1300" spc="-1" strike="noStrike">
                <a:solidFill>
                  <a:srgbClr val="000000"/>
                </a:solidFill>
                <a:latin typeface="Arial"/>
                <a:ea typeface="DejaVu Sans"/>
              </a:rPr>
              <a:t>  </a:t>
            </a:r>
            <a:r>
              <a:rPr b="0" lang="ru-RU" sz="1300" spc="-1" strike="noStrike">
                <a:solidFill>
                  <a:srgbClr val="000000"/>
                </a:solidFill>
                <a:latin typeface="Arial"/>
                <a:ea typeface="DejaVu Sans"/>
              </a:rPr>
              <a:t>dst.create( src.size(), src.type() );</a:t>
            </a:r>
            <a:endParaRPr b="0" lang="ru-RU" sz="1300" spc="-1" strike="noStrike">
              <a:latin typeface="Arial"/>
            </a:endParaRPr>
          </a:p>
          <a:p>
            <a:pPr>
              <a:lnSpc>
                <a:spcPct val="100000"/>
              </a:lnSpc>
            </a:pPr>
            <a:endParaRPr b="0" lang="ru-RU" sz="1300" spc="-1" strike="noStrike">
              <a:latin typeface="Arial"/>
            </a:endParaRPr>
          </a:p>
          <a:p>
            <a:pPr>
              <a:lnSpc>
                <a:spcPct val="100000"/>
              </a:lnSpc>
            </a:pPr>
            <a:r>
              <a:rPr b="0" lang="ru-RU" sz="1300" spc="-1" strike="noStrike">
                <a:solidFill>
                  <a:srgbClr val="000000"/>
                </a:solidFill>
                <a:latin typeface="Arial"/>
                <a:ea typeface="DejaVu Sans"/>
              </a:rPr>
              <a:t>  </a:t>
            </a:r>
            <a:r>
              <a:rPr b="0" lang="ru-RU" sz="1300" spc="-1" strike="noStrike">
                <a:solidFill>
                  <a:srgbClr val="000000"/>
                </a:solidFill>
                <a:latin typeface="Arial"/>
                <a:ea typeface="DejaVu Sans"/>
              </a:rPr>
              <a:t>/// Convert the image to grayscale</a:t>
            </a:r>
            <a:endParaRPr b="0" lang="ru-RU" sz="1300" spc="-1" strike="noStrike">
              <a:latin typeface="Arial"/>
            </a:endParaRPr>
          </a:p>
          <a:p>
            <a:pPr>
              <a:lnSpc>
                <a:spcPct val="100000"/>
              </a:lnSpc>
            </a:pPr>
            <a:r>
              <a:rPr b="0" lang="ru-RU" sz="1300" spc="-1" strike="noStrike">
                <a:solidFill>
                  <a:srgbClr val="000000"/>
                </a:solidFill>
                <a:latin typeface="Arial"/>
                <a:ea typeface="DejaVu Sans"/>
              </a:rPr>
              <a:t>  </a:t>
            </a:r>
            <a:r>
              <a:rPr b="0" lang="ru-RU" sz="1300" spc="-1" strike="noStrike">
                <a:solidFill>
                  <a:srgbClr val="000000"/>
                </a:solidFill>
                <a:latin typeface="Arial"/>
                <a:ea typeface="DejaVu Sans"/>
              </a:rPr>
              <a:t>cvtColor( src, src_gray, CV_BGR2GRAY );</a:t>
            </a:r>
            <a:endParaRPr b="0" lang="ru-RU" sz="1300" spc="-1" strike="noStrike">
              <a:latin typeface="Arial"/>
            </a:endParaRPr>
          </a:p>
          <a:p>
            <a:pPr>
              <a:lnSpc>
                <a:spcPct val="100000"/>
              </a:lnSpc>
            </a:pPr>
            <a:endParaRPr b="0" lang="ru-RU" sz="1300" spc="-1" strike="noStrike">
              <a:latin typeface="Arial"/>
            </a:endParaRPr>
          </a:p>
          <a:p>
            <a:pPr>
              <a:lnSpc>
                <a:spcPct val="100000"/>
              </a:lnSpc>
            </a:pPr>
            <a:r>
              <a:rPr b="0" lang="ru-RU" sz="1300" spc="-1" strike="noStrike">
                <a:solidFill>
                  <a:srgbClr val="000000"/>
                </a:solidFill>
                <a:latin typeface="Arial"/>
                <a:ea typeface="DejaVu Sans"/>
              </a:rPr>
              <a:t>  </a:t>
            </a:r>
            <a:r>
              <a:rPr b="0" lang="ru-RU" sz="1300" spc="-1" strike="noStrike">
                <a:solidFill>
                  <a:srgbClr val="000000"/>
                </a:solidFill>
                <a:latin typeface="Arial"/>
                <a:ea typeface="DejaVu Sans"/>
              </a:rPr>
              <a:t>/// Create a window</a:t>
            </a:r>
            <a:endParaRPr b="0" lang="ru-RU" sz="1300" spc="-1" strike="noStrike">
              <a:latin typeface="Arial"/>
            </a:endParaRPr>
          </a:p>
          <a:p>
            <a:pPr>
              <a:lnSpc>
                <a:spcPct val="100000"/>
              </a:lnSpc>
            </a:pPr>
            <a:r>
              <a:rPr b="0" lang="ru-RU" sz="1300" spc="-1" strike="noStrike">
                <a:solidFill>
                  <a:srgbClr val="000000"/>
                </a:solidFill>
                <a:latin typeface="Arial"/>
                <a:ea typeface="DejaVu Sans"/>
              </a:rPr>
              <a:t>  </a:t>
            </a:r>
            <a:r>
              <a:rPr b="0" lang="ru-RU" sz="1300" spc="-1" strike="noStrike">
                <a:solidFill>
                  <a:srgbClr val="000000"/>
                </a:solidFill>
                <a:latin typeface="Arial"/>
                <a:ea typeface="DejaVu Sans"/>
              </a:rPr>
              <a:t>namedWindow( window_name, CV_WINDOW_AUTOSIZE );</a:t>
            </a:r>
            <a:endParaRPr b="0" lang="ru-RU" sz="1300" spc="-1" strike="noStrike">
              <a:latin typeface="Arial"/>
            </a:endParaRPr>
          </a:p>
          <a:p>
            <a:pPr>
              <a:lnSpc>
                <a:spcPct val="100000"/>
              </a:lnSpc>
            </a:pPr>
            <a:endParaRPr b="0" lang="ru-RU" sz="1300" spc="-1" strike="noStrike">
              <a:latin typeface="Arial"/>
            </a:endParaRPr>
          </a:p>
          <a:p>
            <a:pPr>
              <a:lnSpc>
                <a:spcPct val="100000"/>
              </a:lnSpc>
            </a:pPr>
            <a:r>
              <a:rPr b="0" lang="ru-RU" sz="1300" spc="-1" strike="noStrike">
                <a:solidFill>
                  <a:srgbClr val="000000"/>
                </a:solidFill>
                <a:latin typeface="Arial"/>
                <a:ea typeface="DejaVu Sans"/>
              </a:rPr>
              <a:t>  </a:t>
            </a:r>
            <a:r>
              <a:rPr b="0" lang="ru-RU" sz="1300" spc="-1" strike="noStrike">
                <a:solidFill>
                  <a:srgbClr val="000000"/>
                </a:solidFill>
                <a:latin typeface="Arial"/>
                <a:ea typeface="DejaVu Sans"/>
              </a:rPr>
              <a:t>/// Create a Trackbar for user to enter threshold</a:t>
            </a:r>
            <a:endParaRPr b="0" lang="ru-RU" sz="1300" spc="-1" strike="noStrike">
              <a:latin typeface="Arial"/>
            </a:endParaRPr>
          </a:p>
          <a:p>
            <a:pPr>
              <a:lnSpc>
                <a:spcPct val="100000"/>
              </a:lnSpc>
            </a:pPr>
            <a:r>
              <a:rPr b="0" lang="ru-RU" sz="1300" spc="-1" strike="noStrike">
                <a:solidFill>
                  <a:srgbClr val="000000"/>
                </a:solidFill>
                <a:latin typeface="Arial"/>
                <a:ea typeface="DejaVu Sans"/>
              </a:rPr>
              <a:t>  </a:t>
            </a:r>
            <a:r>
              <a:rPr b="0" lang="ru-RU" sz="1300" spc="-1" strike="noStrike">
                <a:solidFill>
                  <a:srgbClr val="000000"/>
                </a:solidFill>
                <a:latin typeface="Arial"/>
                <a:ea typeface="DejaVu Sans"/>
              </a:rPr>
              <a:t>createTrackbar( "Min Threshold:", window_name,</a:t>
            </a:r>
            <a:endParaRPr b="0" lang="ru-RU" sz="1300" spc="-1" strike="noStrike">
              <a:latin typeface="Arial"/>
            </a:endParaRPr>
          </a:p>
          <a:p>
            <a:pPr>
              <a:lnSpc>
                <a:spcPct val="100000"/>
              </a:lnSpc>
            </a:pPr>
            <a:r>
              <a:rPr b="0" lang="ru-RU" sz="1300" spc="-1" strike="noStrike">
                <a:solidFill>
                  <a:srgbClr val="000000"/>
                </a:solidFill>
                <a:latin typeface="Arial"/>
                <a:ea typeface="DejaVu Sans"/>
              </a:rPr>
              <a:t>  </a:t>
            </a:r>
            <a:r>
              <a:rPr b="0" lang="ru-RU" sz="1300" spc="-1" strike="noStrike">
                <a:solidFill>
                  <a:srgbClr val="000000"/>
                </a:solidFill>
                <a:latin typeface="Arial"/>
                <a:ea typeface="DejaVu Sans"/>
              </a:rPr>
              <a:t>&amp;lowThreshold, max_lowThreshold, CannyThreshold );</a:t>
            </a:r>
            <a:endParaRPr b="0" lang="ru-RU" sz="1300" spc="-1" strike="noStrike">
              <a:latin typeface="Arial"/>
            </a:endParaRPr>
          </a:p>
          <a:p>
            <a:pPr>
              <a:lnSpc>
                <a:spcPct val="100000"/>
              </a:lnSpc>
            </a:pPr>
            <a:endParaRPr b="0" lang="ru-RU" sz="1300" spc="-1" strike="noStrike">
              <a:latin typeface="Arial"/>
            </a:endParaRPr>
          </a:p>
          <a:p>
            <a:pPr>
              <a:lnSpc>
                <a:spcPct val="100000"/>
              </a:lnSpc>
            </a:pPr>
            <a:r>
              <a:rPr b="0" lang="ru-RU" sz="1300" spc="-1" strike="noStrike">
                <a:solidFill>
                  <a:srgbClr val="000000"/>
                </a:solidFill>
                <a:latin typeface="Arial"/>
                <a:ea typeface="DejaVu Sans"/>
              </a:rPr>
              <a:t>  </a:t>
            </a:r>
            <a:r>
              <a:rPr b="0" lang="ru-RU" sz="1300" spc="-1" strike="noStrike">
                <a:solidFill>
                  <a:srgbClr val="000000"/>
                </a:solidFill>
                <a:latin typeface="Arial"/>
                <a:ea typeface="DejaVu Sans"/>
              </a:rPr>
              <a:t>/// Show the image</a:t>
            </a:r>
            <a:endParaRPr b="0" lang="ru-RU" sz="1300" spc="-1" strike="noStrike">
              <a:latin typeface="Arial"/>
            </a:endParaRPr>
          </a:p>
          <a:p>
            <a:pPr>
              <a:lnSpc>
                <a:spcPct val="100000"/>
              </a:lnSpc>
            </a:pPr>
            <a:r>
              <a:rPr b="0" lang="ru-RU" sz="1300" spc="-1" strike="noStrike">
                <a:solidFill>
                  <a:srgbClr val="000000"/>
                </a:solidFill>
                <a:latin typeface="Arial"/>
                <a:ea typeface="DejaVu Sans"/>
              </a:rPr>
              <a:t>  </a:t>
            </a:r>
            <a:r>
              <a:rPr b="0" lang="ru-RU" sz="1300" spc="-1" strike="noStrike">
                <a:solidFill>
                  <a:srgbClr val="000000"/>
                </a:solidFill>
                <a:latin typeface="Arial"/>
                <a:ea typeface="DejaVu Sans"/>
              </a:rPr>
              <a:t>CannyThreshold(0, 0);</a:t>
            </a:r>
            <a:endParaRPr b="0" lang="ru-RU" sz="1300" spc="-1" strike="noStrike">
              <a:latin typeface="Arial"/>
            </a:endParaRPr>
          </a:p>
          <a:p>
            <a:pPr>
              <a:lnSpc>
                <a:spcPct val="100000"/>
              </a:lnSpc>
            </a:pPr>
            <a:endParaRPr b="0" lang="ru-RU" sz="1300" spc="-1" strike="noStrike">
              <a:latin typeface="Arial"/>
            </a:endParaRPr>
          </a:p>
          <a:p>
            <a:pPr>
              <a:lnSpc>
                <a:spcPct val="100000"/>
              </a:lnSpc>
            </a:pPr>
            <a:r>
              <a:rPr b="0" lang="ru-RU" sz="1300" spc="-1" strike="noStrike">
                <a:solidFill>
                  <a:srgbClr val="000000"/>
                </a:solidFill>
                <a:latin typeface="Arial"/>
                <a:ea typeface="DejaVu Sans"/>
              </a:rPr>
              <a:t>  </a:t>
            </a:r>
            <a:r>
              <a:rPr b="0" lang="ru-RU" sz="1300" spc="-1" strike="noStrike">
                <a:solidFill>
                  <a:srgbClr val="000000"/>
                </a:solidFill>
                <a:latin typeface="Arial"/>
                <a:ea typeface="DejaVu Sans"/>
              </a:rPr>
              <a:t>/// Wait until user exit program by pressing a key</a:t>
            </a:r>
            <a:endParaRPr b="0" lang="ru-RU" sz="1300" spc="-1" strike="noStrike">
              <a:latin typeface="Arial"/>
            </a:endParaRPr>
          </a:p>
          <a:p>
            <a:pPr>
              <a:lnSpc>
                <a:spcPct val="100000"/>
              </a:lnSpc>
            </a:pPr>
            <a:r>
              <a:rPr b="0" lang="ru-RU" sz="1300" spc="-1" strike="noStrike">
                <a:solidFill>
                  <a:srgbClr val="000000"/>
                </a:solidFill>
                <a:latin typeface="Arial"/>
                <a:ea typeface="DejaVu Sans"/>
              </a:rPr>
              <a:t>  </a:t>
            </a:r>
            <a:r>
              <a:rPr b="0" lang="ru-RU" sz="1300" spc="-1" strike="noStrike">
                <a:solidFill>
                  <a:srgbClr val="000000"/>
                </a:solidFill>
                <a:latin typeface="Arial"/>
                <a:ea typeface="DejaVu Sans"/>
              </a:rPr>
              <a:t>waitKey(0);</a:t>
            </a:r>
            <a:endParaRPr b="0" lang="ru-RU" sz="1300" spc="-1" strike="noStrike">
              <a:latin typeface="Arial"/>
            </a:endParaRPr>
          </a:p>
          <a:p>
            <a:pPr>
              <a:lnSpc>
                <a:spcPct val="100000"/>
              </a:lnSpc>
            </a:pPr>
            <a:endParaRPr b="0" lang="ru-RU" sz="1300" spc="-1" strike="noStrike">
              <a:latin typeface="Arial"/>
            </a:endParaRPr>
          </a:p>
          <a:p>
            <a:pPr>
              <a:lnSpc>
                <a:spcPct val="100000"/>
              </a:lnSpc>
            </a:pPr>
            <a:r>
              <a:rPr b="0" lang="ru-RU" sz="1300" spc="-1" strike="noStrike">
                <a:solidFill>
                  <a:srgbClr val="000000"/>
                </a:solidFill>
                <a:latin typeface="Arial"/>
                <a:ea typeface="DejaVu Sans"/>
              </a:rPr>
              <a:t>  </a:t>
            </a:r>
            <a:r>
              <a:rPr b="0" lang="ru-RU" sz="1300" spc="-1" strike="noStrike">
                <a:solidFill>
                  <a:srgbClr val="000000"/>
                </a:solidFill>
                <a:latin typeface="Arial"/>
                <a:ea typeface="DejaVu Sans"/>
              </a:rPr>
              <a:t>return 0;</a:t>
            </a:r>
            <a:endParaRPr b="0" lang="ru-RU" sz="1300" spc="-1" strike="noStrike">
              <a:latin typeface="Arial"/>
            </a:endParaRPr>
          </a:p>
          <a:p>
            <a:pPr>
              <a:lnSpc>
                <a:spcPct val="100000"/>
              </a:lnSpc>
            </a:pPr>
            <a:r>
              <a:rPr b="0" lang="ru-RU" sz="1300" spc="-1" strike="noStrike">
                <a:solidFill>
                  <a:srgbClr val="000000"/>
                </a:solidFill>
                <a:latin typeface="Arial"/>
                <a:ea typeface="DejaVu Sans"/>
              </a:rPr>
              <a:t>}</a:t>
            </a:r>
            <a:endParaRPr b="0" lang="ru-RU" sz="1300" spc="-1" strike="noStrike">
              <a:latin typeface="Arial"/>
            </a:endParaRPr>
          </a:p>
          <a:p>
            <a:pPr>
              <a:lnSpc>
                <a:spcPct val="100000"/>
              </a:lnSpc>
            </a:pPr>
            <a:endParaRPr b="0" lang="ru-RU" sz="1300" spc="-1" strike="noStrike">
              <a:latin typeface="Arial"/>
            </a:endParaRPr>
          </a:p>
        </p:txBody>
      </p:sp>
      <p:sp>
        <p:nvSpPr>
          <p:cNvPr id="359" name="CustomShape 3"/>
          <p:cNvSpPr/>
          <p:nvPr/>
        </p:nvSpPr>
        <p:spPr>
          <a:xfrm>
            <a:off x="5904000" y="6529680"/>
            <a:ext cx="2873520" cy="23508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ru-RU" sz="1050" spc="-1" strike="noStrike">
                <a:solidFill>
                  <a:srgbClr val="000000"/>
                </a:solidFill>
                <a:latin typeface="Arial"/>
                <a:ea typeface="DejaVu Sans"/>
              </a:rPr>
              <a:t>http://aishack.in/tutorials/canny-edge-detector/</a:t>
            </a:r>
            <a:endParaRPr b="0" lang="ru-RU" sz="1050" spc="-1" strike="noStrike">
              <a:latin typeface="Arial"/>
            </a:endParaRPr>
          </a:p>
        </p:txBody>
      </p:sp>
      <p:pic>
        <p:nvPicPr>
          <p:cNvPr id="360" name="" descr=""/>
          <p:cNvPicPr/>
          <p:nvPr/>
        </p:nvPicPr>
        <p:blipFill>
          <a:blip r:embed="rId1"/>
          <a:stretch/>
        </p:blipFill>
        <p:spPr>
          <a:xfrm>
            <a:off x="454680" y="1368000"/>
            <a:ext cx="2854080" cy="1729800"/>
          </a:xfrm>
          <a:prstGeom prst="rect">
            <a:avLst/>
          </a:prstGeom>
          <a:ln>
            <a:noFill/>
          </a:ln>
        </p:spPr>
      </p:pic>
      <p:pic>
        <p:nvPicPr>
          <p:cNvPr id="361" name="" descr=""/>
          <p:cNvPicPr/>
          <p:nvPr/>
        </p:nvPicPr>
        <p:blipFill>
          <a:blip r:embed="rId2"/>
          <a:stretch/>
        </p:blipFill>
        <p:spPr>
          <a:xfrm>
            <a:off x="382680" y="3600000"/>
            <a:ext cx="2854080" cy="2872800"/>
          </a:xfrm>
          <a:prstGeom prst="rect">
            <a:avLst/>
          </a:prstGeom>
          <a:ln>
            <a:noFill/>
          </a:ln>
        </p:spPr>
      </p:pic>
    </p:spTree>
  </p:cSld>
  <mc:AlternateContent>
    <mc:Choice Requires="p14">
      <p:transition spd="slow" p14:dur="2000"/>
    </mc:Choice>
    <mc:Fallback>
      <p:transition spd="slow"/>
    </mc:Fallback>
  </mc:AlternateContent>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2" name="CustomShape 1"/>
          <p:cNvSpPr/>
          <p:nvPr/>
        </p:nvSpPr>
        <p:spPr>
          <a:xfrm>
            <a:off x="395640" y="404640"/>
            <a:ext cx="8223840" cy="1060920"/>
          </a:xfrm>
          <a:prstGeom prst="rect">
            <a:avLst/>
          </a:prstGeom>
          <a:noFill/>
          <a:ln>
            <a:noFill/>
          </a:ln>
        </p:spPr>
        <p:style>
          <a:lnRef idx="0"/>
          <a:fillRef idx="0"/>
          <a:effectRef idx="0"/>
          <a:fontRef idx="minor"/>
        </p:style>
        <p:txBody>
          <a:bodyPr lIns="90000" rIns="90000" tIns="45000" bIns="45000" anchor="ctr">
            <a:normAutofit/>
          </a:bodyPr>
          <a:p>
            <a:pPr>
              <a:lnSpc>
                <a:spcPct val="100000"/>
              </a:lnSpc>
            </a:pPr>
            <a:r>
              <a:rPr b="0" i="1" lang="ru-RU" sz="3600" spc="-1" strike="noStrike">
                <a:solidFill>
                  <a:srgbClr val="424456"/>
                </a:solidFill>
                <a:latin typeface="Trebuchet MS"/>
                <a:ea typeface="DejaVu Sans"/>
              </a:rPr>
              <a:t>Morphological Operations</a:t>
            </a:r>
            <a:endParaRPr b="0" lang="ru-RU" sz="3600" spc="-1" strike="noStrike">
              <a:latin typeface="Arial"/>
            </a:endParaRPr>
          </a:p>
        </p:txBody>
      </p:sp>
      <p:sp>
        <p:nvSpPr>
          <p:cNvPr id="363" name="CustomShape 2"/>
          <p:cNvSpPr/>
          <p:nvPr/>
        </p:nvSpPr>
        <p:spPr>
          <a:xfrm>
            <a:off x="292320" y="1296000"/>
            <a:ext cx="7963200" cy="4914720"/>
          </a:xfrm>
          <a:prstGeom prst="rect">
            <a:avLst/>
          </a:prstGeom>
          <a:noFill/>
          <a:ln>
            <a:noFill/>
          </a:ln>
        </p:spPr>
        <p:style>
          <a:lnRef idx="0"/>
          <a:fillRef idx="0"/>
          <a:effectRef idx="0"/>
          <a:fontRef idx="minor"/>
        </p:style>
        <p:txBody>
          <a:bodyPr lIns="90000" rIns="90000" tIns="45000" bIns="45000">
            <a:noAutofit/>
          </a:bodyPr>
          <a:p>
            <a:pPr>
              <a:lnSpc>
                <a:spcPct val="100000"/>
              </a:lnSpc>
            </a:pPr>
            <a:endParaRPr b="0" lang="ru-RU" sz="1800" spc="-1" strike="noStrike">
              <a:latin typeface="Arial"/>
            </a:endParaRPr>
          </a:p>
          <a:p>
            <a:pPr>
              <a:lnSpc>
                <a:spcPct val="100000"/>
              </a:lnSpc>
            </a:pPr>
            <a:r>
              <a:rPr b="0" lang="ru-RU" sz="2400" spc="-1" strike="noStrike">
                <a:solidFill>
                  <a:srgbClr val="000000"/>
                </a:solidFill>
                <a:latin typeface="Arial"/>
                <a:ea typeface="DejaVu Sans"/>
              </a:rPr>
              <a:t>A set of operations that process images based on shapes. Morphological operations apply a structuring element to an input image and generate an output image.</a:t>
            </a:r>
            <a:endParaRPr b="0" lang="ru-RU" sz="2400" spc="-1" strike="noStrike">
              <a:latin typeface="Arial"/>
            </a:endParaRPr>
          </a:p>
          <a:p>
            <a:pPr>
              <a:lnSpc>
                <a:spcPct val="100000"/>
              </a:lnSpc>
            </a:pPr>
            <a:endParaRPr b="0" lang="ru-RU" sz="2400" spc="-1" strike="noStrike">
              <a:latin typeface="Arial"/>
            </a:endParaRPr>
          </a:p>
          <a:p>
            <a:pPr>
              <a:lnSpc>
                <a:spcPct val="100000"/>
              </a:lnSpc>
            </a:pPr>
            <a:r>
              <a:rPr b="0" lang="ru-RU" sz="2400" spc="-1" strike="noStrike">
                <a:solidFill>
                  <a:srgbClr val="000000"/>
                </a:solidFill>
                <a:latin typeface="Arial"/>
                <a:ea typeface="DejaVu Sans"/>
              </a:rPr>
              <a:t>The most basic morphological operations are two: Erosion and Dilation. They have a wide array of uses:</a:t>
            </a:r>
            <a:endParaRPr b="0" lang="ru-RU" sz="2400" spc="-1" strike="noStrike">
              <a:latin typeface="Arial"/>
            </a:endParaRPr>
          </a:p>
          <a:p>
            <a:pPr>
              <a:lnSpc>
                <a:spcPct val="100000"/>
              </a:lnSpc>
            </a:pPr>
            <a:r>
              <a:rPr b="0" lang="ru-RU" sz="2400" spc="-1" strike="noStrike">
                <a:solidFill>
                  <a:srgbClr val="000000"/>
                </a:solidFill>
                <a:latin typeface="Arial"/>
                <a:ea typeface="DejaVu Sans"/>
              </a:rPr>
              <a:t>    </a:t>
            </a:r>
            <a:r>
              <a:rPr b="0" lang="ru-RU" sz="2400" spc="-1" strike="noStrike">
                <a:solidFill>
                  <a:srgbClr val="000000"/>
                </a:solidFill>
                <a:latin typeface="Arial"/>
                <a:ea typeface="DejaVu Sans"/>
              </a:rPr>
              <a:t>- Removing noise</a:t>
            </a:r>
            <a:endParaRPr b="0" lang="ru-RU" sz="2400" spc="-1" strike="noStrike">
              <a:latin typeface="Arial"/>
            </a:endParaRPr>
          </a:p>
          <a:p>
            <a:pPr>
              <a:lnSpc>
                <a:spcPct val="100000"/>
              </a:lnSpc>
            </a:pPr>
            <a:r>
              <a:rPr b="0" lang="ru-RU" sz="2400" spc="-1" strike="noStrike">
                <a:solidFill>
                  <a:srgbClr val="000000"/>
                </a:solidFill>
                <a:latin typeface="Arial"/>
                <a:ea typeface="DejaVu Sans"/>
              </a:rPr>
              <a:t>    </a:t>
            </a:r>
            <a:r>
              <a:rPr b="0" lang="ru-RU" sz="2400" spc="-1" strike="noStrike">
                <a:solidFill>
                  <a:srgbClr val="000000"/>
                </a:solidFill>
                <a:latin typeface="Arial"/>
                <a:ea typeface="DejaVu Sans"/>
              </a:rPr>
              <a:t>- Isolation of individual elements and joining disparate elements in an image.</a:t>
            </a:r>
            <a:endParaRPr b="0" lang="ru-RU" sz="2400" spc="-1" strike="noStrike">
              <a:latin typeface="Arial"/>
            </a:endParaRPr>
          </a:p>
          <a:p>
            <a:pPr>
              <a:lnSpc>
                <a:spcPct val="100000"/>
              </a:lnSpc>
            </a:pPr>
            <a:r>
              <a:rPr b="0" lang="ru-RU" sz="2400" spc="-1" strike="noStrike">
                <a:solidFill>
                  <a:srgbClr val="000000"/>
                </a:solidFill>
                <a:latin typeface="Arial"/>
                <a:ea typeface="DejaVu Sans"/>
              </a:rPr>
              <a:t>    </a:t>
            </a:r>
            <a:r>
              <a:rPr b="0" lang="ru-RU" sz="2400" spc="-1" strike="noStrike">
                <a:solidFill>
                  <a:srgbClr val="000000"/>
                </a:solidFill>
                <a:latin typeface="Arial"/>
                <a:ea typeface="DejaVu Sans"/>
              </a:rPr>
              <a:t>- Finding of intensity bumps or holes in an image</a:t>
            </a:r>
            <a:endParaRPr b="0" lang="ru-RU" sz="2400" spc="-1" strike="noStrike">
              <a:latin typeface="Arial"/>
            </a:endParaRPr>
          </a:p>
          <a:p>
            <a:pPr>
              <a:lnSpc>
                <a:spcPct val="100000"/>
              </a:lnSpc>
            </a:pPr>
            <a:endParaRPr b="0" lang="ru-RU" sz="2400" spc="-1" strike="noStrike">
              <a:latin typeface="Arial"/>
            </a:endParaRPr>
          </a:p>
          <a:p>
            <a:pPr>
              <a:lnSpc>
                <a:spcPct val="100000"/>
              </a:lnSpc>
            </a:pPr>
            <a:endParaRPr b="0" lang="ru-RU" sz="2400" spc="-1" strike="noStrike">
              <a:latin typeface="Arial"/>
            </a:endParaRPr>
          </a:p>
        </p:txBody>
      </p:sp>
      <p:sp>
        <p:nvSpPr>
          <p:cNvPr id="364" name="CustomShape 3"/>
          <p:cNvSpPr/>
          <p:nvPr/>
        </p:nvSpPr>
        <p:spPr>
          <a:xfrm>
            <a:off x="5040000" y="6480000"/>
            <a:ext cx="2660400" cy="23544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ru-RU" sz="1050" spc="-1" strike="noStrike">
                <a:solidFill>
                  <a:srgbClr val="000000"/>
                </a:solidFill>
                <a:latin typeface="Arial"/>
                <a:ea typeface="DejaVu Sans"/>
              </a:rPr>
              <a:t>Learning OpenCV by Bradski and Kaehler.</a:t>
            </a:r>
            <a:endParaRPr b="0" lang="ru-RU" sz="1050" spc="-1" strike="noStrike">
              <a:latin typeface="Arial"/>
            </a:endParaRPr>
          </a:p>
        </p:txBody>
      </p:sp>
    </p:spTree>
  </p:cSld>
  <mc:AlternateContent>
    <mc:Choice Requires="p14">
      <p:transition spd="slow" p14:dur="2000"/>
    </mc:Choice>
    <mc:Fallback>
      <p:transition spd="slow"/>
    </mc:Fallback>
  </mc:AlternateContent>
</p:sld>
</file>

<file path=ppt/slides/slide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5" name="CustomShape 1"/>
          <p:cNvSpPr/>
          <p:nvPr/>
        </p:nvSpPr>
        <p:spPr>
          <a:xfrm>
            <a:off x="395640" y="404640"/>
            <a:ext cx="8223840" cy="1060920"/>
          </a:xfrm>
          <a:prstGeom prst="rect">
            <a:avLst/>
          </a:prstGeom>
          <a:noFill/>
          <a:ln>
            <a:noFill/>
          </a:ln>
        </p:spPr>
        <p:style>
          <a:lnRef idx="0"/>
          <a:fillRef idx="0"/>
          <a:effectRef idx="0"/>
          <a:fontRef idx="minor"/>
        </p:style>
        <p:txBody>
          <a:bodyPr lIns="90000" rIns="90000" tIns="45000" bIns="45000" anchor="ctr">
            <a:normAutofit/>
          </a:bodyPr>
          <a:p>
            <a:pPr>
              <a:lnSpc>
                <a:spcPct val="100000"/>
              </a:lnSpc>
            </a:pPr>
            <a:r>
              <a:rPr b="0" i="1" lang="ru-RU" sz="3600" spc="-1" strike="noStrike">
                <a:solidFill>
                  <a:srgbClr val="424456"/>
                </a:solidFill>
                <a:latin typeface="Trebuchet MS"/>
                <a:ea typeface="DejaVu Sans"/>
              </a:rPr>
              <a:t>Dilation</a:t>
            </a:r>
            <a:endParaRPr b="0" lang="ru-RU" sz="3600" spc="-1" strike="noStrike">
              <a:latin typeface="Arial"/>
            </a:endParaRPr>
          </a:p>
        </p:txBody>
      </p:sp>
      <p:sp>
        <p:nvSpPr>
          <p:cNvPr id="366" name="CustomShape 2"/>
          <p:cNvSpPr/>
          <p:nvPr/>
        </p:nvSpPr>
        <p:spPr>
          <a:xfrm>
            <a:off x="5040000" y="6480000"/>
            <a:ext cx="2660400" cy="23544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ru-RU" sz="1050" spc="-1" strike="noStrike">
                <a:solidFill>
                  <a:srgbClr val="000000"/>
                </a:solidFill>
                <a:latin typeface="Arial"/>
                <a:ea typeface="DejaVu Sans"/>
              </a:rPr>
              <a:t>Learning OpenCV by Bradski and Kaehler.</a:t>
            </a:r>
            <a:endParaRPr b="0" lang="ru-RU" sz="1050" spc="-1" strike="noStrike">
              <a:latin typeface="Arial"/>
            </a:endParaRPr>
          </a:p>
        </p:txBody>
      </p:sp>
      <p:pic>
        <p:nvPicPr>
          <p:cNvPr id="367" name="" descr=""/>
          <p:cNvPicPr/>
          <p:nvPr/>
        </p:nvPicPr>
        <p:blipFill>
          <a:blip r:embed="rId1"/>
          <a:stretch/>
        </p:blipFill>
        <p:spPr>
          <a:xfrm>
            <a:off x="1944000" y="2819520"/>
            <a:ext cx="1063440" cy="1425600"/>
          </a:xfrm>
          <a:prstGeom prst="rect">
            <a:avLst/>
          </a:prstGeom>
          <a:ln>
            <a:noFill/>
          </a:ln>
        </p:spPr>
      </p:pic>
      <p:pic>
        <p:nvPicPr>
          <p:cNvPr id="368" name="" descr=""/>
          <p:cNvPicPr/>
          <p:nvPr/>
        </p:nvPicPr>
        <p:blipFill>
          <a:blip r:embed="rId2"/>
          <a:stretch/>
        </p:blipFill>
        <p:spPr>
          <a:xfrm>
            <a:off x="5184000" y="2880000"/>
            <a:ext cx="1063440" cy="1425600"/>
          </a:xfrm>
          <a:prstGeom prst="rect">
            <a:avLst/>
          </a:prstGeom>
          <a:ln>
            <a:noFill/>
          </a:ln>
        </p:spPr>
      </p:pic>
      <p:sp>
        <p:nvSpPr>
          <p:cNvPr id="369" name="CustomShape 3"/>
          <p:cNvSpPr/>
          <p:nvPr/>
        </p:nvSpPr>
        <p:spPr>
          <a:xfrm>
            <a:off x="792000" y="5269680"/>
            <a:ext cx="7153200" cy="34344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ru-RU" sz="1800" spc="-1" strike="noStrike">
                <a:solidFill>
                  <a:srgbClr val="000000"/>
                </a:solidFill>
                <a:latin typeface="Arial"/>
                <a:ea typeface="DejaVu Sans"/>
              </a:rPr>
              <a:t>The background (bright) dilates around the black regions of the letter.</a:t>
            </a:r>
            <a:endParaRPr b="0" lang="ru-RU" sz="1800" spc="-1" strike="noStrike">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6" name="CustomShape 1"/>
          <p:cNvSpPr/>
          <p:nvPr/>
        </p:nvSpPr>
        <p:spPr>
          <a:xfrm>
            <a:off x="395640" y="404640"/>
            <a:ext cx="8223840" cy="1060920"/>
          </a:xfrm>
          <a:prstGeom prst="rect">
            <a:avLst/>
          </a:prstGeom>
          <a:noFill/>
          <a:ln>
            <a:noFill/>
          </a:ln>
        </p:spPr>
        <p:style>
          <a:lnRef idx="0"/>
          <a:fillRef idx="0"/>
          <a:effectRef idx="0"/>
          <a:fontRef idx="minor"/>
        </p:style>
        <p:txBody>
          <a:bodyPr lIns="90000" rIns="90000" tIns="45000" bIns="45000" anchor="ctr">
            <a:normAutofit/>
          </a:bodyPr>
          <a:p>
            <a:pPr>
              <a:lnSpc>
                <a:spcPct val="100000"/>
              </a:lnSpc>
            </a:pPr>
            <a:r>
              <a:rPr b="0" i="1" lang="ru-RU" sz="3600" spc="-1" strike="noStrike">
                <a:solidFill>
                  <a:srgbClr val="424456"/>
                </a:solidFill>
                <a:latin typeface="Trebuchet MS"/>
                <a:ea typeface="DejaVu Sans"/>
              </a:rPr>
              <a:t>OpenCV Read from Camera</a:t>
            </a:r>
            <a:endParaRPr b="0" lang="ru-RU" sz="3600" spc="-1" strike="noStrike">
              <a:latin typeface="Arial"/>
            </a:endParaRPr>
          </a:p>
        </p:txBody>
      </p:sp>
      <p:sp>
        <p:nvSpPr>
          <p:cNvPr id="227" name="CustomShape 2"/>
          <p:cNvSpPr/>
          <p:nvPr/>
        </p:nvSpPr>
        <p:spPr>
          <a:xfrm>
            <a:off x="292320" y="1296000"/>
            <a:ext cx="7963200" cy="4914720"/>
          </a:xfrm>
          <a:prstGeom prst="rect">
            <a:avLst/>
          </a:prstGeom>
          <a:noFill/>
          <a:ln>
            <a:noFill/>
          </a:ln>
        </p:spPr>
        <p:style>
          <a:lnRef idx="0"/>
          <a:fillRef idx="0"/>
          <a:effectRef idx="0"/>
          <a:fontRef idx="minor"/>
        </p:style>
        <p:txBody>
          <a:bodyPr lIns="90000" rIns="90000" tIns="45000" bIns="45000">
            <a:noAutofit/>
          </a:bodyPr>
          <a:p>
            <a:pPr>
              <a:lnSpc>
                <a:spcPct val="100000"/>
              </a:lnSpc>
            </a:pPr>
            <a:endParaRPr b="0" lang="ru-RU" sz="1800" spc="-1" strike="noStrike">
              <a:latin typeface="Arial"/>
            </a:endParaRPr>
          </a:p>
          <a:p>
            <a:pPr>
              <a:lnSpc>
                <a:spcPct val="100000"/>
              </a:lnSpc>
            </a:pPr>
            <a:r>
              <a:rPr b="0" lang="ru-RU" sz="1400" spc="-1" strike="noStrike">
                <a:solidFill>
                  <a:srgbClr val="000000"/>
                </a:solidFill>
                <a:latin typeface="Courier New"/>
                <a:ea typeface="DejaVu Sans"/>
              </a:rPr>
              <a:t>import cv2</a:t>
            </a:r>
            <a:endParaRPr b="0" lang="ru-RU" sz="1400" spc="-1" strike="noStrike">
              <a:latin typeface="Arial"/>
            </a:endParaRPr>
          </a:p>
          <a:p>
            <a:pPr>
              <a:lnSpc>
                <a:spcPct val="100000"/>
              </a:lnSpc>
            </a:pPr>
            <a:endParaRPr b="0" lang="ru-RU" sz="1400" spc="-1" strike="noStrike">
              <a:latin typeface="Arial"/>
            </a:endParaRPr>
          </a:p>
          <a:p>
            <a:pPr>
              <a:lnSpc>
                <a:spcPct val="100000"/>
              </a:lnSpc>
            </a:pPr>
            <a:r>
              <a:rPr b="0" lang="ru-RU" sz="1400" spc="-1" strike="noStrike">
                <a:solidFill>
                  <a:srgbClr val="000000"/>
                </a:solidFill>
                <a:latin typeface="Courier New"/>
                <a:ea typeface="DejaVu Sans"/>
              </a:rPr>
              <a:t>cap = cv2.VideoCapture(0)</a:t>
            </a:r>
            <a:endParaRPr b="0" lang="ru-RU" sz="1400" spc="-1" strike="noStrike">
              <a:latin typeface="Arial"/>
            </a:endParaRPr>
          </a:p>
          <a:p>
            <a:pPr>
              <a:lnSpc>
                <a:spcPct val="100000"/>
              </a:lnSpc>
            </a:pPr>
            <a:endParaRPr b="0" lang="ru-RU" sz="1400" spc="-1" strike="noStrike">
              <a:latin typeface="Arial"/>
            </a:endParaRPr>
          </a:p>
          <a:p>
            <a:pPr>
              <a:lnSpc>
                <a:spcPct val="100000"/>
              </a:lnSpc>
            </a:pPr>
            <a:r>
              <a:rPr b="0" lang="ru-RU" sz="1400" spc="-1" strike="noStrike">
                <a:solidFill>
                  <a:srgbClr val="000000"/>
                </a:solidFill>
                <a:latin typeface="Courier New"/>
                <a:ea typeface="DejaVu Sans"/>
              </a:rPr>
              <a:t># Set camera resolution</a:t>
            </a:r>
            <a:endParaRPr b="0" lang="ru-RU" sz="1400" spc="-1" strike="noStrike">
              <a:latin typeface="Arial"/>
            </a:endParaRPr>
          </a:p>
          <a:p>
            <a:pPr>
              <a:lnSpc>
                <a:spcPct val="100000"/>
              </a:lnSpc>
            </a:pPr>
            <a:r>
              <a:rPr b="0" lang="ru-RU" sz="1400" spc="-1" strike="noStrike">
                <a:solidFill>
                  <a:srgbClr val="000000"/>
                </a:solidFill>
                <a:latin typeface="Courier New"/>
                <a:ea typeface="DejaVu Sans"/>
              </a:rPr>
              <a:t>cap.set(3, 640)</a:t>
            </a:r>
            <a:endParaRPr b="0" lang="ru-RU" sz="1400" spc="-1" strike="noStrike">
              <a:latin typeface="Arial"/>
            </a:endParaRPr>
          </a:p>
          <a:p>
            <a:pPr>
              <a:lnSpc>
                <a:spcPct val="100000"/>
              </a:lnSpc>
            </a:pPr>
            <a:r>
              <a:rPr b="0" lang="ru-RU" sz="1400" spc="-1" strike="noStrike">
                <a:solidFill>
                  <a:srgbClr val="000000"/>
                </a:solidFill>
                <a:latin typeface="Courier New"/>
                <a:ea typeface="DejaVu Sans"/>
              </a:rPr>
              <a:t>cap.set(4, 480)</a:t>
            </a:r>
            <a:endParaRPr b="0" lang="ru-RU" sz="1400" spc="-1" strike="noStrike">
              <a:latin typeface="Arial"/>
            </a:endParaRPr>
          </a:p>
          <a:p>
            <a:pPr>
              <a:lnSpc>
                <a:spcPct val="100000"/>
              </a:lnSpc>
            </a:pPr>
            <a:endParaRPr b="0" lang="ru-RU" sz="1400" spc="-1" strike="noStrike">
              <a:latin typeface="Arial"/>
            </a:endParaRPr>
          </a:p>
          <a:p>
            <a:pPr>
              <a:lnSpc>
                <a:spcPct val="100000"/>
              </a:lnSpc>
            </a:pPr>
            <a:r>
              <a:rPr b="0" lang="ru-RU" sz="1400" spc="-1" strike="noStrike">
                <a:solidFill>
                  <a:srgbClr val="000000"/>
                </a:solidFill>
                <a:latin typeface="Courier New"/>
                <a:ea typeface="DejaVu Sans"/>
              </a:rPr>
              <a:t>while True:</a:t>
            </a:r>
            <a:endParaRPr b="0" lang="ru-RU" sz="1400" spc="-1" strike="noStrike">
              <a:latin typeface="Arial"/>
            </a:endParaRPr>
          </a:p>
          <a:p>
            <a:pPr>
              <a:lnSpc>
                <a:spcPct val="100000"/>
              </a:lnSpc>
            </a:pPr>
            <a:r>
              <a:rPr b="0" lang="ru-RU" sz="1400" spc="-1" strike="noStrike">
                <a:solidFill>
                  <a:srgbClr val="000000"/>
                </a:solidFill>
                <a:latin typeface="Courier New"/>
                <a:ea typeface="DejaVu Sans"/>
              </a:rPr>
              <a:t>    </a:t>
            </a:r>
            <a:r>
              <a:rPr b="0" lang="ru-RU" sz="1400" spc="-1" strike="noStrike">
                <a:solidFill>
                  <a:srgbClr val="000000"/>
                </a:solidFill>
                <a:latin typeface="Courier New"/>
                <a:ea typeface="DejaVu Sans"/>
              </a:rPr>
              <a:t>ret, frame = cap.read()</a:t>
            </a:r>
            <a:endParaRPr b="0" lang="ru-RU" sz="1400" spc="-1" strike="noStrike">
              <a:latin typeface="Arial"/>
            </a:endParaRPr>
          </a:p>
          <a:p>
            <a:pPr>
              <a:lnSpc>
                <a:spcPct val="100000"/>
              </a:lnSpc>
            </a:pPr>
            <a:endParaRPr b="0" lang="ru-RU" sz="1400" spc="-1" strike="noStrike">
              <a:latin typeface="Arial"/>
            </a:endParaRPr>
          </a:p>
          <a:p>
            <a:pPr>
              <a:lnSpc>
                <a:spcPct val="100000"/>
              </a:lnSpc>
            </a:pPr>
            <a:r>
              <a:rPr b="0" lang="ru-RU" sz="1400" spc="-1" strike="noStrike">
                <a:solidFill>
                  <a:srgbClr val="000000"/>
                </a:solidFill>
                <a:latin typeface="Courier New"/>
                <a:ea typeface="DejaVu Sans"/>
              </a:rPr>
              <a:t>    </a:t>
            </a:r>
            <a:r>
              <a:rPr b="0" lang="ru-RU" sz="1400" spc="-1" strike="noStrike">
                <a:solidFill>
                  <a:srgbClr val="000000"/>
                </a:solidFill>
                <a:latin typeface="Courier New"/>
                <a:ea typeface="DejaVu Sans"/>
              </a:rPr>
              <a:t># Convert to grayscale</a:t>
            </a:r>
            <a:endParaRPr b="0" lang="ru-RU" sz="1400" spc="-1" strike="noStrike">
              <a:latin typeface="Arial"/>
            </a:endParaRPr>
          </a:p>
          <a:p>
            <a:pPr>
              <a:lnSpc>
                <a:spcPct val="100000"/>
              </a:lnSpc>
            </a:pPr>
            <a:r>
              <a:rPr b="0" lang="ru-RU" sz="1400" spc="-1" strike="noStrike">
                <a:solidFill>
                  <a:srgbClr val="000000"/>
                </a:solidFill>
                <a:latin typeface="Courier New"/>
                <a:ea typeface="DejaVu Sans"/>
              </a:rPr>
              <a:t>    </a:t>
            </a:r>
            <a:r>
              <a:rPr b="0" lang="ru-RU" sz="1400" spc="-1" strike="noStrike">
                <a:solidFill>
                  <a:srgbClr val="000000"/>
                </a:solidFill>
                <a:latin typeface="Courier New"/>
                <a:ea typeface="DejaVu Sans"/>
              </a:rPr>
              <a:t>gray = cv2.cvtColor(frame, cv2.COLOR_BGR2GRAY)</a:t>
            </a:r>
            <a:endParaRPr b="0" lang="ru-RU" sz="1400" spc="-1" strike="noStrike">
              <a:latin typeface="Arial"/>
            </a:endParaRPr>
          </a:p>
          <a:p>
            <a:pPr>
              <a:lnSpc>
                <a:spcPct val="100000"/>
              </a:lnSpc>
            </a:pPr>
            <a:endParaRPr b="0" lang="ru-RU" sz="1400" spc="-1" strike="noStrike">
              <a:latin typeface="Arial"/>
            </a:endParaRPr>
          </a:p>
          <a:p>
            <a:pPr>
              <a:lnSpc>
                <a:spcPct val="100000"/>
              </a:lnSpc>
            </a:pPr>
            <a:r>
              <a:rPr b="0" lang="ru-RU" sz="1400" spc="-1" strike="noStrike">
                <a:solidFill>
                  <a:srgbClr val="000000"/>
                </a:solidFill>
                <a:latin typeface="Courier New"/>
                <a:ea typeface="DejaVu Sans"/>
              </a:rPr>
              <a:t>    </a:t>
            </a:r>
            <a:r>
              <a:rPr b="0" lang="ru-RU" sz="1400" spc="-1" strike="noStrike">
                <a:solidFill>
                  <a:srgbClr val="000000"/>
                </a:solidFill>
                <a:latin typeface="Courier New"/>
                <a:ea typeface="DejaVu Sans"/>
              </a:rPr>
              <a:t># Display the resulting frame</a:t>
            </a:r>
            <a:endParaRPr b="0" lang="ru-RU" sz="1400" spc="-1" strike="noStrike">
              <a:latin typeface="Arial"/>
            </a:endParaRPr>
          </a:p>
          <a:p>
            <a:pPr>
              <a:lnSpc>
                <a:spcPct val="100000"/>
              </a:lnSpc>
            </a:pPr>
            <a:r>
              <a:rPr b="0" lang="ru-RU" sz="1400" spc="-1" strike="noStrike">
                <a:solidFill>
                  <a:srgbClr val="000000"/>
                </a:solidFill>
                <a:latin typeface="Courier New"/>
                <a:ea typeface="DejaVu Sans"/>
              </a:rPr>
              <a:t>    </a:t>
            </a:r>
            <a:r>
              <a:rPr b="0" lang="ru-RU" sz="1400" spc="-1" strike="noStrike">
                <a:solidFill>
                  <a:srgbClr val="000000"/>
                </a:solidFill>
                <a:latin typeface="Courier New"/>
                <a:ea typeface="DejaVu Sans"/>
              </a:rPr>
              <a:t>cv2.imshow('frame', gray)</a:t>
            </a:r>
            <a:endParaRPr b="0" lang="ru-RU" sz="1400" spc="-1" strike="noStrike">
              <a:latin typeface="Arial"/>
            </a:endParaRPr>
          </a:p>
          <a:p>
            <a:pPr>
              <a:lnSpc>
                <a:spcPct val="100000"/>
              </a:lnSpc>
            </a:pPr>
            <a:r>
              <a:rPr b="0" lang="ru-RU" sz="1400" spc="-1" strike="noStrike">
                <a:solidFill>
                  <a:srgbClr val="000000"/>
                </a:solidFill>
                <a:latin typeface="Courier New"/>
                <a:ea typeface="DejaVu Sans"/>
              </a:rPr>
              <a:t>    </a:t>
            </a:r>
            <a:r>
              <a:rPr b="0" lang="ru-RU" sz="1400" spc="-1" strike="noStrike">
                <a:solidFill>
                  <a:srgbClr val="000000"/>
                </a:solidFill>
                <a:latin typeface="Courier New"/>
                <a:ea typeface="DejaVu Sans"/>
              </a:rPr>
              <a:t>if cv2.waitKey(1) &amp; 0xFF == 27:</a:t>
            </a:r>
            <a:endParaRPr b="0" lang="ru-RU" sz="1400" spc="-1" strike="noStrike">
              <a:latin typeface="Arial"/>
            </a:endParaRPr>
          </a:p>
          <a:p>
            <a:pPr>
              <a:lnSpc>
                <a:spcPct val="100000"/>
              </a:lnSpc>
            </a:pPr>
            <a:r>
              <a:rPr b="0" lang="ru-RU" sz="1400" spc="-1" strike="noStrike">
                <a:solidFill>
                  <a:srgbClr val="000000"/>
                </a:solidFill>
                <a:latin typeface="Courier New"/>
                <a:ea typeface="DejaVu Sans"/>
              </a:rPr>
              <a:t>        </a:t>
            </a:r>
            <a:r>
              <a:rPr b="0" lang="ru-RU" sz="1400" spc="-1" strike="noStrike">
                <a:solidFill>
                  <a:srgbClr val="000000"/>
                </a:solidFill>
                <a:latin typeface="Courier New"/>
                <a:ea typeface="DejaVu Sans"/>
              </a:rPr>
              <a:t>break</a:t>
            </a:r>
            <a:endParaRPr b="0" lang="ru-RU" sz="1400" spc="-1" strike="noStrike">
              <a:latin typeface="Arial"/>
            </a:endParaRPr>
          </a:p>
          <a:p>
            <a:pPr>
              <a:lnSpc>
                <a:spcPct val="100000"/>
              </a:lnSpc>
            </a:pPr>
            <a:endParaRPr b="0" lang="ru-RU" sz="1400" spc="-1" strike="noStrike">
              <a:latin typeface="Arial"/>
            </a:endParaRPr>
          </a:p>
          <a:p>
            <a:pPr>
              <a:lnSpc>
                <a:spcPct val="100000"/>
              </a:lnSpc>
            </a:pPr>
            <a:r>
              <a:rPr b="0" lang="ru-RU" sz="1400" spc="-1" strike="noStrike">
                <a:solidFill>
                  <a:srgbClr val="000000"/>
                </a:solidFill>
                <a:latin typeface="Courier New"/>
                <a:ea typeface="DejaVu Sans"/>
              </a:rPr>
              <a:t># When everything done, release the capture</a:t>
            </a:r>
            <a:endParaRPr b="0" lang="ru-RU" sz="1400" spc="-1" strike="noStrike">
              <a:latin typeface="Arial"/>
            </a:endParaRPr>
          </a:p>
          <a:p>
            <a:pPr>
              <a:lnSpc>
                <a:spcPct val="100000"/>
              </a:lnSpc>
            </a:pPr>
            <a:r>
              <a:rPr b="0" lang="ru-RU" sz="1400" spc="-1" strike="noStrike">
                <a:solidFill>
                  <a:srgbClr val="000000"/>
                </a:solidFill>
                <a:latin typeface="Courier New"/>
                <a:ea typeface="DejaVu Sans"/>
              </a:rPr>
              <a:t>cap.release()</a:t>
            </a:r>
            <a:endParaRPr b="0" lang="ru-RU" sz="1400" spc="-1" strike="noStrike">
              <a:latin typeface="Arial"/>
            </a:endParaRPr>
          </a:p>
          <a:p>
            <a:pPr>
              <a:lnSpc>
                <a:spcPct val="100000"/>
              </a:lnSpc>
            </a:pPr>
            <a:r>
              <a:rPr b="0" lang="ru-RU" sz="1400" spc="-1" strike="noStrike">
                <a:solidFill>
                  <a:srgbClr val="000000"/>
                </a:solidFill>
                <a:latin typeface="Courier New"/>
                <a:ea typeface="DejaVu Sans"/>
              </a:rPr>
              <a:t>cv2.destroyAllWindows()</a:t>
            </a:r>
            <a:endParaRPr b="0" lang="ru-RU" sz="1400" spc="-1" strike="noStrike">
              <a:latin typeface="Arial"/>
            </a:endParaRPr>
          </a:p>
        </p:txBody>
      </p:sp>
    </p:spTree>
  </p:cSld>
  <mc:AlternateContent>
    <mc:Choice Requires="p14">
      <p:transition spd="slow" p14:dur="2000"/>
    </mc:Choice>
    <mc:Fallback>
      <p:transition spd="slow"/>
    </mc:Fallback>
  </mc:AlternateContent>
</p:sld>
</file>

<file path=ppt/slides/slide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0" name="CustomShape 1"/>
          <p:cNvSpPr/>
          <p:nvPr/>
        </p:nvSpPr>
        <p:spPr>
          <a:xfrm>
            <a:off x="395640" y="404640"/>
            <a:ext cx="8223840" cy="1060920"/>
          </a:xfrm>
          <a:prstGeom prst="rect">
            <a:avLst/>
          </a:prstGeom>
          <a:noFill/>
          <a:ln>
            <a:noFill/>
          </a:ln>
        </p:spPr>
        <p:style>
          <a:lnRef idx="0"/>
          <a:fillRef idx="0"/>
          <a:effectRef idx="0"/>
          <a:fontRef idx="minor"/>
        </p:style>
        <p:txBody>
          <a:bodyPr lIns="90000" rIns="90000" tIns="45000" bIns="45000" anchor="ctr">
            <a:normAutofit/>
          </a:bodyPr>
          <a:p>
            <a:pPr>
              <a:lnSpc>
                <a:spcPct val="100000"/>
              </a:lnSpc>
            </a:pPr>
            <a:r>
              <a:rPr b="0" i="1" lang="ru-RU" sz="3600" spc="-1" strike="noStrike">
                <a:solidFill>
                  <a:srgbClr val="424456"/>
                </a:solidFill>
                <a:latin typeface="Trebuchet MS"/>
                <a:ea typeface="DejaVu Sans"/>
              </a:rPr>
              <a:t>Dilation</a:t>
            </a:r>
            <a:endParaRPr b="0" lang="ru-RU" sz="3600" spc="-1" strike="noStrike">
              <a:latin typeface="Arial"/>
            </a:endParaRPr>
          </a:p>
        </p:txBody>
      </p:sp>
      <p:sp>
        <p:nvSpPr>
          <p:cNvPr id="371" name="CustomShape 2"/>
          <p:cNvSpPr/>
          <p:nvPr/>
        </p:nvSpPr>
        <p:spPr>
          <a:xfrm>
            <a:off x="5040000" y="6480000"/>
            <a:ext cx="2660400" cy="23544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ru-RU" sz="1050" spc="-1" strike="noStrike">
                <a:solidFill>
                  <a:srgbClr val="000000"/>
                </a:solidFill>
                <a:latin typeface="Arial"/>
                <a:ea typeface="DejaVu Sans"/>
              </a:rPr>
              <a:t>Learning OpenCV by Bradski and Kaehler.</a:t>
            </a:r>
            <a:endParaRPr b="0" lang="ru-RU" sz="1050" spc="-1" strike="noStrike">
              <a:latin typeface="Arial"/>
            </a:endParaRPr>
          </a:p>
        </p:txBody>
      </p:sp>
      <p:sp>
        <p:nvSpPr>
          <p:cNvPr id="372" name="CustomShape 3"/>
          <p:cNvSpPr/>
          <p:nvPr/>
        </p:nvSpPr>
        <p:spPr>
          <a:xfrm>
            <a:off x="792000" y="5269680"/>
            <a:ext cx="6787440" cy="34344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ru-RU" sz="1800" spc="-1" strike="noStrike">
                <a:solidFill>
                  <a:srgbClr val="000000"/>
                </a:solidFill>
                <a:latin typeface="Arial"/>
                <a:ea typeface="DejaVu Sans"/>
              </a:rPr>
              <a:t>Inverted example. The dilatation makes the object in white bigger.</a:t>
            </a:r>
            <a:endParaRPr b="0" lang="ru-RU" sz="1800" spc="-1" strike="noStrike">
              <a:latin typeface="Arial"/>
            </a:endParaRPr>
          </a:p>
        </p:txBody>
      </p:sp>
      <p:pic>
        <p:nvPicPr>
          <p:cNvPr id="373" name="" descr=""/>
          <p:cNvPicPr/>
          <p:nvPr/>
        </p:nvPicPr>
        <p:blipFill>
          <a:blip r:embed="rId1"/>
          <a:stretch/>
        </p:blipFill>
        <p:spPr>
          <a:xfrm>
            <a:off x="2952000" y="3035520"/>
            <a:ext cx="2663640" cy="1425600"/>
          </a:xfrm>
          <a:prstGeom prst="rect">
            <a:avLst/>
          </a:prstGeom>
          <a:ln>
            <a:noFill/>
          </a:ln>
        </p:spPr>
      </p:pic>
    </p:spTree>
  </p:cSld>
  <mc:AlternateContent>
    <mc:Choice Requires="p14">
      <p:transition spd="slow" p14:dur="2000"/>
    </mc:Choice>
    <mc:Fallback>
      <p:transition spd="slow"/>
    </mc:Fallback>
  </mc:AlternateContent>
</p:sld>
</file>

<file path=ppt/slides/slide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4" name="CustomShape 1"/>
          <p:cNvSpPr/>
          <p:nvPr/>
        </p:nvSpPr>
        <p:spPr>
          <a:xfrm>
            <a:off x="395640" y="404640"/>
            <a:ext cx="8223840" cy="1060920"/>
          </a:xfrm>
          <a:prstGeom prst="rect">
            <a:avLst/>
          </a:prstGeom>
          <a:noFill/>
          <a:ln>
            <a:noFill/>
          </a:ln>
        </p:spPr>
        <p:style>
          <a:lnRef idx="0"/>
          <a:fillRef idx="0"/>
          <a:effectRef idx="0"/>
          <a:fontRef idx="minor"/>
        </p:style>
        <p:txBody>
          <a:bodyPr lIns="90000" rIns="90000" tIns="45000" bIns="45000" anchor="ctr">
            <a:normAutofit/>
          </a:bodyPr>
          <a:p>
            <a:pPr>
              <a:lnSpc>
                <a:spcPct val="100000"/>
              </a:lnSpc>
            </a:pPr>
            <a:r>
              <a:rPr b="0" i="1" lang="ru-RU" sz="3600" spc="-1" strike="noStrike">
                <a:solidFill>
                  <a:srgbClr val="424456"/>
                </a:solidFill>
                <a:latin typeface="Trebuchet MS"/>
                <a:ea typeface="DejaVu Sans"/>
              </a:rPr>
              <a:t>Dilation</a:t>
            </a:r>
            <a:endParaRPr b="0" lang="ru-RU" sz="3600" spc="-1" strike="noStrike">
              <a:latin typeface="Arial"/>
            </a:endParaRPr>
          </a:p>
        </p:txBody>
      </p:sp>
      <p:sp>
        <p:nvSpPr>
          <p:cNvPr id="375" name="CustomShape 2"/>
          <p:cNvSpPr/>
          <p:nvPr/>
        </p:nvSpPr>
        <p:spPr>
          <a:xfrm>
            <a:off x="395640" y="1468440"/>
            <a:ext cx="8169480" cy="111132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ru-RU" sz="1800" spc="-1" strike="noStrike">
                <a:solidFill>
                  <a:srgbClr val="000000"/>
                </a:solidFill>
                <a:latin typeface="Arial"/>
                <a:ea typeface="DejaVu Sans"/>
              </a:rPr>
              <a:t>In binary morphology, dilation is a shift-invariant (translation invariant) operator, equivalent to Minkowski addition.</a:t>
            </a:r>
            <a:endParaRPr b="0" lang="ru-RU" sz="1800" spc="-1" strike="noStrike">
              <a:latin typeface="Arial"/>
            </a:endParaRPr>
          </a:p>
          <a:p>
            <a:pPr>
              <a:lnSpc>
                <a:spcPct val="100000"/>
              </a:lnSpc>
            </a:pPr>
            <a:endParaRPr b="0" lang="ru-RU" sz="1800" spc="-1" strike="noStrike">
              <a:latin typeface="Arial"/>
            </a:endParaRPr>
          </a:p>
          <a:p>
            <a:pPr>
              <a:lnSpc>
                <a:spcPct val="100000"/>
              </a:lnSpc>
            </a:pPr>
            <a:endParaRPr b="0" lang="ru-RU" sz="1800" spc="-1" strike="noStrike">
              <a:latin typeface="Arial"/>
            </a:endParaRPr>
          </a:p>
        </p:txBody>
      </p:sp>
      <p:sp>
        <p:nvSpPr>
          <p:cNvPr id="376" name="CustomShape 3"/>
          <p:cNvSpPr/>
          <p:nvPr/>
        </p:nvSpPr>
        <p:spPr>
          <a:xfrm>
            <a:off x="576000" y="2664000"/>
            <a:ext cx="4806360" cy="213516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ru-RU" sz="1800" spc="-1" strike="noStrike">
                <a:solidFill>
                  <a:srgbClr val="000000"/>
                </a:solidFill>
                <a:latin typeface="Arial"/>
                <a:ea typeface="DejaVu Sans"/>
              </a:rPr>
              <a:t>A binary image is viewed in mathematical</a:t>
            </a:r>
            <a:endParaRPr b="0" lang="ru-RU" sz="1800" spc="-1" strike="noStrike">
              <a:latin typeface="Arial"/>
            </a:endParaRPr>
          </a:p>
          <a:p>
            <a:pPr>
              <a:lnSpc>
                <a:spcPct val="100000"/>
              </a:lnSpc>
            </a:pPr>
            <a:r>
              <a:rPr b="0" lang="ru-RU" sz="1800" spc="-1" strike="noStrike">
                <a:solidFill>
                  <a:srgbClr val="000000"/>
                </a:solidFill>
                <a:latin typeface="Arial"/>
                <a:ea typeface="DejaVu Sans"/>
              </a:rPr>
              <a:t>morphology as a subset of a Euclidean</a:t>
            </a:r>
            <a:endParaRPr b="0" lang="ru-RU" sz="1800" spc="-1" strike="noStrike">
              <a:latin typeface="Arial"/>
            </a:endParaRPr>
          </a:p>
          <a:p>
            <a:pPr>
              <a:lnSpc>
                <a:spcPct val="100000"/>
              </a:lnSpc>
            </a:pPr>
            <a:r>
              <a:rPr b="0" lang="ru-RU" sz="1800" spc="-1" strike="noStrike">
                <a:solidFill>
                  <a:srgbClr val="000000"/>
                </a:solidFill>
                <a:latin typeface="Arial"/>
                <a:ea typeface="DejaVu Sans"/>
              </a:rPr>
              <a:t>space R_d or the integer grid Z_d,</a:t>
            </a:r>
            <a:endParaRPr b="0" lang="ru-RU" sz="1800" spc="-1" strike="noStrike">
              <a:latin typeface="Arial"/>
            </a:endParaRPr>
          </a:p>
          <a:p>
            <a:pPr>
              <a:lnSpc>
                <a:spcPct val="100000"/>
              </a:lnSpc>
            </a:pPr>
            <a:r>
              <a:rPr b="0" lang="ru-RU" sz="1800" spc="-1" strike="noStrike">
                <a:solidFill>
                  <a:srgbClr val="000000"/>
                </a:solidFill>
                <a:latin typeface="Arial"/>
                <a:ea typeface="DejaVu Sans"/>
              </a:rPr>
              <a:t>for some dimension d.</a:t>
            </a:r>
            <a:endParaRPr b="0" lang="ru-RU" sz="1800" spc="-1" strike="noStrike">
              <a:latin typeface="Arial"/>
            </a:endParaRPr>
          </a:p>
          <a:p>
            <a:pPr>
              <a:lnSpc>
                <a:spcPct val="100000"/>
              </a:lnSpc>
            </a:pPr>
            <a:r>
              <a:rPr b="0" lang="ru-RU" sz="1800" spc="-1" strike="noStrike">
                <a:solidFill>
                  <a:srgbClr val="000000"/>
                </a:solidFill>
                <a:latin typeface="Arial"/>
                <a:ea typeface="DejaVu Sans"/>
              </a:rPr>
              <a:t>Let E be a Euclidean space or an integer grid,</a:t>
            </a:r>
            <a:endParaRPr b="0" lang="ru-RU" sz="1800" spc="-1" strike="noStrike">
              <a:latin typeface="Arial"/>
            </a:endParaRPr>
          </a:p>
          <a:p>
            <a:pPr>
              <a:lnSpc>
                <a:spcPct val="100000"/>
              </a:lnSpc>
            </a:pPr>
            <a:r>
              <a:rPr b="0" lang="ru-RU" sz="1800" spc="-1" strike="noStrike">
                <a:solidFill>
                  <a:srgbClr val="000000"/>
                </a:solidFill>
                <a:latin typeface="Arial"/>
                <a:ea typeface="DejaVu Sans"/>
              </a:rPr>
              <a:t>A a binary image in E,</a:t>
            </a:r>
            <a:endParaRPr b="0" lang="ru-RU" sz="1800" spc="-1" strike="noStrike">
              <a:latin typeface="Arial"/>
            </a:endParaRPr>
          </a:p>
          <a:p>
            <a:pPr>
              <a:lnSpc>
                <a:spcPct val="100000"/>
              </a:lnSpc>
            </a:pPr>
            <a:r>
              <a:rPr b="0" lang="ru-RU" sz="1800" spc="-1" strike="noStrike">
                <a:solidFill>
                  <a:srgbClr val="000000"/>
                </a:solidFill>
                <a:latin typeface="Arial"/>
                <a:ea typeface="DejaVu Sans"/>
              </a:rPr>
              <a:t>and B a structuring element</a:t>
            </a:r>
            <a:endParaRPr b="0" lang="ru-RU" sz="1800" spc="-1" strike="noStrike">
              <a:latin typeface="Arial"/>
            </a:endParaRPr>
          </a:p>
          <a:p>
            <a:pPr>
              <a:lnSpc>
                <a:spcPct val="100000"/>
              </a:lnSpc>
            </a:pPr>
            <a:r>
              <a:rPr b="0" lang="ru-RU" sz="1800" spc="-1" strike="noStrike">
                <a:solidFill>
                  <a:srgbClr val="000000"/>
                </a:solidFill>
                <a:latin typeface="Arial"/>
                <a:ea typeface="DejaVu Sans"/>
              </a:rPr>
              <a:t>regarded as a subset of R_d. </a:t>
            </a:r>
            <a:endParaRPr b="0" lang="ru-RU" sz="1800" spc="-1" strike="noStrike">
              <a:latin typeface="Arial"/>
            </a:endParaRPr>
          </a:p>
        </p:txBody>
      </p:sp>
      <p:pic>
        <p:nvPicPr>
          <p:cNvPr id="377" name="" descr=""/>
          <p:cNvPicPr/>
          <p:nvPr/>
        </p:nvPicPr>
        <p:blipFill>
          <a:blip r:embed="rId1"/>
          <a:stretch/>
        </p:blipFill>
        <p:spPr>
          <a:xfrm>
            <a:off x="4104000" y="4392000"/>
            <a:ext cx="4448520" cy="1754640"/>
          </a:xfrm>
          <a:prstGeom prst="rect">
            <a:avLst/>
          </a:prstGeom>
          <a:ln>
            <a:noFill/>
          </a:ln>
        </p:spPr>
      </p:pic>
    </p:spTree>
  </p:cSld>
  <mc:AlternateContent>
    <mc:Choice Requires="p14">
      <p:transition spd="slow" p14:dur="2000"/>
    </mc:Choice>
    <mc:Fallback>
      <p:transition spd="slow"/>
    </mc:Fallback>
  </mc:AlternateContent>
</p:sld>
</file>

<file path=ppt/slides/slide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8" name="CustomShape 1"/>
          <p:cNvSpPr/>
          <p:nvPr/>
        </p:nvSpPr>
        <p:spPr>
          <a:xfrm>
            <a:off x="395640" y="404640"/>
            <a:ext cx="8223840" cy="1060920"/>
          </a:xfrm>
          <a:prstGeom prst="rect">
            <a:avLst/>
          </a:prstGeom>
          <a:noFill/>
          <a:ln>
            <a:noFill/>
          </a:ln>
        </p:spPr>
        <p:style>
          <a:lnRef idx="0"/>
          <a:fillRef idx="0"/>
          <a:effectRef idx="0"/>
          <a:fontRef idx="minor"/>
        </p:style>
        <p:txBody>
          <a:bodyPr lIns="90000" rIns="90000" tIns="45000" bIns="45000" anchor="ctr">
            <a:normAutofit/>
          </a:bodyPr>
          <a:p>
            <a:pPr>
              <a:lnSpc>
                <a:spcPct val="100000"/>
              </a:lnSpc>
            </a:pPr>
            <a:r>
              <a:rPr b="0" i="1" lang="ru-RU" sz="3600" spc="-1" strike="noStrike">
                <a:solidFill>
                  <a:srgbClr val="424456"/>
                </a:solidFill>
                <a:latin typeface="Trebuchet MS"/>
                <a:ea typeface="DejaVu Sans"/>
              </a:rPr>
              <a:t>Binary Dilation Properties</a:t>
            </a:r>
            <a:endParaRPr b="0" lang="ru-RU" sz="3600" spc="-1" strike="noStrike">
              <a:latin typeface="Arial"/>
            </a:endParaRPr>
          </a:p>
        </p:txBody>
      </p:sp>
      <p:sp>
        <p:nvSpPr>
          <p:cNvPr id="379" name="CustomShape 2"/>
          <p:cNvSpPr/>
          <p:nvPr/>
        </p:nvSpPr>
        <p:spPr>
          <a:xfrm>
            <a:off x="292320" y="1296000"/>
            <a:ext cx="7963200" cy="491472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ru-RU" sz="2200" spc="-1" strike="noStrike">
                <a:solidFill>
                  <a:srgbClr val="000000"/>
                </a:solidFill>
                <a:latin typeface="Arial"/>
                <a:ea typeface="DejaVu Sans"/>
              </a:rPr>
              <a:t>It is translation invariant.</a:t>
            </a:r>
            <a:endParaRPr b="0" lang="ru-RU" sz="2200" spc="-1" strike="noStrike">
              <a:latin typeface="Arial"/>
            </a:endParaRPr>
          </a:p>
          <a:p>
            <a:pPr>
              <a:lnSpc>
                <a:spcPct val="100000"/>
              </a:lnSpc>
            </a:pPr>
            <a:r>
              <a:rPr b="0" lang="ru-RU" sz="2200" spc="-1" strike="noStrike">
                <a:solidFill>
                  <a:srgbClr val="000000"/>
                </a:solidFill>
                <a:latin typeface="Arial"/>
                <a:ea typeface="DejaVu Sans"/>
              </a:rPr>
              <a:t>    </a:t>
            </a:r>
            <a:endParaRPr b="0" lang="ru-RU" sz="2200" spc="-1" strike="noStrike">
              <a:latin typeface="Arial"/>
            </a:endParaRPr>
          </a:p>
          <a:p>
            <a:pPr>
              <a:lnSpc>
                <a:spcPct val="100000"/>
              </a:lnSpc>
            </a:pPr>
            <a:r>
              <a:rPr b="0" lang="ru-RU" sz="2200" spc="-1" strike="noStrike">
                <a:solidFill>
                  <a:srgbClr val="000000"/>
                </a:solidFill>
                <a:latin typeface="Arial"/>
                <a:ea typeface="DejaVu Sans"/>
              </a:rPr>
              <a:t>It is increasing, that is, if A ⊆ C then A ⊕ B ⊆ C ⊕ B </a:t>
            </a:r>
            <a:endParaRPr b="0" lang="ru-RU" sz="2200" spc="-1" strike="noStrike">
              <a:latin typeface="Arial"/>
            </a:endParaRPr>
          </a:p>
          <a:p>
            <a:pPr>
              <a:lnSpc>
                <a:spcPct val="100000"/>
              </a:lnSpc>
            </a:pPr>
            <a:endParaRPr b="0" lang="ru-RU" sz="2200" spc="-1" strike="noStrike">
              <a:latin typeface="Arial"/>
            </a:endParaRPr>
          </a:p>
          <a:p>
            <a:pPr>
              <a:lnSpc>
                <a:spcPct val="100000"/>
              </a:lnSpc>
            </a:pPr>
            <a:r>
              <a:rPr b="0" lang="ru-RU" sz="2200" spc="-1" strike="noStrike">
                <a:solidFill>
                  <a:srgbClr val="000000"/>
                </a:solidFill>
                <a:latin typeface="Arial"/>
                <a:ea typeface="DejaVu Sans"/>
              </a:rPr>
              <a:t>It is commutative.</a:t>
            </a:r>
            <a:endParaRPr b="0" lang="ru-RU" sz="2200" spc="-1" strike="noStrike">
              <a:latin typeface="Arial"/>
            </a:endParaRPr>
          </a:p>
          <a:p>
            <a:pPr>
              <a:lnSpc>
                <a:spcPct val="100000"/>
              </a:lnSpc>
            </a:pPr>
            <a:endParaRPr b="0" lang="ru-RU" sz="2200" spc="-1" strike="noStrike">
              <a:latin typeface="Arial"/>
            </a:endParaRPr>
          </a:p>
          <a:p>
            <a:pPr>
              <a:lnSpc>
                <a:spcPct val="100000"/>
              </a:lnSpc>
            </a:pPr>
            <a:r>
              <a:rPr b="0" lang="ru-RU" sz="2200" spc="-1" strike="noStrike">
                <a:solidFill>
                  <a:srgbClr val="000000"/>
                </a:solidFill>
                <a:latin typeface="Arial"/>
                <a:ea typeface="DejaVu Sans"/>
              </a:rPr>
              <a:t>If the origin of E belongs to the structuring element B, then it is extensive, i.e., A ⊆ A ⊕ B.</a:t>
            </a:r>
            <a:endParaRPr b="0" lang="ru-RU" sz="2200" spc="-1" strike="noStrike">
              <a:latin typeface="Arial"/>
            </a:endParaRPr>
          </a:p>
          <a:p>
            <a:pPr>
              <a:lnSpc>
                <a:spcPct val="100000"/>
              </a:lnSpc>
            </a:pPr>
            <a:endParaRPr b="0" lang="ru-RU" sz="2200" spc="-1" strike="noStrike">
              <a:latin typeface="Arial"/>
            </a:endParaRPr>
          </a:p>
          <a:p>
            <a:pPr>
              <a:lnSpc>
                <a:spcPct val="100000"/>
              </a:lnSpc>
            </a:pPr>
            <a:r>
              <a:rPr b="0" lang="ru-RU" sz="2200" spc="-1" strike="noStrike">
                <a:solidFill>
                  <a:srgbClr val="000000"/>
                </a:solidFill>
                <a:latin typeface="Arial"/>
                <a:ea typeface="DejaVu Sans"/>
              </a:rPr>
              <a:t>It is associative, i.e., ( A ⊕ B ) ⊕ C = A ⊕ ( B ⊕ C ) </a:t>
            </a:r>
            <a:endParaRPr b="0" lang="ru-RU" sz="2200" spc="-1" strike="noStrike">
              <a:latin typeface="Arial"/>
            </a:endParaRPr>
          </a:p>
          <a:p>
            <a:pPr>
              <a:lnSpc>
                <a:spcPct val="100000"/>
              </a:lnSpc>
            </a:pPr>
            <a:endParaRPr b="0" lang="ru-RU" sz="2200" spc="-1" strike="noStrike">
              <a:latin typeface="Arial"/>
            </a:endParaRPr>
          </a:p>
          <a:p>
            <a:pPr>
              <a:lnSpc>
                <a:spcPct val="100000"/>
              </a:lnSpc>
            </a:pPr>
            <a:r>
              <a:rPr b="0" lang="ru-RU" sz="2200" spc="-1" strike="noStrike">
                <a:solidFill>
                  <a:srgbClr val="000000"/>
                </a:solidFill>
                <a:latin typeface="Arial"/>
                <a:ea typeface="DejaVu Sans"/>
              </a:rPr>
              <a:t>It is distributive over set union (A⊕B + A⊕C = A⊕(B+C))</a:t>
            </a:r>
            <a:endParaRPr b="0" lang="ru-RU" sz="2200" spc="-1" strike="noStrike">
              <a:latin typeface="Arial"/>
            </a:endParaRPr>
          </a:p>
        </p:txBody>
      </p:sp>
    </p:spTree>
  </p:cSld>
  <mc:AlternateContent>
    <mc:Choice Requires="p14">
      <p:transition spd="slow" p14:dur="2000"/>
    </mc:Choice>
    <mc:Fallback>
      <p:transition spd="slow"/>
    </mc:Fallback>
  </mc:AlternateContent>
</p:sld>
</file>

<file path=ppt/slides/slide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0" name="CustomShape 1"/>
          <p:cNvSpPr/>
          <p:nvPr/>
        </p:nvSpPr>
        <p:spPr>
          <a:xfrm>
            <a:off x="395640" y="404640"/>
            <a:ext cx="8223840" cy="1060920"/>
          </a:xfrm>
          <a:prstGeom prst="rect">
            <a:avLst/>
          </a:prstGeom>
          <a:noFill/>
          <a:ln>
            <a:noFill/>
          </a:ln>
        </p:spPr>
        <p:style>
          <a:lnRef idx="0"/>
          <a:fillRef idx="0"/>
          <a:effectRef idx="0"/>
          <a:fontRef idx="minor"/>
        </p:style>
        <p:txBody>
          <a:bodyPr lIns="90000" rIns="90000" tIns="45000" bIns="45000" anchor="ctr">
            <a:normAutofit/>
          </a:bodyPr>
          <a:p>
            <a:pPr>
              <a:lnSpc>
                <a:spcPct val="100000"/>
              </a:lnSpc>
            </a:pPr>
            <a:r>
              <a:rPr b="0" i="1" lang="ru-RU" sz="3600" spc="-1" strike="noStrike">
                <a:solidFill>
                  <a:srgbClr val="424456"/>
                </a:solidFill>
                <a:latin typeface="Trebuchet MS"/>
                <a:ea typeface="DejaVu Sans"/>
              </a:rPr>
              <a:t>Binary Dilation Example</a:t>
            </a:r>
            <a:endParaRPr b="0" lang="ru-RU" sz="3600" spc="-1" strike="noStrike">
              <a:latin typeface="Arial"/>
            </a:endParaRPr>
          </a:p>
        </p:txBody>
      </p:sp>
      <p:sp>
        <p:nvSpPr>
          <p:cNvPr id="381" name="CustomShape 2"/>
          <p:cNvSpPr/>
          <p:nvPr/>
        </p:nvSpPr>
        <p:spPr>
          <a:xfrm>
            <a:off x="292320" y="1296000"/>
            <a:ext cx="7963200" cy="491472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ru-RU" sz="2200" spc="-1" strike="noStrike">
                <a:solidFill>
                  <a:srgbClr val="000000"/>
                </a:solidFill>
                <a:latin typeface="Arial"/>
                <a:ea typeface="DejaVu Sans"/>
              </a:rPr>
              <a:t>    </a:t>
            </a:r>
            <a:r>
              <a:rPr b="0" lang="ru-RU" sz="2200" spc="-1" strike="noStrike">
                <a:solidFill>
                  <a:srgbClr val="000000"/>
                </a:solidFill>
                <a:latin typeface="Arial"/>
                <a:ea typeface="DejaVu Sans"/>
              </a:rPr>
              <a:t>0 0 0 0 0 0 0 0 0 0 0</a:t>
            </a:r>
            <a:endParaRPr b="0" lang="ru-RU" sz="2200" spc="-1" strike="noStrike">
              <a:latin typeface="Arial"/>
            </a:endParaRPr>
          </a:p>
          <a:p>
            <a:pPr>
              <a:lnSpc>
                <a:spcPct val="100000"/>
              </a:lnSpc>
            </a:pPr>
            <a:r>
              <a:rPr b="0" lang="ru-RU" sz="2200" spc="-1" strike="noStrike">
                <a:solidFill>
                  <a:srgbClr val="000000"/>
                </a:solidFill>
                <a:latin typeface="Arial"/>
                <a:ea typeface="DejaVu Sans"/>
              </a:rPr>
              <a:t>    </a:t>
            </a:r>
            <a:r>
              <a:rPr b="0" lang="ru-RU" sz="2200" spc="-1" strike="noStrike">
                <a:solidFill>
                  <a:srgbClr val="000000"/>
                </a:solidFill>
                <a:latin typeface="Arial"/>
                <a:ea typeface="DejaVu Sans"/>
              </a:rPr>
              <a:t>0 1 1 1 1 0 0 1 1 1 0   </a:t>
            </a:r>
            <a:endParaRPr b="0" lang="ru-RU" sz="2200" spc="-1" strike="noStrike">
              <a:latin typeface="Arial"/>
            </a:endParaRPr>
          </a:p>
          <a:p>
            <a:pPr>
              <a:lnSpc>
                <a:spcPct val="100000"/>
              </a:lnSpc>
            </a:pPr>
            <a:r>
              <a:rPr b="0" lang="ru-RU" sz="2200" spc="-1" strike="noStrike">
                <a:solidFill>
                  <a:srgbClr val="000000"/>
                </a:solidFill>
                <a:latin typeface="Arial"/>
                <a:ea typeface="DejaVu Sans"/>
              </a:rPr>
              <a:t>    </a:t>
            </a:r>
            <a:r>
              <a:rPr b="0" lang="ru-RU" sz="2200" spc="-1" strike="noStrike">
                <a:solidFill>
                  <a:srgbClr val="000000"/>
                </a:solidFill>
                <a:latin typeface="Arial"/>
                <a:ea typeface="DejaVu Sans"/>
              </a:rPr>
              <a:t>0 1 1 1 1 0 0 1 1 1 0  </a:t>
            </a:r>
            <a:endParaRPr b="0" lang="ru-RU" sz="2200" spc="-1" strike="noStrike">
              <a:latin typeface="Arial"/>
            </a:endParaRPr>
          </a:p>
          <a:p>
            <a:pPr>
              <a:lnSpc>
                <a:spcPct val="100000"/>
              </a:lnSpc>
            </a:pPr>
            <a:r>
              <a:rPr b="0" lang="ru-RU" sz="2200" spc="-1" strike="noStrike">
                <a:solidFill>
                  <a:srgbClr val="000000"/>
                </a:solidFill>
                <a:latin typeface="Arial"/>
                <a:ea typeface="DejaVu Sans"/>
              </a:rPr>
              <a:t>    </a:t>
            </a:r>
            <a:r>
              <a:rPr b="0" lang="ru-RU" sz="2200" spc="-1" strike="noStrike">
                <a:solidFill>
                  <a:srgbClr val="000000"/>
                </a:solidFill>
                <a:latin typeface="Arial"/>
                <a:ea typeface="DejaVu Sans"/>
              </a:rPr>
              <a:t>0 1 1 1 1 1 1 1 1 1 0</a:t>
            </a:r>
            <a:endParaRPr b="0" lang="ru-RU" sz="2200" spc="-1" strike="noStrike">
              <a:latin typeface="Arial"/>
            </a:endParaRPr>
          </a:p>
          <a:p>
            <a:pPr>
              <a:lnSpc>
                <a:spcPct val="100000"/>
              </a:lnSpc>
            </a:pPr>
            <a:r>
              <a:rPr b="0" lang="ru-RU" sz="2200" spc="-1" strike="noStrike">
                <a:solidFill>
                  <a:srgbClr val="000000"/>
                </a:solidFill>
                <a:latin typeface="Arial"/>
                <a:ea typeface="DejaVu Sans"/>
              </a:rPr>
              <a:t>    </a:t>
            </a:r>
            <a:r>
              <a:rPr b="0" lang="ru-RU" sz="2200" spc="-1" strike="noStrike">
                <a:solidFill>
                  <a:srgbClr val="000000"/>
                </a:solidFill>
                <a:latin typeface="Arial"/>
                <a:ea typeface="DejaVu Sans"/>
              </a:rPr>
              <a:t>0 1 1 1 1 1 1 1 1 1 0              1 1 1</a:t>
            </a:r>
            <a:endParaRPr b="0" lang="ru-RU" sz="2200" spc="-1" strike="noStrike">
              <a:latin typeface="Arial"/>
            </a:endParaRPr>
          </a:p>
          <a:p>
            <a:pPr>
              <a:lnSpc>
                <a:spcPct val="100000"/>
              </a:lnSpc>
            </a:pPr>
            <a:r>
              <a:rPr b="0" lang="ru-RU" sz="2200" spc="-1" strike="noStrike">
                <a:solidFill>
                  <a:srgbClr val="000000"/>
                </a:solidFill>
                <a:latin typeface="Arial"/>
                <a:ea typeface="DejaVu Sans"/>
              </a:rPr>
              <a:t>    </a:t>
            </a:r>
            <a:r>
              <a:rPr b="0" lang="ru-RU" sz="2200" spc="-1" strike="noStrike">
                <a:solidFill>
                  <a:srgbClr val="000000"/>
                </a:solidFill>
                <a:latin typeface="Arial"/>
                <a:ea typeface="DejaVu Sans"/>
              </a:rPr>
              <a:t>0 1 1 0 0 0 1 1 1 1 0      ⊕     1 1 1       =</a:t>
            </a:r>
            <a:endParaRPr b="0" lang="ru-RU" sz="2200" spc="-1" strike="noStrike">
              <a:latin typeface="Arial"/>
            </a:endParaRPr>
          </a:p>
          <a:p>
            <a:pPr>
              <a:lnSpc>
                <a:spcPct val="100000"/>
              </a:lnSpc>
            </a:pPr>
            <a:r>
              <a:rPr b="0" lang="ru-RU" sz="2200" spc="-1" strike="noStrike">
                <a:solidFill>
                  <a:srgbClr val="000000"/>
                </a:solidFill>
                <a:latin typeface="Arial"/>
                <a:ea typeface="DejaVu Sans"/>
              </a:rPr>
              <a:t>    </a:t>
            </a:r>
            <a:r>
              <a:rPr b="0" lang="ru-RU" sz="2200" spc="-1" strike="noStrike">
                <a:solidFill>
                  <a:srgbClr val="000000"/>
                </a:solidFill>
                <a:latin typeface="Arial"/>
                <a:ea typeface="DejaVu Sans"/>
              </a:rPr>
              <a:t>0 1 1 0 0 0 1 1 1 1 0              1 1 1</a:t>
            </a:r>
            <a:endParaRPr b="0" lang="ru-RU" sz="2200" spc="-1" strike="noStrike">
              <a:latin typeface="Arial"/>
            </a:endParaRPr>
          </a:p>
          <a:p>
            <a:pPr>
              <a:lnSpc>
                <a:spcPct val="100000"/>
              </a:lnSpc>
            </a:pPr>
            <a:r>
              <a:rPr b="0" lang="ru-RU" sz="2200" spc="-1" strike="noStrike">
                <a:solidFill>
                  <a:srgbClr val="000000"/>
                </a:solidFill>
                <a:latin typeface="Arial"/>
                <a:ea typeface="DejaVu Sans"/>
              </a:rPr>
              <a:t>    </a:t>
            </a:r>
            <a:r>
              <a:rPr b="0" lang="ru-RU" sz="2200" spc="-1" strike="noStrike">
                <a:solidFill>
                  <a:srgbClr val="000000"/>
                </a:solidFill>
                <a:latin typeface="Arial"/>
                <a:ea typeface="DejaVu Sans"/>
              </a:rPr>
              <a:t>0 1 1 0 0 0 1 1 1 1 0       </a:t>
            </a:r>
            <a:endParaRPr b="0" lang="ru-RU" sz="2200" spc="-1" strike="noStrike">
              <a:latin typeface="Arial"/>
            </a:endParaRPr>
          </a:p>
          <a:p>
            <a:pPr>
              <a:lnSpc>
                <a:spcPct val="100000"/>
              </a:lnSpc>
            </a:pPr>
            <a:r>
              <a:rPr b="0" lang="ru-RU" sz="2200" spc="-1" strike="noStrike">
                <a:solidFill>
                  <a:srgbClr val="000000"/>
                </a:solidFill>
                <a:latin typeface="Arial"/>
                <a:ea typeface="DejaVu Sans"/>
              </a:rPr>
              <a:t>    </a:t>
            </a:r>
            <a:r>
              <a:rPr b="0" lang="ru-RU" sz="2200" spc="-1" strike="noStrike">
                <a:solidFill>
                  <a:srgbClr val="000000"/>
                </a:solidFill>
                <a:latin typeface="Arial"/>
                <a:ea typeface="DejaVu Sans"/>
              </a:rPr>
              <a:t>0 1 1 1 1 1 1 1 0 0 0   </a:t>
            </a:r>
            <a:endParaRPr b="0" lang="ru-RU" sz="2200" spc="-1" strike="noStrike">
              <a:latin typeface="Arial"/>
            </a:endParaRPr>
          </a:p>
          <a:p>
            <a:pPr>
              <a:lnSpc>
                <a:spcPct val="100000"/>
              </a:lnSpc>
            </a:pPr>
            <a:r>
              <a:rPr b="0" lang="ru-RU" sz="2200" spc="-1" strike="noStrike">
                <a:solidFill>
                  <a:srgbClr val="000000"/>
                </a:solidFill>
                <a:latin typeface="Arial"/>
                <a:ea typeface="DejaVu Sans"/>
              </a:rPr>
              <a:t>    </a:t>
            </a:r>
            <a:r>
              <a:rPr b="0" lang="ru-RU" sz="2200" spc="-1" strike="noStrike">
                <a:solidFill>
                  <a:srgbClr val="000000"/>
                </a:solidFill>
                <a:latin typeface="Arial"/>
                <a:ea typeface="DejaVu Sans"/>
              </a:rPr>
              <a:t>0 1 1 1 1 1 1 1 0 0 0   </a:t>
            </a:r>
            <a:endParaRPr b="0" lang="ru-RU" sz="2200" spc="-1" strike="noStrike">
              <a:latin typeface="Arial"/>
            </a:endParaRPr>
          </a:p>
          <a:p>
            <a:pPr>
              <a:lnSpc>
                <a:spcPct val="100000"/>
              </a:lnSpc>
            </a:pPr>
            <a:r>
              <a:rPr b="0" lang="ru-RU" sz="2200" spc="-1" strike="noStrike">
                <a:solidFill>
                  <a:srgbClr val="000000"/>
                </a:solidFill>
                <a:latin typeface="Arial"/>
                <a:ea typeface="DejaVu Sans"/>
              </a:rPr>
              <a:t>    </a:t>
            </a:r>
            <a:r>
              <a:rPr b="0" lang="ru-RU" sz="2200" spc="-1" strike="noStrike">
                <a:solidFill>
                  <a:srgbClr val="000000"/>
                </a:solidFill>
                <a:latin typeface="Arial"/>
                <a:ea typeface="DejaVu Sans"/>
              </a:rPr>
              <a:t>0 0 0 0 0 0 0 0 0 0 0</a:t>
            </a:r>
            <a:endParaRPr b="0" lang="ru-RU" sz="2200" spc="-1" strike="noStrike">
              <a:latin typeface="Arial"/>
            </a:endParaRPr>
          </a:p>
        </p:txBody>
      </p:sp>
      <p:sp>
        <p:nvSpPr>
          <p:cNvPr id="382" name="CustomShape 3"/>
          <p:cNvSpPr/>
          <p:nvPr/>
        </p:nvSpPr>
        <p:spPr>
          <a:xfrm>
            <a:off x="5832000" y="1800000"/>
            <a:ext cx="2913480" cy="290304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ru-RU" sz="1800" spc="-1" strike="noStrike">
                <a:solidFill>
                  <a:srgbClr val="000000"/>
                </a:solidFill>
                <a:latin typeface="Arial"/>
                <a:ea typeface="DejaVu Sans"/>
              </a:rPr>
              <a:t>    </a:t>
            </a:r>
            <a:r>
              <a:rPr b="0" lang="ru-RU" sz="1800" spc="-1" strike="noStrike">
                <a:solidFill>
                  <a:srgbClr val="000000"/>
                </a:solidFill>
                <a:latin typeface="Arial"/>
                <a:ea typeface="DejaVu Sans"/>
              </a:rPr>
              <a:t>1 1 1 1 1 1 1 1 1 1 1</a:t>
            </a:r>
            <a:endParaRPr b="0" lang="ru-RU" sz="1800" spc="-1" strike="noStrike">
              <a:latin typeface="Arial"/>
            </a:endParaRPr>
          </a:p>
          <a:p>
            <a:pPr>
              <a:lnSpc>
                <a:spcPct val="100000"/>
              </a:lnSpc>
            </a:pPr>
            <a:r>
              <a:rPr b="0" lang="ru-RU" sz="1800" spc="-1" strike="noStrike">
                <a:solidFill>
                  <a:srgbClr val="000000"/>
                </a:solidFill>
                <a:latin typeface="Arial"/>
                <a:ea typeface="DejaVu Sans"/>
              </a:rPr>
              <a:t>    </a:t>
            </a:r>
            <a:r>
              <a:rPr b="0" lang="ru-RU" sz="1800" spc="-1" strike="noStrike">
                <a:solidFill>
                  <a:srgbClr val="000000"/>
                </a:solidFill>
                <a:latin typeface="Arial"/>
                <a:ea typeface="DejaVu Sans"/>
              </a:rPr>
              <a:t>1 1 1 1 1 1 1 1 1 1 1   </a:t>
            </a:r>
            <a:endParaRPr b="0" lang="ru-RU" sz="1800" spc="-1" strike="noStrike">
              <a:latin typeface="Arial"/>
            </a:endParaRPr>
          </a:p>
          <a:p>
            <a:pPr>
              <a:lnSpc>
                <a:spcPct val="100000"/>
              </a:lnSpc>
            </a:pPr>
            <a:r>
              <a:rPr b="0" lang="ru-RU" sz="1800" spc="-1" strike="noStrike">
                <a:solidFill>
                  <a:srgbClr val="000000"/>
                </a:solidFill>
                <a:latin typeface="Arial"/>
                <a:ea typeface="DejaVu Sans"/>
              </a:rPr>
              <a:t>    </a:t>
            </a:r>
            <a:r>
              <a:rPr b="0" lang="ru-RU" sz="1800" spc="-1" strike="noStrike">
                <a:solidFill>
                  <a:srgbClr val="000000"/>
                </a:solidFill>
                <a:latin typeface="Arial"/>
                <a:ea typeface="DejaVu Sans"/>
              </a:rPr>
              <a:t>1 1 1 1 1 1 1 1 1 1 1  </a:t>
            </a:r>
            <a:endParaRPr b="0" lang="ru-RU" sz="1800" spc="-1" strike="noStrike">
              <a:latin typeface="Arial"/>
            </a:endParaRPr>
          </a:p>
          <a:p>
            <a:pPr>
              <a:lnSpc>
                <a:spcPct val="100000"/>
              </a:lnSpc>
            </a:pPr>
            <a:r>
              <a:rPr b="0" lang="ru-RU" sz="1800" spc="-1" strike="noStrike">
                <a:solidFill>
                  <a:srgbClr val="000000"/>
                </a:solidFill>
                <a:latin typeface="Arial"/>
                <a:ea typeface="DejaVu Sans"/>
              </a:rPr>
              <a:t>    </a:t>
            </a:r>
            <a:r>
              <a:rPr b="0" lang="ru-RU" sz="1800" spc="-1" strike="noStrike">
                <a:solidFill>
                  <a:srgbClr val="000000"/>
                </a:solidFill>
                <a:latin typeface="Arial"/>
                <a:ea typeface="DejaVu Sans"/>
              </a:rPr>
              <a:t>1 1 1 1 1 1 1 1 1 1 1</a:t>
            </a:r>
            <a:endParaRPr b="0" lang="ru-RU" sz="1800" spc="-1" strike="noStrike">
              <a:latin typeface="Arial"/>
            </a:endParaRPr>
          </a:p>
          <a:p>
            <a:pPr>
              <a:lnSpc>
                <a:spcPct val="100000"/>
              </a:lnSpc>
            </a:pPr>
            <a:r>
              <a:rPr b="0" lang="ru-RU" sz="1800" spc="-1" strike="noStrike">
                <a:solidFill>
                  <a:srgbClr val="000000"/>
                </a:solidFill>
                <a:latin typeface="Arial"/>
                <a:ea typeface="DejaVu Sans"/>
              </a:rPr>
              <a:t>    </a:t>
            </a:r>
            <a:r>
              <a:rPr b="0" lang="ru-RU" sz="1800" spc="-1" strike="noStrike">
                <a:solidFill>
                  <a:srgbClr val="000000"/>
                </a:solidFill>
                <a:latin typeface="Arial"/>
                <a:ea typeface="DejaVu Sans"/>
              </a:rPr>
              <a:t>1 1 1 1 1 1 1 1 1 1 1</a:t>
            </a:r>
            <a:endParaRPr b="0" lang="ru-RU" sz="1800" spc="-1" strike="noStrike">
              <a:latin typeface="Arial"/>
            </a:endParaRPr>
          </a:p>
          <a:p>
            <a:pPr>
              <a:lnSpc>
                <a:spcPct val="100000"/>
              </a:lnSpc>
            </a:pPr>
            <a:r>
              <a:rPr b="0" lang="ru-RU" sz="1800" spc="-1" strike="noStrike">
                <a:solidFill>
                  <a:srgbClr val="000000"/>
                </a:solidFill>
                <a:latin typeface="Arial"/>
                <a:ea typeface="DejaVu Sans"/>
              </a:rPr>
              <a:t>    </a:t>
            </a:r>
            <a:r>
              <a:rPr b="0" lang="ru-RU" sz="1800" spc="-1" strike="noStrike">
                <a:solidFill>
                  <a:srgbClr val="000000"/>
                </a:solidFill>
                <a:latin typeface="Arial"/>
                <a:ea typeface="DejaVu Sans"/>
              </a:rPr>
              <a:t>1 1 1 1 1 1 1 1 1 1 1</a:t>
            </a:r>
            <a:endParaRPr b="0" lang="ru-RU" sz="1800" spc="-1" strike="noStrike">
              <a:latin typeface="Arial"/>
            </a:endParaRPr>
          </a:p>
          <a:p>
            <a:pPr>
              <a:lnSpc>
                <a:spcPct val="100000"/>
              </a:lnSpc>
            </a:pPr>
            <a:r>
              <a:rPr b="0" lang="ru-RU" sz="1800" spc="-1" strike="noStrike">
                <a:solidFill>
                  <a:srgbClr val="000000"/>
                </a:solidFill>
                <a:latin typeface="Arial"/>
                <a:ea typeface="DejaVu Sans"/>
              </a:rPr>
              <a:t>    </a:t>
            </a:r>
            <a:r>
              <a:rPr b="0" lang="ru-RU" sz="1800" spc="-1" strike="noStrike">
                <a:solidFill>
                  <a:srgbClr val="000000"/>
                </a:solidFill>
                <a:latin typeface="Arial"/>
                <a:ea typeface="DejaVu Sans"/>
              </a:rPr>
              <a:t>1 1 1 1 0 1 1 1 1 1 1</a:t>
            </a:r>
            <a:endParaRPr b="0" lang="ru-RU" sz="1800" spc="-1" strike="noStrike">
              <a:latin typeface="Arial"/>
            </a:endParaRPr>
          </a:p>
          <a:p>
            <a:pPr>
              <a:lnSpc>
                <a:spcPct val="100000"/>
              </a:lnSpc>
            </a:pPr>
            <a:r>
              <a:rPr b="0" lang="ru-RU" sz="1800" spc="-1" strike="noStrike">
                <a:solidFill>
                  <a:srgbClr val="000000"/>
                </a:solidFill>
                <a:latin typeface="Arial"/>
                <a:ea typeface="DejaVu Sans"/>
              </a:rPr>
              <a:t>    </a:t>
            </a:r>
            <a:r>
              <a:rPr b="0" lang="ru-RU" sz="1800" spc="-1" strike="noStrike">
                <a:solidFill>
                  <a:srgbClr val="000000"/>
                </a:solidFill>
                <a:latin typeface="Arial"/>
                <a:ea typeface="DejaVu Sans"/>
              </a:rPr>
              <a:t>1 1 1 1 1 1 1 1 1 1 1       </a:t>
            </a:r>
            <a:endParaRPr b="0" lang="ru-RU" sz="1800" spc="-1" strike="noStrike">
              <a:latin typeface="Arial"/>
            </a:endParaRPr>
          </a:p>
          <a:p>
            <a:pPr>
              <a:lnSpc>
                <a:spcPct val="100000"/>
              </a:lnSpc>
            </a:pPr>
            <a:r>
              <a:rPr b="0" lang="ru-RU" sz="1800" spc="-1" strike="noStrike">
                <a:solidFill>
                  <a:srgbClr val="000000"/>
                </a:solidFill>
                <a:latin typeface="Arial"/>
                <a:ea typeface="DejaVu Sans"/>
              </a:rPr>
              <a:t>    </a:t>
            </a:r>
            <a:r>
              <a:rPr b="0" lang="ru-RU" sz="1800" spc="-1" strike="noStrike">
                <a:solidFill>
                  <a:srgbClr val="000000"/>
                </a:solidFill>
                <a:latin typeface="Arial"/>
                <a:ea typeface="DejaVu Sans"/>
              </a:rPr>
              <a:t>1 1 1 1 1 1 1 1 1 1 1   </a:t>
            </a:r>
            <a:endParaRPr b="0" lang="ru-RU" sz="1800" spc="-1" strike="noStrike">
              <a:latin typeface="Arial"/>
            </a:endParaRPr>
          </a:p>
          <a:p>
            <a:pPr>
              <a:lnSpc>
                <a:spcPct val="100000"/>
              </a:lnSpc>
            </a:pPr>
            <a:r>
              <a:rPr b="0" lang="ru-RU" sz="1800" spc="-1" strike="noStrike">
                <a:solidFill>
                  <a:srgbClr val="000000"/>
                </a:solidFill>
                <a:latin typeface="Arial"/>
                <a:ea typeface="DejaVu Sans"/>
              </a:rPr>
              <a:t>    </a:t>
            </a:r>
            <a:r>
              <a:rPr b="0" lang="ru-RU" sz="1800" spc="-1" strike="noStrike">
                <a:solidFill>
                  <a:srgbClr val="000000"/>
                </a:solidFill>
                <a:latin typeface="Arial"/>
                <a:ea typeface="DejaVu Sans"/>
              </a:rPr>
              <a:t>1 1 1 1 1 1 1 1 1 0 0   </a:t>
            </a:r>
            <a:endParaRPr b="0" lang="ru-RU" sz="1800" spc="-1" strike="noStrike">
              <a:latin typeface="Arial"/>
            </a:endParaRPr>
          </a:p>
          <a:p>
            <a:pPr>
              <a:lnSpc>
                <a:spcPct val="100000"/>
              </a:lnSpc>
            </a:pPr>
            <a:r>
              <a:rPr b="0" lang="ru-RU" sz="1800" spc="-1" strike="noStrike">
                <a:solidFill>
                  <a:srgbClr val="000000"/>
                </a:solidFill>
                <a:latin typeface="Arial"/>
                <a:ea typeface="DejaVu Sans"/>
              </a:rPr>
              <a:t>    </a:t>
            </a:r>
            <a:r>
              <a:rPr b="0" lang="ru-RU" sz="1800" spc="-1" strike="noStrike">
                <a:solidFill>
                  <a:srgbClr val="000000"/>
                </a:solidFill>
                <a:latin typeface="Arial"/>
                <a:ea typeface="DejaVu Sans"/>
              </a:rPr>
              <a:t>1 1 1 1 1 1 1 1 1 0 0</a:t>
            </a:r>
            <a:endParaRPr b="0" lang="ru-RU" sz="1800" spc="-1" strike="noStrike">
              <a:latin typeface="Arial"/>
            </a:endParaRPr>
          </a:p>
        </p:txBody>
      </p:sp>
    </p:spTree>
  </p:cSld>
  <mc:AlternateContent>
    <mc:Choice Requires="p14">
      <p:transition spd="slow" p14:dur="2000"/>
    </mc:Choice>
    <mc:Fallback>
      <p:transition spd="slow"/>
    </mc:Fallback>
  </mc:AlternateContent>
</p:sld>
</file>

<file path=ppt/slides/slide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3" name="CustomShape 1"/>
          <p:cNvSpPr/>
          <p:nvPr/>
        </p:nvSpPr>
        <p:spPr>
          <a:xfrm>
            <a:off x="395640" y="404640"/>
            <a:ext cx="8223840" cy="1060920"/>
          </a:xfrm>
          <a:prstGeom prst="rect">
            <a:avLst/>
          </a:prstGeom>
          <a:noFill/>
          <a:ln>
            <a:noFill/>
          </a:ln>
        </p:spPr>
        <p:style>
          <a:lnRef idx="0"/>
          <a:fillRef idx="0"/>
          <a:effectRef idx="0"/>
          <a:fontRef idx="minor"/>
        </p:style>
        <p:txBody>
          <a:bodyPr lIns="90000" rIns="90000" tIns="45000" bIns="45000" anchor="ctr">
            <a:normAutofit/>
          </a:bodyPr>
          <a:p>
            <a:pPr>
              <a:lnSpc>
                <a:spcPct val="100000"/>
              </a:lnSpc>
            </a:pPr>
            <a:r>
              <a:rPr b="0" i="1" lang="ru-RU" sz="3600" spc="-1" strike="noStrike">
                <a:solidFill>
                  <a:srgbClr val="424456"/>
                </a:solidFill>
                <a:latin typeface="Trebuchet MS"/>
                <a:ea typeface="DejaVu Sans"/>
              </a:rPr>
              <a:t>Grayscale Dilation</a:t>
            </a:r>
            <a:endParaRPr b="0" lang="ru-RU" sz="3600" spc="-1" strike="noStrike">
              <a:latin typeface="Arial"/>
            </a:endParaRPr>
          </a:p>
        </p:txBody>
      </p:sp>
      <p:sp>
        <p:nvSpPr>
          <p:cNvPr id="384" name="CustomShape 2"/>
          <p:cNvSpPr/>
          <p:nvPr/>
        </p:nvSpPr>
        <p:spPr>
          <a:xfrm>
            <a:off x="292320" y="1296000"/>
            <a:ext cx="7963200" cy="491472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ru-RU" sz="2200" spc="-1" strike="noStrike">
                <a:solidFill>
                  <a:srgbClr val="000000"/>
                </a:solidFill>
                <a:latin typeface="Arial"/>
                <a:ea typeface="DejaVu Sans"/>
              </a:rPr>
              <a:t>In grayscale morphology, images are functions mapping a Euclidean space or grid E into R ∪ { ∞ , − ∞ } , where R is the set of reals, ∞ is an element greater than any real number, and − ∞ is an element less than any real number.</a:t>
            </a:r>
            <a:endParaRPr b="0" lang="ru-RU" sz="2200" spc="-1" strike="noStrike">
              <a:latin typeface="Arial"/>
            </a:endParaRPr>
          </a:p>
          <a:p>
            <a:pPr>
              <a:lnSpc>
                <a:spcPct val="100000"/>
              </a:lnSpc>
            </a:pPr>
            <a:endParaRPr b="0" lang="ru-RU" sz="2200" spc="-1" strike="noStrike">
              <a:latin typeface="Arial"/>
            </a:endParaRPr>
          </a:p>
          <a:p>
            <a:pPr>
              <a:lnSpc>
                <a:spcPct val="100000"/>
              </a:lnSpc>
            </a:pPr>
            <a:r>
              <a:rPr b="0" lang="ru-RU" sz="2200" spc="-1" strike="noStrike">
                <a:solidFill>
                  <a:srgbClr val="000000"/>
                </a:solidFill>
                <a:latin typeface="Arial"/>
                <a:ea typeface="DejaVu Sans"/>
              </a:rPr>
              <a:t>Grayscale structuring elements are also functions of the same format, called "structuring functions".</a:t>
            </a:r>
            <a:endParaRPr b="0" lang="ru-RU" sz="2200" spc="-1" strike="noStrike">
              <a:latin typeface="Arial"/>
            </a:endParaRPr>
          </a:p>
          <a:p>
            <a:pPr>
              <a:lnSpc>
                <a:spcPct val="100000"/>
              </a:lnSpc>
            </a:pPr>
            <a:endParaRPr b="0" lang="ru-RU" sz="2200" spc="-1" strike="noStrike">
              <a:latin typeface="Arial"/>
            </a:endParaRPr>
          </a:p>
          <a:p>
            <a:pPr>
              <a:lnSpc>
                <a:spcPct val="100000"/>
              </a:lnSpc>
            </a:pPr>
            <a:r>
              <a:rPr b="0" lang="ru-RU" sz="2200" spc="-1" strike="noStrike">
                <a:solidFill>
                  <a:srgbClr val="000000"/>
                </a:solidFill>
                <a:latin typeface="Arial"/>
                <a:ea typeface="DejaVu Sans"/>
              </a:rPr>
              <a:t>Denoting an image by f(x) and the structuring function by b(x), sup is a supremum, the grayscale dilation of f by b is given by </a:t>
            </a:r>
            <a:endParaRPr b="0" lang="ru-RU" sz="2200" spc="-1" strike="noStrike">
              <a:latin typeface="Arial"/>
            </a:endParaRPr>
          </a:p>
        </p:txBody>
      </p:sp>
      <p:pic>
        <p:nvPicPr>
          <p:cNvPr id="385" name="" descr=""/>
          <p:cNvPicPr/>
          <p:nvPr/>
        </p:nvPicPr>
        <p:blipFill>
          <a:blip r:embed="rId1"/>
          <a:stretch/>
        </p:blipFill>
        <p:spPr>
          <a:xfrm>
            <a:off x="1968480" y="5387040"/>
            <a:ext cx="4796640" cy="730080"/>
          </a:xfrm>
          <a:prstGeom prst="rect">
            <a:avLst/>
          </a:prstGeom>
          <a:ln>
            <a:noFill/>
          </a:ln>
        </p:spPr>
      </p:pic>
    </p:spTree>
  </p:cSld>
  <mc:AlternateContent>
    <mc:Choice Requires="p14">
      <p:transition spd="slow" p14:dur="2000"/>
    </mc:Choice>
    <mc:Fallback>
      <p:transition spd="slow"/>
    </mc:Fallback>
  </mc:AlternateContent>
</p:sld>
</file>

<file path=ppt/slides/slide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6" name="CustomShape 1"/>
          <p:cNvSpPr/>
          <p:nvPr/>
        </p:nvSpPr>
        <p:spPr>
          <a:xfrm>
            <a:off x="395640" y="404640"/>
            <a:ext cx="8223840" cy="1060920"/>
          </a:xfrm>
          <a:prstGeom prst="rect">
            <a:avLst/>
          </a:prstGeom>
          <a:noFill/>
          <a:ln>
            <a:noFill/>
          </a:ln>
        </p:spPr>
        <p:style>
          <a:lnRef idx="0"/>
          <a:fillRef idx="0"/>
          <a:effectRef idx="0"/>
          <a:fontRef idx="minor"/>
        </p:style>
        <p:txBody>
          <a:bodyPr lIns="90000" rIns="90000" tIns="45000" bIns="45000" anchor="ctr">
            <a:normAutofit/>
          </a:bodyPr>
          <a:p>
            <a:pPr>
              <a:lnSpc>
                <a:spcPct val="100000"/>
              </a:lnSpc>
            </a:pPr>
            <a:r>
              <a:rPr b="0" i="1" lang="ru-RU" sz="3600" spc="-1" strike="noStrike">
                <a:solidFill>
                  <a:srgbClr val="424456"/>
                </a:solidFill>
                <a:latin typeface="Trebuchet MS"/>
                <a:ea typeface="DejaVu Sans"/>
              </a:rPr>
              <a:t>Multichanel Dilation</a:t>
            </a:r>
            <a:endParaRPr b="0" lang="ru-RU" sz="3600" spc="-1" strike="noStrike">
              <a:latin typeface="Arial"/>
            </a:endParaRPr>
          </a:p>
        </p:txBody>
      </p:sp>
      <p:sp>
        <p:nvSpPr>
          <p:cNvPr id="387" name="CustomShape 2"/>
          <p:cNvSpPr/>
          <p:nvPr/>
        </p:nvSpPr>
        <p:spPr>
          <a:xfrm>
            <a:off x="1732320" y="3240000"/>
            <a:ext cx="5464800" cy="165312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ru-RU" sz="2200" spc="-1" strike="noStrike">
                <a:solidFill>
                  <a:srgbClr val="000000"/>
                </a:solidFill>
                <a:latin typeface="Arial"/>
                <a:ea typeface="DejaVu Sans"/>
              </a:rPr>
              <a:t>Same as grayscale for each chanel.</a:t>
            </a:r>
            <a:endParaRPr b="0" lang="ru-RU" sz="2200" spc="-1" strike="noStrike">
              <a:latin typeface="Arial"/>
            </a:endParaRPr>
          </a:p>
          <a:p>
            <a:pPr>
              <a:lnSpc>
                <a:spcPct val="100000"/>
              </a:lnSpc>
            </a:pPr>
            <a:r>
              <a:rPr b="0" lang="ru-RU" sz="2200" spc="-1" strike="noStrike">
                <a:solidFill>
                  <a:srgbClr val="000000"/>
                </a:solidFill>
                <a:latin typeface="Arial"/>
                <a:ea typeface="DejaVu Sans"/>
              </a:rPr>
              <a:t>Each channel is processed independently.</a:t>
            </a:r>
            <a:endParaRPr b="0" lang="ru-RU" sz="2200" spc="-1" strike="noStrike">
              <a:latin typeface="Arial"/>
            </a:endParaRPr>
          </a:p>
        </p:txBody>
      </p:sp>
    </p:spTree>
  </p:cSld>
  <mc:AlternateContent>
    <mc:Choice Requires="p14">
      <p:transition spd="slow" p14:dur="2000"/>
    </mc:Choice>
    <mc:Fallback>
      <p:transition spd="slow"/>
    </mc:Fallback>
  </mc:AlternateContent>
</p:sld>
</file>

<file path=ppt/slides/slide5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8" name="CustomShape 1"/>
          <p:cNvSpPr/>
          <p:nvPr/>
        </p:nvSpPr>
        <p:spPr>
          <a:xfrm>
            <a:off x="395640" y="404640"/>
            <a:ext cx="8223840" cy="1060920"/>
          </a:xfrm>
          <a:prstGeom prst="rect">
            <a:avLst/>
          </a:prstGeom>
          <a:noFill/>
          <a:ln>
            <a:noFill/>
          </a:ln>
        </p:spPr>
        <p:style>
          <a:lnRef idx="0"/>
          <a:fillRef idx="0"/>
          <a:effectRef idx="0"/>
          <a:fontRef idx="minor"/>
        </p:style>
        <p:txBody>
          <a:bodyPr lIns="90000" rIns="90000" tIns="45000" bIns="45000" anchor="ctr">
            <a:normAutofit/>
          </a:bodyPr>
          <a:p>
            <a:pPr>
              <a:lnSpc>
                <a:spcPct val="100000"/>
              </a:lnSpc>
            </a:pPr>
            <a:r>
              <a:rPr b="0" i="1" lang="ru-RU" sz="3600" spc="-1" strike="noStrike">
                <a:solidFill>
                  <a:srgbClr val="424456"/>
                </a:solidFill>
                <a:latin typeface="Trebuchet MS"/>
                <a:ea typeface="DejaVu Sans"/>
              </a:rPr>
              <a:t>Dilation With non Square Kernel</a:t>
            </a:r>
            <a:endParaRPr b="0" lang="ru-RU" sz="3600" spc="-1" strike="noStrike">
              <a:latin typeface="Arial"/>
            </a:endParaRPr>
          </a:p>
        </p:txBody>
      </p:sp>
      <p:sp>
        <p:nvSpPr>
          <p:cNvPr id="389" name="CustomShape 2"/>
          <p:cNvSpPr/>
          <p:nvPr/>
        </p:nvSpPr>
        <p:spPr>
          <a:xfrm>
            <a:off x="288000" y="5544000"/>
            <a:ext cx="5661360" cy="59940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ru-RU" sz="1800" spc="-1" strike="noStrike">
                <a:solidFill>
                  <a:srgbClr val="000000"/>
                </a:solidFill>
                <a:latin typeface="Arial"/>
                <a:ea typeface="DejaVu Sans"/>
              </a:rPr>
              <a:t>The dilation of dark-blue square by a disk,</a:t>
            </a:r>
            <a:endParaRPr b="0" lang="ru-RU" sz="1800" spc="-1" strike="noStrike">
              <a:latin typeface="Arial"/>
            </a:endParaRPr>
          </a:p>
          <a:p>
            <a:pPr>
              <a:lnSpc>
                <a:spcPct val="100000"/>
              </a:lnSpc>
            </a:pPr>
            <a:r>
              <a:rPr b="0" lang="ru-RU" sz="1800" spc="-1" strike="noStrike">
                <a:solidFill>
                  <a:srgbClr val="000000"/>
                </a:solidFill>
                <a:latin typeface="Arial"/>
                <a:ea typeface="DejaVu Sans"/>
              </a:rPr>
              <a:t>resulting in the light-blue square with rounded corners.</a:t>
            </a:r>
            <a:endParaRPr b="0" lang="ru-RU" sz="1800" spc="-1" strike="noStrike">
              <a:latin typeface="Arial"/>
            </a:endParaRPr>
          </a:p>
        </p:txBody>
      </p:sp>
      <p:pic>
        <p:nvPicPr>
          <p:cNvPr id="390" name="" descr=""/>
          <p:cNvPicPr/>
          <p:nvPr/>
        </p:nvPicPr>
        <p:blipFill>
          <a:blip r:embed="rId1"/>
          <a:stretch/>
        </p:blipFill>
        <p:spPr>
          <a:xfrm>
            <a:off x="2663280" y="1584000"/>
            <a:ext cx="3453840" cy="3244320"/>
          </a:xfrm>
          <a:prstGeom prst="rect">
            <a:avLst/>
          </a:prstGeom>
          <a:ln>
            <a:noFill/>
          </a:ln>
        </p:spPr>
      </p:pic>
    </p:spTree>
  </p:cSld>
  <mc:AlternateContent>
    <mc:Choice Requires="p14">
      <p:transition spd="slow" p14:dur="2000"/>
    </mc:Choice>
    <mc:Fallback>
      <p:transition spd="slow"/>
    </mc:Fallback>
  </mc:AlternateContent>
</p:sld>
</file>

<file path=ppt/slides/slide5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1" name="CustomShape 1"/>
          <p:cNvSpPr/>
          <p:nvPr/>
        </p:nvSpPr>
        <p:spPr>
          <a:xfrm>
            <a:off x="395640" y="404640"/>
            <a:ext cx="8223840" cy="1060920"/>
          </a:xfrm>
          <a:prstGeom prst="rect">
            <a:avLst/>
          </a:prstGeom>
          <a:noFill/>
          <a:ln>
            <a:noFill/>
          </a:ln>
        </p:spPr>
        <p:style>
          <a:lnRef idx="0"/>
          <a:fillRef idx="0"/>
          <a:effectRef idx="0"/>
          <a:fontRef idx="minor"/>
        </p:style>
        <p:txBody>
          <a:bodyPr lIns="90000" rIns="90000" tIns="45000" bIns="45000" anchor="ctr">
            <a:normAutofit/>
          </a:bodyPr>
          <a:p>
            <a:pPr>
              <a:lnSpc>
                <a:spcPct val="100000"/>
              </a:lnSpc>
            </a:pPr>
            <a:r>
              <a:rPr b="0" i="1" lang="ru-RU" sz="3600" spc="-1" strike="noStrike">
                <a:solidFill>
                  <a:srgbClr val="424456"/>
                </a:solidFill>
                <a:latin typeface="Trebuchet MS"/>
                <a:ea typeface="DejaVu Sans"/>
              </a:rPr>
              <a:t>Dilation</a:t>
            </a:r>
            <a:endParaRPr b="0" lang="ru-RU" sz="3600" spc="-1" strike="noStrike">
              <a:latin typeface="Arial"/>
            </a:endParaRPr>
          </a:p>
        </p:txBody>
      </p:sp>
      <p:sp>
        <p:nvSpPr>
          <p:cNvPr id="392" name="CustomShape 2"/>
          <p:cNvSpPr/>
          <p:nvPr/>
        </p:nvSpPr>
        <p:spPr>
          <a:xfrm>
            <a:off x="292320" y="1296000"/>
            <a:ext cx="7963200" cy="491472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ru-RU" sz="2200" spc="-1" strike="noStrike">
                <a:solidFill>
                  <a:srgbClr val="000000"/>
                </a:solidFill>
                <a:latin typeface="Arial"/>
                <a:ea typeface="DejaVu Sans"/>
              </a:rPr>
              <a:t>This operations consists of convoluting an image A with some kernel or structuring element (B), which can have any shape or size, usually a square or circle.</a:t>
            </a:r>
            <a:endParaRPr b="0" lang="ru-RU" sz="2200" spc="-1" strike="noStrike">
              <a:latin typeface="Arial"/>
            </a:endParaRPr>
          </a:p>
          <a:p>
            <a:pPr>
              <a:lnSpc>
                <a:spcPct val="100000"/>
              </a:lnSpc>
            </a:pPr>
            <a:endParaRPr b="0" lang="ru-RU" sz="2200" spc="-1" strike="noStrike">
              <a:latin typeface="Arial"/>
            </a:endParaRPr>
          </a:p>
          <a:p>
            <a:pPr>
              <a:lnSpc>
                <a:spcPct val="100000"/>
              </a:lnSpc>
            </a:pPr>
            <a:r>
              <a:rPr b="0" lang="ru-RU" sz="2200" spc="-1" strike="noStrike">
                <a:solidFill>
                  <a:srgbClr val="000000"/>
                </a:solidFill>
                <a:latin typeface="Arial"/>
                <a:ea typeface="DejaVu Sans"/>
              </a:rPr>
              <a:t>The kernel B has a defined anchor point, usually being the center of the kernel.</a:t>
            </a:r>
            <a:endParaRPr b="0" lang="ru-RU" sz="2200" spc="-1" strike="noStrike">
              <a:latin typeface="Arial"/>
            </a:endParaRPr>
          </a:p>
          <a:p>
            <a:pPr>
              <a:lnSpc>
                <a:spcPct val="100000"/>
              </a:lnSpc>
            </a:pPr>
            <a:endParaRPr b="0" lang="ru-RU" sz="2200" spc="-1" strike="noStrike">
              <a:latin typeface="Arial"/>
            </a:endParaRPr>
          </a:p>
          <a:p>
            <a:pPr>
              <a:lnSpc>
                <a:spcPct val="100000"/>
              </a:lnSpc>
            </a:pPr>
            <a:r>
              <a:rPr b="0" lang="ru-RU" sz="2200" spc="-1" strike="noStrike">
                <a:solidFill>
                  <a:srgbClr val="000000"/>
                </a:solidFill>
                <a:latin typeface="Arial"/>
                <a:ea typeface="DejaVu Sans"/>
              </a:rPr>
              <a:t>As the kernel B is scanned over the image, we compute the maximal pixel value overlapped by B and replace the image pixel in the anchor point position with that maximal value. This maximizing operation causes bright regions within an image to “grow” (therefore the name dilation - расширение).</a:t>
            </a:r>
            <a:endParaRPr b="0" lang="ru-RU" sz="2200" spc="-1" strike="noStrike">
              <a:latin typeface="Arial"/>
            </a:endParaRPr>
          </a:p>
        </p:txBody>
      </p:sp>
      <p:sp>
        <p:nvSpPr>
          <p:cNvPr id="393" name="CustomShape 3"/>
          <p:cNvSpPr/>
          <p:nvPr/>
        </p:nvSpPr>
        <p:spPr>
          <a:xfrm>
            <a:off x="5040000" y="6480000"/>
            <a:ext cx="2660400" cy="23544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ru-RU" sz="1050" spc="-1" strike="noStrike">
                <a:solidFill>
                  <a:srgbClr val="000000"/>
                </a:solidFill>
                <a:latin typeface="Arial"/>
                <a:ea typeface="DejaVu Sans"/>
              </a:rPr>
              <a:t>Learning OpenCV by Bradski and Kaehler.</a:t>
            </a:r>
            <a:endParaRPr b="0" lang="ru-RU" sz="1050" spc="-1" strike="noStrike">
              <a:latin typeface="Arial"/>
            </a:endParaRPr>
          </a:p>
        </p:txBody>
      </p:sp>
    </p:spTree>
  </p:cSld>
  <mc:AlternateContent>
    <mc:Choice Requires="p14">
      <p:transition spd="slow" p14:dur="2000"/>
    </mc:Choice>
    <mc:Fallback>
      <p:transition spd="slow"/>
    </mc:Fallback>
  </mc:AlternateContent>
</p:sld>
</file>

<file path=ppt/slides/slide5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4" name="CustomShape 1"/>
          <p:cNvSpPr/>
          <p:nvPr/>
        </p:nvSpPr>
        <p:spPr>
          <a:xfrm>
            <a:off x="395640" y="404640"/>
            <a:ext cx="8223840" cy="1060920"/>
          </a:xfrm>
          <a:prstGeom prst="rect">
            <a:avLst/>
          </a:prstGeom>
          <a:noFill/>
          <a:ln>
            <a:noFill/>
          </a:ln>
        </p:spPr>
        <p:style>
          <a:lnRef idx="0"/>
          <a:fillRef idx="0"/>
          <a:effectRef idx="0"/>
          <a:fontRef idx="minor"/>
        </p:style>
        <p:txBody>
          <a:bodyPr lIns="90000" rIns="90000" tIns="45000" bIns="45000" anchor="ctr">
            <a:normAutofit/>
          </a:bodyPr>
          <a:p>
            <a:pPr>
              <a:lnSpc>
                <a:spcPct val="100000"/>
              </a:lnSpc>
            </a:pPr>
            <a:r>
              <a:rPr b="0" i="1" lang="ru-RU" sz="3600" spc="-1" strike="noStrike">
                <a:solidFill>
                  <a:srgbClr val="424456"/>
                </a:solidFill>
                <a:latin typeface="Trebuchet MS"/>
                <a:ea typeface="DejaVu Sans"/>
              </a:rPr>
              <a:t>Dilation</a:t>
            </a:r>
            <a:endParaRPr b="0" lang="ru-RU" sz="3600" spc="-1" strike="noStrike">
              <a:latin typeface="Arial"/>
            </a:endParaRPr>
          </a:p>
        </p:txBody>
      </p:sp>
      <p:sp>
        <p:nvSpPr>
          <p:cNvPr id="395" name="CustomShape 2"/>
          <p:cNvSpPr/>
          <p:nvPr/>
        </p:nvSpPr>
        <p:spPr>
          <a:xfrm>
            <a:off x="5040000" y="6480000"/>
            <a:ext cx="3969720" cy="23544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ru-RU" sz="1050" spc="-1" strike="noStrike">
                <a:solidFill>
                  <a:srgbClr val="000000"/>
                </a:solidFill>
                <a:latin typeface="Arial"/>
                <a:ea typeface="DejaVu Sans"/>
              </a:rPr>
              <a:t>https://docs.opencv.org/3.4.1/d4/d86/group__imgproc__filter.html</a:t>
            </a:r>
            <a:endParaRPr b="0" lang="ru-RU" sz="1050" spc="-1" strike="noStrike">
              <a:latin typeface="Arial"/>
            </a:endParaRPr>
          </a:p>
        </p:txBody>
      </p:sp>
      <p:pic>
        <p:nvPicPr>
          <p:cNvPr id="396" name="" descr=""/>
          <p:cNvPicPr/>
          <p:nvPr/>
        </p:nvPicPr>
        <p:blipFill>
          <a:blip r:embed="rId1"/>
          <a:stretch/>
        </p:blipFill>
        <p:spPr>
          <a:xfrm>
            <a:off x="153000" y="2531520"/>
            <a:ext cx="8844120" cy="1034640"/>
          </a:xfrm>
          <a:prstGeom prst="rect">
            <a:avLst/>
          </a:prstGeom>
          <a:ln>
            <a:noFill/>
          </a:ln>
        </p:spPr>
      </p:pic>
    </p:spTree>
  </p:cSld>
  <mc:AlternateContent>
    <mc:Choice Requires="p14">
      <p:transition spd="slow" p14:dur="2000"/>
    </mc:Choice>
    <mc:Fallback>
      <p:transition spd="slow"/>
    </mc:Fallback>
  </mc:AlternateContent>
</p:sld>
</file>

<file path=ppt/slides/slide5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7" name="CustomShape 1"/>
          <p:cNvSpPr/>
          <p:nvPr/>
        </p:nvSpPr>
        <p:spPr>
          <a:xfrm>
            <a:off x="395640" y="404640"/>
            <a:ext cx="8223840" cy="1060920"/>
          </a:xfrm>
          <a:prstGeom prst="rect">
            <a:avLst/>
          </a:prstGeom>
          <a:noFill/>
          <a:ln>
            <a:noFill/>
          </a:ln>
        </p:spPr>
        <p:style>
          <a:lnRef idx="0"/>
          <a:fillRef idx="0"/>
          <a:effectRef idx="0"/>
          <a:fontRef idx="minor"/>
        </p:style>
        <p:txBody>
          <a:bodyPr lIns="90000" rIns="90000" tIns="45000" bIns="45000" anchor="ctr">
            <a:normAutofit/>
          </a:bodyPr>
          <a:p>
            <a:pPr>
              <a:lnSpc>
                <a:spcPct val="100000"/>
              </a:lnSpc>
            </a:pPr>
            <a:r>
              <a:rPr b="0" i="1" lang="ru-RU" sz="3600" spc="-1" strike="noStrike">
                <a:solidFill>
                  <a:srgbClr val="424456"/>
                </a:solidFill>
                <a:latin typeface="Trebuchet MS"/>
                <a:ea typeface="DejaVu Sans"/>
              </a:rPr>
              <a:t>Dilation in OpenCV</a:t>
            </a:r>
            <a:endParaRPr b="0" lang="ru-RU" sz="3600" spc="-1" strike="noStrike">
              <a:latin typeface="Arial"/>
            </a:endParaRPr>
          </a:p>
        </p:txBody>
      </p:sp>
      <p:sp>
        <p:nvSpPr>
          <p:cNvPr id="398" name="CustomShape 2"/>
          <p:cNvSpPr/>
          <p:nvPr/>
        </p:nvSpPr>
        <p:spPr>
          <a:xfrm>
            <a:off x="292320" y="1296000"/>
            <a:ext cx="7963200" cy="491472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ru-RU" sz="2200" spc="-1" strike="noStrike">
                <a:solidFill>
                  <a:srgbClr val="000000"/>
                </a:solidFill>
                <a:latin typeface="Arial"/>
                <a:ea typeface="DejaVu Sans"/>
              </a:rPr>
              <a:t>void cv::dilate </a:t>
            </a:r>
            <a:r>
              <a:rPr b="0" lang="ru-RU" sz="2200" spc="-1" strike="noStrike">
                <a:solidFill>
                  <a:srgbClr val="000000"/>
                </a:solidFill>
                <a:latin typeface="Arial"/>
                <a:ea typeface="DejaVu Sans"/>
              </a:rPr>
              <a:t>	</a:t>
            </a:r>
            <a:r>
              <a:rPr b="0" lang="ru-RU" sz="2200" spc="-1" strike="noStrike">
                <a:solidFill>
                  <a:srgbClr val="000000"/>
                </a:solidFill>
                <a:latin typeface="Arial"/>
                <a:ea typeface="DejaVu Sans"/>
              </a:rPr>
              <a:t>(</a:t>
            </a:r>
            <a:endParaRPr b="0" lang="ru-RU" sz="2200" spc="-1" strike="noStrike">
              <a:latin typeface="Arial"/>
            </a:endParaRPr>
          </a:p>
          <a:p>
            <a:pPr>
              <a:lnSpc>
                <a:spcPct val="100000"/>
              </a:lnSpc>
            </a:pPr>
            <a:r>
              <a:rPr b="0" lang="ru-RU" sz="2200" spc="-1" strike="noStrike">
                <a:solidFill>
                  <a:srgbClr val="000000"/>
                </a:solidFill>
                <a:latin typeface="Arial"/>
                <a:ea typeface="DejaVu Sans"/>
              </a:rPr>
              <a:t>	</a:t>
            </a:r>
            <a:r>
              <a:rPr b="0" lang="ru-RU" sz="2200" spc="-1" strike="noStrike">
                <a:solidFill>
                  <a:srgbClr val="000000"/>
                </a:solidFill>
                <a:latin typeface="Arial"/>
                <a:ea typeface="DejaVu Sans"/>
              </a:rPr>
              <a:t>InputArray  </a:t>
            </a:r>
            <a:r>
              <a:rPr b="0" lang="ru-RU" sz="2200" spc="-1" strike="noStrike">
                <a:solidFill>
                  <a:srgbClr val="000000"/>
                </a:solidFill>
                <a:latin typeface="Arial"/>
                <a:ea typeface="DejaVu Sans"/>
              </a:rPr>
              <a:t>	</a:t>
            </a:r>
            <a:r>
              <a:rPr b="0" lang="ru-RU" sz="2200" spc="-1" strike="noStrike">
                <a:solidFill>
                  <a:srgbClr val="000000"/>
                </a:solidFill>
                <a:latin typeface="Arial"/>
                <a:ea typeface="DejaVu Sans"/>
              </a:rPr>
              <a:t>src,</a:t>
            </a:r>
            <a:endParaRPr b="0" lang="ru-RU" sz="2200" spc="-1" strike="noStrike">
              <a:latin typeface="Arial"/>
            </a:endParaRPr>
          </a:p>
          <a:p>
            <a:pPr>
              <a:lnSpc>
                <a:spcPct val="100000"/>
              </a:lnSpc>
            </a:pPr>
            <a:r>
              <a:rPr b="0" lang="ru-RU" sz="2200" spc="-1" strike="noStrike">
                <a:solidFill>
                  <a:srgbClr val="000000"/>
                </a:solidFill>
                <a:latin typeface="Arial"/>
                <a:ea typeface="DejaVu Sans"/>
              </a:rPr>
              <a:t>	</a:t>
            </a:r>
            <a:r>
              <a:rPr b="0" lang="ru-RU" sz="2200" spc="-1" strike="noStrike">
                <a:solidFill>
                  <a:srgbClr val="000000"/>
                </a:solidFill>
                <a:latin typeface="Arial"/>
                <a:ea typeface="DejaVu Sans"/>
              </a:rPr>
              <a:t>OutputArray  </a:t>
            </a:r>
            <a:r>
              <a:rPr b="0" lang="ru-RU" sz="2200" spc="-1" strike="noStrike">
                <a:solidFill>
                  <a:srgbClr val="000000"/>
                </a:solidFill>
                <a:latin typeface="Arial"/>
                <a:ea typeface="DejaVu Sans"/>
              </a:rPr>
              <a:t>	</a:t>
            </a:r>
            <a:r>
              <a:rPr b="0" lang="ru-RU" sz="2200" spc="-1" strike="noStrike">
                <a:solidFill>
                  <a:srgbClr val="000000"/>
                </a:solidFill>
                <a:latin typeface="Arial"/>
                <a:ea typeface="DejaVu Sans"/>
              </a:rPr>
              <a:t>dst,</a:t>
            </a:r>
            <a:endParaRPr b="0" lang="ru-RU" sz="2200" spc="-1" strike="noStrike">
              <a:latin typeface="Arial"/>
            </a:endParaRPr>
          </a:p>
          <a:p>
            <a:pPr>
              <a:lnSpc>
                <a:spcPct val="100000"/>
              </a:lnSpc>
            </a:pPr>
            <a:r>
              <a:rPr b="0" lang="ru-RU" sz="2200" spc="-1" strike="noStrike">
                <a:solidFill>
                  <a:srgbClr val="000000"/>
                </a:solidFill>
                <a:latin typeface="Arial"/>
                <a:ea typeface="DejaVu Sans"/>
              </a:rPr>
              <a:t>	</a:t>
            </a:r>
            <a:r>
              <a:rPr b="0" lang="ru-RU" sz="2200" spc="-1" strike="noStrike">
                <a:solidFill>
                  <a:srgbClr val="000000"/>
                </a:solidFill>
                <a:latin typeface="Arial"/>
                <a:ea typeface="DejaVu Sans"/>
              </a:rPr>
              <a:t>InputArray  </a:t>
            </a:r>
            <a:r>
              <a:rPr b="0" lang="ru-RU" sz="2200" spc="-1" strike="noStrike">
                <a:solidFill>
                  <a:srgbClr val="000000"/>
                </a:solidFill>
                <a:latin typeface="Arial"/>
                <a:ea typeface="DejaVu Sans"/>
              </a:rPr>
              <a:t>	</a:t>
            </a:r>
            <a:r>
              <a:rPr b="0" lang="ru-RU" sz="2200" spc="-1" strike="noStrike">
                <a:solidFill>
                  <a:srgbClr val="000000"/>
                </a:solidFill>
                <a:latin typeface="Arial"/>
                <a:ea typeface="DejaVu Sans"/>
              </a:rPr>
              <a:t>kernel,</a:t>
            </a:r>
            <a:endParaRPr b="0" lang="ru-RU" sz="2200" spc="-1" strike="noStrike">
              <a:latin typeface="Arial"/>
            </a:endParaRPr>
          </a:p>
          <a:p>
            <a:pPr>
              <a:lnSpc>
                <a:spcPct val="100000"/>
              </a:lnSpc>
            </a:pPr>
            <a:r>
              <a:rPr b="0" lang="ru-RU" sz="2200" spc="-1" strike="noStrike">
                <a:solidFill>
                  <a:srgbClr val="000000"/>
                </a:solidFill>
                <a:latin typeface="Arial"/>
                <a:ea typeface="DejaVu Sans"/>
              </a:rPr>
              <a:t>	</a:t>
            </a:r>
            <a:r>
              <a:rPr b="0" lang="ru-RU" sz="2200" spc="-1" strike="noStrike">
                <a:solidFill>
                  <a:srgbClr val="000000"/>
                </a:solidFill>
                <a:latin typeface="Arial"/>
                <a:ea typeface="DejaVu Sans"/>
              </a:rPr>
              <a:t>Point  </a:t>
            </a:r>
            <a:r>
              <a:rPr b="0" lang="ru-RU" sz="2200" spc="-1" strike="noStrike">
                <a:solidFill>
                  <a:srgbClr val="000000"/>
                </a:solidFill>
                <a:latin typeface="Arial"/>
                <a:ea typeface="DejaVu Sans"/>
              </a:rPr>
              <a:t>	</a:t>
            </a:r>
            <a:r>
              <a:rPr b="0" lang="ru-RU" sz="2200" spc="-1" strike="noStrike">
                <a:solidFill>
                  <a:srgbClr val="000000"/>
                </a:solidFill>
                <a:latin typeface="Arial"/>
                <a:ea typeface="DejaVu Sans"/>
              </a:rPr>
              <a:t>anchor = Point(-1,-1),</a:t>
            </a:r>
            <a:endParaRPr b="0" lang="ru-RU" sz="2200" spc="-1" strike="noStrike">
              <a:latin typeface="Arial"/>
            </a:endParaRPr>
          </a:p>
          <a:p>
            <a:pPr>
              <a:lnSpc>
                <a:spcPct val="100000"/>
              </a:lnSpc>
            </a:pPr>
            <a:r>
              <a:rPr b="0" lang="ru-RU" sz="2200" spc="-1" strike="noStrike">
                <a:solidFill>
                  <a:srgbClr val="000000"/>
                </a:solidFill>
                <a:latin typeface="Arial"/>
                <a:ea typeface="DejaVu Sans"/>
              </a:rPr>
              <a:t>	</a:t>
            </a:r>
            <a:r>
              <a:rPr b="0" lang="ru-RU" sz="2200" spc="-1" strike="noStrike">
                <a:solidFill>
                  <a:srgbClr val="000000"/>
                </a:solidFill>
                <a:latin typeface="Arial"/>
                <a:ea typeface="DejaVu Sans"/>
              </a:rPr>
              <a:t>int  </a:t>
            </a:r>
            <a:r>
              <a:rPr b="0" lang="ru-RU" sz="2200" spc="-1" strike="noStrike">
                <a:solidFill>
                  <a:srgbClr val="000000"/>
                </a:solidFill>
                <a:latin typeface="Arial"/>
                <a:ea typeface="DejaVu Sans"/>
              </a:rPr>
              <a:t>	</a:t>
            </a:r>
            <a:r>
              <a:rPr b="0" lang="ru-RU" sz="2200" spc="-1" strike="noStrike">
                <a:solidFill>
                  <a:srgbClr val="000000"/>
                </a:solidFill>
                <a:latin typeface="Arial"/>
                <a:ea typeface="DejaVu Sans"/>
              </a:rPr>
              <a:t>iterations = 1,</a:t>
            </a:r>
            <a:endParaRPr b="0" lang="ru-RU" sz="2200" spc="-1" strike="noStrike">
              <a:latin typeface="Arial"/>
            </a:endParaRPr>
          </a:p>
          <a:p>
            <a:pPr>
              <a:lnSpc>
                <a:spcPct val="100000"/>
              </a:lnSpc>
            </a:pPr>
            <a:r>
              <a:rPr b="0" lang="ru-RU" sz="2200" spc="-1" strike="noStrike">
                <a:solidFill>
                  <a:srgbClr val="000000"/>
                </a:solidFill>
                <a:latin typeface="Arial"/>
                <a:ea typeface="DejaVu Sans"/>
              </a:rPr>
              <a:t>	</a:t>
            </a:r>
            <a:r>
              <a:rPr b="0" lang="ru-RU" sz="2200" spc="-1" strike="noStrike">
                <a:solidFill>
                  <a:srgbClr val="000000"/>
                </a:solidFill>
                <a:latin typeface="Arial"/>
                <a:ea typeface="DejaVu Sans"/>
              </a:rPr>
              <a:t>int  </a:t>
            </a:r>
            <a:r>
              <a:rPr b="0" lang="ru-RU" sz="2200" spc="-1" strike="noStrike">
                <a:solidFill>
                  <a:srgbClr val="000000"/>
                </a:solidFill>
                <a:latin typeface="Arial"/>
                <a:ea typeface="DejaVu Sans"/>
              </a:rPr>
              <a:t>	</a:t>
            </a:r>
            <a:r>
              <a:rPr b="0" lang="ru-RU" sz="2200" spc="-1" strike="noStrike">
                <a:solidFill>
                  <a:srgbClr val="000000"/>
                </a:solidFill>
                <a:latin typeface="Arial"/>
                <a:ea typeface="DejaVu Sans"/>
              </a:rPr>
              <a:t>borderType = BORDER_CONSTANT,</a:t>
            </a:r>
            <a:endParaRPr b="0" lang="ru-RU" sz="2200" spc="-1" strike="noStrike">
              <a:latin typeface="Arial"/>
            </a:endParaRPr>
          </a:p>
          <a:p>
            <a:pPr>
              <a:lnSpc>
                <a:spcPct val="100000"/>
              </a:lnSpc>
            </a:pPr>
            <a:r>
              <a:rPr b="0" lang="ru-RU" sz="2200" spc="-1" strike="noStrike">
                <a:solidFill>
                  <a:srgbClr val="000000"/>
                </a:solidFill>
                <a:latin typeface="Arial"/>
                <a:ea typeface="DejaVu Sans"/>
              </a:rPr>
              <a:t>	</a:t>
            </a:r>
            <a:r>
              <a:rPr b="0" lang="ru-RU" sz="2200" spc="-1" strike="noStrike">
                <a:solidFill>
                  <a:srgbClr val="000000"/>
                </a:solidFill>
                <a:latin typeface="Arial"/>
                <a:ea typeface="DejaVu Sans"/>
              </a:rPr>
              <a:t>const Scalar &amp;borderValue =     </a:t>
            </a:r>
            <a:r>
              <a:rPr b="0" lang="ru-RU" sz="2200" spc="-1" strike="noStrike">
                <a:solidFill>
                  <a:srgbClr val="000000"/>
                </a:solidFill>
                <a:latin typeface="Arial"/>
                <a:ea typeface="DejaVu Sans"/>
              </a:rPr>
              <a:t>	</a:t>
            </a:r>
            <a:endParaRPr b="0" lang="ru-RU" sz="2200" spc="-1" strike="noStrike">
              <a:latin typeface="Arial"/>
            </a:endParaRPr>
          </a:p>
          <a:p>
            <a:pPr>
              <a:lnSpc>
                <a:spcPct val="100000"/>
              </a:lnSpc>
            </a:pPr>
            <a:r>
              <a:rPr b="0" lang="ru-RU" sz="2200" spc="-1" strike="noStrike">
                <a:solidFill>
                  <a:srgbClr val="000000"/>
                </a:solidFill>
                <a:latin typeface="Arial"/>
                <a:ea typeface="DejaVu Sans"/>
              </a:rPr>
              <a:t>	</a:t>
            </a:r>
            <a:r>
              <a:rPr b="0" lang="ru-RU" sz="2200" spc="-1" strike="noStrike">
                <a:solidFill>
                  <a:srgbClr val="000000"/>
                </a:solidFill>
                <a:latin typeface="Arial"/>
                <a:ea typeface="DejaVu Sans"/>
              </a:rPr>
              <a:t>	</a:t>
            </a:r>
            <a:r>
              <a:rPr b="0" lang="ru-RU" sz="2200" spc="-1" strike="noStrike">
                <a:solidFill>
                  <a:srgbClr val="000000"/>
                </a:solidFill>
                <a:latin typeface="Arial"/>
                <a:ea typeface="DejaVu Sans"/>
              </a:rPr>
              <a:t>morphologyDefaultBorderValue() </a:t>
            </a:r>
            <a:endParaRPr b="0" lang="ru-RU" sz="2200" spc="-1" strike="noStrike">
              <a:latin typeface="Arial"/>
            </a:endParaRPr>
          </a:p>
          <a:p>
            <a:pPr>
              <a:lnSpc>
                <a:spcPct val="100000"/>
              </a:lnSpc>
            </a:pPr>
            <a:r>
              <a:rPr b="0" lang="ru-RU" sz="2200" spc="-1" strike="noStrike">
                <a:solidFill>
                  <a:srgbClr val="000000"/>
                </a:solidFill>
                <a:latin typeface="Arial"/>
                <a:ea typeface="DejaVu Sans"/>
              </a:rPr>
              <a:t>	</a:t>
            </a:r>
            <a:r>
              <a:rPr b="0" lang="ru-RU" sz="2200" spc="-1" strike="noStrike">
                <a:solidFill>
                  <a:srgbClr val="000000"/>
                </a:solidFill>
                <a:latin typeface="Arial"/>
                <a:ea typeface="DejaVu Sans"/>
              </a:rPr>
              <a:t>) </a:t>
            </a:r>
            <a:r>
              <a:rPr b="0" lang="ru-RU" sz="2200" spc="-1" strike="noStrike">
                <a:solidFill>
                  <a:srgbClr val="000000"/>
                </a:solidFill>
                <a:latin typeface="Arial"/>
                <a:ea typeface="DejaVu Sans"/>
              </a:rPr>
              <a:t>	</a:t>
            </a:r>
            <a:r>
              <a:rPr b="0" lang="ru-RU" sz="2200" spc="-1" strike="noStrike">
                <a:solidFill>
                  <a:srgbClr val="000000"/>
                </a:solidFill>
                <a:latin typeface="Arial"/>
                <a:ea typeface="DejaVu Sans"/>
              </a:rPr>
              <a:t>	</a:t>
            </a:r>
            <a:endParaRPr b="0" lang="ru-RU" sz="2200" spc="-1" strike="noStrike">
              <a:latin typeface="Arial"/>
            </a:endParaRPr>
          </a:p>
          <a:p>
            <a:pPr>
              <a:lnSpc>
                <a:spcPct val="100000"/>
              </a:lnSpc>
            </a:pPr>
            <a:endParaRPr b="0" lang="ru-RU" sz="2200" spc="-1" strike="noStrike">
              <a:latin typeface="Arial"/>
            </a:endParaRPr>
          </a:p>
          <a:p>
            <a:pPr>
              <a:lnSpc>
                <a:spcPct val="100000"/>
              </a:lnSpc>
            </a:pPr>
            <a:r>
              <a:rPr b="0" lang="ru-RU" sz="2200" spc="-1" strike="noStrike">
                <a:solidFill>
                  <a:srgbClr val="000000"/>
                </a:solidFill>
                <a:latin typeface="Arial"/>
                <a:ea typeface="DejaVu Sans"/>
              </a:rPr>
              <a:t>Python:</a:t>
            </a:r>
            <a:endParaRPr b="0" lang="ru-RU" sz="2200" spc="-1" strike="noStrike">
              <a:latin typeface="Arial"/>
            </a:endParaRPr>
          </a:p>
          <a:p>
            <a:pPr>
              <a:lnSpc>
                <a:spcPct val="100000"/>
              </a:lnSpc>
            </a:pPr>
            <a:r>
              <a:rPr b="0" lang="ru-RU" sz="2200" spc="-1" strike="noStrike">
                <a:solidFill>
                  <a:srgbClr val="000000"/>
                </a:solidFill>
                <a:latin typeface="Arial"/>
                <a:ea typeface="DejaVu Sans"/>
              </a:rPr>
              <a:t>Dst</a:t>
            </a:r>
            <a:r>
              <a:rPr b="0" lang="ru-RU" sz="2200" spc="-1" strike="noStrike">
                <a:solidFill>
                  <a:srgbClr val="000000"/>
                </a:solidFill>
                <a:latin typeface="Arial"/>
                <a:ea typeface="DejaVu Sans"/>
              </a:rPr>
              <a:t>	</a:t>
            </a:r>
            <a:r>
              <a:rPr b="0" lang="ru-RU" sz="2200" spc="-1" strike="noStrike">
                <a:solidFill>
                  <a:srgbClr val="000000"/>
                </a:solidFill>
                <a:latin typeface="Arial"/>
                <a:ea typeface="DejaVu Sans"/>
              </a:rPr>
              <a:t>= cv.dilate(</a:t>
            </a:r>
            <a:r>
              <a:rPr b="0" lang="ru-RU" sz="2200" spc="-1" strike="noStrike">
                <a:solidFill>
                  <a:srgbClr val="000000"/>
                </a:solidFill>
                <a:latin typeface="Arial"/>
                <a:ea typeface="DejaVu Sans"/>
              </a:rPr>
              <a:t>	</a:t>
            </a:r>
            <a:r>
              <a:rPr b="0" lang="ru-RU" sz="2200" spc="-1" strike="noStrike">
                <a:solidFill>
                  <a:srgbClr val="000000"/>
                </a:solidFill>
                <a:latin typeface="Arial"/>
                <a:ea typeface="DejaVu Sans"/>
              </a:rPr>
              <a:t>src, kernel[, dst[, anchor[, iterations[, borderType[, borderValue]]]]]</a:t>
            </a:r>
            <a:r>
              <a:rPr b="0" lang="ru-RU" sz="2200" spc="-1" strike="noStrike">
                <a:solidFill>
                  <a:srgbClr val="000000"/>
                </a:solidFill>
                <a:latin typeface="Arial"/>
                <a:ea typeface="DejaVu Sans"/>
              </a:rPr>
              <a:t>	</a:t>
            </a:r>
            <a:r>
              <a:rPr b="0" lang="ru-RU" sz="2200" spc="-1" strike="noStrike">
                <a:solidFill>
                  <a:srgbClr val="000000"/>
                </a:solidFill>
                <a:latin typeface="Arial"/>
                <a:ea typeface="DejaVu Sans"/>
              </a:rPr>
              <a:t>)</a:t>
            </a:r>
            <a:endParaRPr b="0" lang="ru-RU" sz="2200" spc="-1" strike="noStrike">
              <a:latin typeface="Arial"/>
            </a:endParaRPr>
          </a:p>
        </p:txBody>
      </p:sp>
      <p:sp>
        <p:nvSpPr>
          <p:cNvPr id="399" name="CustomShape 3"/>
          <p:cNvSpPr/>
          <p:nvPr/>
        </p:nvSpPr>
        <p:spPr>
          <a:xfrm>
            <a:off x="5040000" y="6480000"/>
            <a:ext cx="3969720" cy="23544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ru-RU" sz="1050" spc="-1" strike="noStrike">
                <a:solidFill>
                  <a:srgbClr val="000000"/>
                </a:solidFill>
                <a:latin typeface="Arial"/>
                <a:ea typeface="DejaVu Sans"/>
              </a:rPr>
              <a:t>https://docs.opencv.org/3.4.1/d4/d86/group__imgproc__filter.html</a:t>
            </a:r>
            <a:endParaRPr b="0" lang="ru-RU" sz="1050" spc="-1" strike="noStrike">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8" name="CustomShape 1"/>
          <p:cNvSpPr/>
          <p:nvPr/>
        </p:nvSpPr>
        <p:spPr>
          <a:xfrm>
            <a:off x="395640" y="404640"/>
            <a:ext cx="8223840" cy="1060920"/>
          </a:xfrm>
          <a:prstGeom prst="rect">
            <a:avLst/>
          </a:prstGeom>
          <a:noFill/>
          <a:ln>
            <a:noFill/>
          </a:ln>
        </p:spPr>
        <p:style>
          <a:lnRef idx="0"/>
          <a:fillRef idx="0"/>
          <a:effectRef idx="0"/>
          <a:fontRef idx="minor"/>
        </p:style>
        <p:txBody>
          <a:bodyPr lIns="90000" rIns="90000" tIns="45000" bIns="45000" anchor="ctr">
            <a:normAutofit/>
          </a:bodyPr>
          <a:p>
            <a:pPr>
              <a:lnSpc>
                <a:spcPct val="100000"/>
              </a:lnSpc>
            </a:pPr>
            <a:r>
              <a:rPr b="0" i="1" lang="ru-RU" sz="3600" spc="-1" strike="noStrike">
                <a:solidFill>
                  <a:srgbClr val="424456"/>
                </a:solidFill>
                <a:latin typeface="Trebuchet MS"/>
                <a:ea typeface="DejaVu Sans"/>
              </a:rPr>
              <a:t>OpenCV Read from Camera</a:t>
            </a:r>
            <a:endParaRPr b="0" lang="ru-RU" sz="3600" spc="-1" strike="noStrike">
              <a:latin typeface="Arial"/>
            </a:endParaRPr>
          </a:p>
        </p:txBody>
      </p:sp>
      <p:sp>
        <p:nvSpPr>
          <p:cNvPr id="229" name="CustomShape 2"/>
          <p:cNvSpPr/>
          <p:nvPr/>
        </p:nvSpPr>
        <p:spPr>
          <a:xfrm>
            <a:off x="292320" y="1296000"/>
            <a:ext cx="7963200" cy="4914720"/>
          </a:xfrm>
          <a:prstGeom prst="rect">
            <a:avLst/>
          </a:prstGeom>
          <a:noFill/>
          <a:ln>
            <a:noFill/>
          </a:ln>
        </p:spPr>
        <p:style>
          <a:lnRef idx="0"/>
          <a:fillRef idx="0"/>
          <a:effectRef idx="0"/>
          <a:fontRef idx="minor"/>
        </p:style>
        <p:txBody>
          <a:bodyPr lIns="90000" rIns="90000" tIns="45000" bIns="45000">
            <a:noAutofit/>
          </a:bodyPr>
          <a:p>
            <a:pPr>
              <a:lnSpc>
                <a:spcPct val="100000"/>
              </a:lnSpc>
            </a:pPr>
            <a:endParaRPr b="0" lang="ru-RU" sz="1800" spc="-1" strike="noStrike">
              <a:latin typeface="Arial"/>
            </a:endParaRPr>
          </a:p>
          <a:p>
            <a:pPr>
              <a:lnSpc>
                <a:spcPct val="100000"/>
              </a:lnSpc>
            </a:pPr>
            <a:r>
              <a:rPr b="0" lang="ru-RU" sz="1400" spc="-1" strike="noStrike">
                <a:solidFill>
                  <a:srgbClr val="000000"/>
                </a:solidFill>
                <a:latin typeface="Courier New"/>
                <a:ea typeface="DejaVu Sans"/>
              </a:rPr>
              <a:t>import cv2</a:t>
            </a:r>
            <a:endParaRPr b="0" lang="ru-RU" sz="1400" spc="-1" strike="noStrike">
              <a:latin typeface="Arial"/>
            </a:endParaRPr>
          </a:p>
          <a:p>
            <a:pPr>
              <a:lnSpc>
                <a:spcPct val="100000"/>
              </a:lnSpc>
            </a:pPr>
            <a:endParaRPr b="0" lang="ru-RU" sz="1400" spc="-1" strike="noStrike">
              <a:latin typeface="Arial"/>
            </a:endParaRPr>
          </a:p>
          <a:p>
            <a:pPr>
              <a:lnSpc>
                <a:spcPct val="100000"/>
              </a:lnSpc>
            </a:pPr>
            <a:r>
              <a:rPr b="0" lang="ru-RU" sz="1400" spc="-1" strike="noStrike">
                <a:solidFill>
                  <a:srgbClr val="000000"/>
                </a:solidFill>
                <a:latin typeface="Courier New"/>
                <a:ea typeface="DejaVu Sans"/>
              </a:rPr>
              <a:t>cap = cv2.VideoCapture(0)</a:t>
            </a:r>
            <a:endParaRPr b="0" lang="ru-RU" sz="1400" spc="-1" strike="noStrike">
              <a:latin typeface="Arial"/>
            </a:endParaRPr>
          </a:p>
          <a:p>
            <a:pPr>
              <a:lnSpc>
                <a:spcPct val="100000"/>
              </a:lnSpc>
            </a:pPr>
            <a:r>
              <a:rPr b="0" lang="ru-RU" sz="1400" spc="-1" strike="noStrike">
                <a:solidFill>
                  <a:srgbClr val="000000"/>
                </a:solidFill>
                <a:latin typeface="Courier New"/>
                <a:ea typeface="DejaVu Sans"/>
              </a:rPr>
              <a:t># Set camera resolution</a:t>
            </a:r>
            <a:endParaRPr b="0" lang="ru-RU" sz="1400" spc="-1" strike="noStrike">
              <a:latin typeface="Arial"/>
            </a:endParaRPr>
          </a:p>
          <a:p>
            <a:pPr>
              <a:lnSpc>
                <a:spcPct val="100000"/>
              </a:lnSpc>
            </a:pPr>
            <a:r>
              <a:rPr b="0" lang="ru-RU" sz="1400" spc="-1" strike="noStrike">
                <a:solidFill>
                  <a:srgbClr val="000000"/>
                </a:solidFill>
                <a:latin typeface="Courier New"/>
                <a:ea typeface="DejaVu Sans"/>
              </a:rPr>
              <a:t>cap.set(3, 640)</a:t>
            </a:r>
            <a:endParaRPr b="0" lang="ru-RU" sz="1400" spc="-1" strike="noStrike">
              <a:latin typeface="Arial"/>
            </a:endParaRPr>
          </a:p>
          <a:p>
            <a:pPr>
              <a:lnSpc>
                <a:spcPct val="100000"/>
              </a:lnSpc>
            </a:pPr>
            <a:r>
              <a:rPr b="0" lang="ru-RU" sz="1400" spc="-1" strike="noStrike">
                <a:solidFill>
                  <a:srgbClr val="000000"/>
                </a:solidFill>
                <a:latin typeface="Courier New"/>
                <a:ea typeface="DejaVu Sans"/>
              </a:rPr>
              <a:t>cap.set(4, 480)</a:t>
            </a:r>
            <a:endParaRPr b="0" lang="ru-RU" sz="1400" spc="-1" strike="noStrike">
              <a:latin typeface="Arial"/>
            </a:endParaRPr>
          </a:p>
          <a:p>
            <a:pPr>
              <a:lnSpc>
                <a:spcPct val="100000"/>
              </a:lnSpc>
            </a:pPr>
            <a:endParaRPr b="0" lang="ru-RU" sz="1400" spc="-1" strike="noStrike">
              <a:latin typeface="Arial"/>
            </a:endParaRPr>
          </a:p>
          <a:p>
            <a:pPr>
              <a:lnSpc>
                <a:spcPct val="100000"/>
              </a:lnSpc>
            </a:pPr>
            <a:r>
              <a:rPr b="0" lang="ru-RU" sz="1400" spc="-1" strike="noStrike">
                <a:solidFill>
                  <a:srgbClr val="000000"/>
                </a:solidFill>
                <a:latin typeface="Courier New"/>
                <a:ea typeface="DejaVu Sans"/>
              </a:rPr>
              <a:t>while True:</a:t>
            </a:r>
            <a:endParaRPr b="0" lang="ru-RU" sz="1400" spc="-1" strike="noStrike">
              <a:latin typeface="Arial"/>
            </a:endParaRPr>
          </a:p>
          <a:p>
            <a:pPr>
              <a:lnSpc>
                <a:spcPct val="100000"/>
              </a:lnSpc>
            </a:pPr>
            <a:r>
              <a:rPr b="0" lang="ru-RU" sz="1400" spc="-1" strike="noStrike">
                <a:solidFill>
                  <a:srgbClr val="000000"/>
                </a:solidFill>
                <a:latin typeface="Courier New"/>
                <a:ea typeface="DejaVu Sans"/>
              </a:rPr>
              <a:t>    </a:t>
            </a:r>
            <a:r>
              <a:rPr b="0" lang="ru-RU" sz="1400" spc="-1" strike="noStrike">
                <a:solidFill>
                  <a:srgbClr val="000000"/>
                </a:solidFill>
                <a:latin typeface="Courier New"/>
                <a:ea typeface="DejaVu Sans"/>
              </a:rPr>
              <a:t>ret, frame = cap.read()</a:t>
            </a:r>
            <a:endParaRPr b="0" lang="ru-RU" sz="1400" spc="-1" strike="noStrike">
              <a:latin typeface="Arial"/>
            </a:endParaRPr>
          </a:p>
          <a:p>
            <a:pPr>
              <a:lnSpc>
                <a:spcPct val="100000"/>
              </a:lnSpc>
            </a:pPr>
            <a:endParaRPr b="0" lang="ru-RU" sz="1400" spc="-1" strike="noStrike">
              <a:latin typeface="Arial"/>
            </a:endParaRPr>
          </a:p>
          <a:p>
            <a:pPr>
              <a:lnSpc>
                <a:spcPct val="100000"/>
              </a:lnSpc>
            </a:pPr>
            <a:r>
              <a:rPr b="0" lang="ru-RU" sz="1400" spc="-1" strike="noStrike">
                <a:solidFill>
                  <a:srgbClr val="000000"/>
                </a:solidFill>
                <a:latin typeface="Courier New"/>
                <a:ea typeface="DejaVu Sans"/>
              </a:rPr>
              <a:t>    </a:t>
            </a:r>
            <a:r>
              <a:rPr b="0" lang="ru-RU" sz="1400" spc="-1" strike="noStrike">
                <a:solidFill>
                  <a:srgbClr val="000000"/>
                </a:solidFill>
                <a:latin typeface="Courier New"/>
                <a:ea typeface="DejaVu Sans"/>
              </a:rPr>
              <a:t># Convert to grayscale</a:t>
            </a:r>
            <a:endParaRPr b="0" lang="ru-RU" sz="1400" spc="-1" strike="noStrike">
              <a:latin typeface="Arial"/>
            </a:endParaRPr>
          </a:p>
          <a:p>
            <a:pPr>
              <a:lnSpc>
                <a:spcPct val="100000"/>
              </a:lnSpc>
            </a:pPr>
            <a:r>
              <a:rPr b="0" lang="ru-RU" sz="1400" spc="-1" strike="noStrike">
                <a:solidFill>
                  <a:srgbClr val="000000"/>
                </a:solidFill>
                <a:latin typeface="Courier New"/>
                <a:ea typeface="DejaVu Sans"/>
              </a:rPr>
              <a:t>    </a:t>
            </a:r>
            <a:r>
              <a:rPr b="0" lang="ru-RU" sz="1400" spc="-1" strike="noStrike">
                <a:solidFill>
                  <a:srgbClr val="000000"/>
                </a:solidFill>
                <a:latin typeface="Courier New"/>
                <a:ea typeface="DejaVu Sans"/>
              </a:rPr>
              <a:t>gray = cv2.cvtColor(frame, cv2.COLOR_BGR2GRAY)</a:t>
            </a:r>
            <a:endParaRPr b="0" lang="ru-RU" sz="1400" spc="-1" strike="noStrike">
              <a:latin typeface="Arial"/>
            </a:endParaRPr>
          </a:p>
          <a:p>
            <a:pPr>
              <a:lnSpc>
                <a:spcPct val="100000"/>
              </a:lnSpc>
            </a:pPr>
            <a:endParaRPr b="0" lang="ru-RU" sz="1400" spc="-1" strike="noStrike">
              <a:latin typeface="Arial"/>
            </a:endParaRPr>
          </a:p>
          <a:p>
            <a:pPr>
              <a:lnSpc>
                <a:spcPct val="100000"/>
              </a:lnSpc>
            </a:pPr>
            <a:r>
              <a:rPr b="0" lang="ru-RU" sz="1400" spc="-1" strike="noStrike">
                <a:solidFill>
                  <a:srgbClr val="000000"/>
                </a:solidFill>
                <a:latin typeface="Courier New"/>
                <a:ea typeface="DejaVu Sans"/>
              </a:rPr>
              <a:t>    </a:t>
            </a:r>
            <a:r>
              <a:rPr b="0" lang="ru-RU" sz="1400" spc="-1" strike="noStrike">
                <a:solidFill>
                  <a:srgbClr val="000000"/>
                </a:solidFill>
                <a:latin typeface="Courier New"/>
                <a:ea typeface="DejaVu Sans"/>
              </a:rPr>
              <a:t># Convert to HSV</a:t>
            </a:r>
            <a:endParaRPr b="0" lang="ru-RU" sz="1400" spc="-1" strike="noStrike">
              <a:latin typeface="Arial"/>
            </a:endParaRPr>
          </a:p>
          <a:p>
            <a:pPr>
              <a:lnSpc>
                <a:spcPct val="100000"/>
              </a:lnSpc>
            </a:pPr>
            <a:r>
              <a:rPr b="0" lang="ru-RU" sz="1400" spc="-1" strike="noStrike">
                <a:solidFill>
                  <a:srgbClr val="000000"/>
                </a:solidFill>
                <a:latin typeface="Courier New"/>
                <a:ea typeface="DejaVu Sans Mono"/>
              </a:rPr>
              <a:t>    </a:t>
            </a:r>
            <a:r>
              <a:rPr b="0" lang="ru-RU" sz="1400" spc="-1" strike="noStrike">
                <a:solidFill>
                  <a:srgbClr val="000000"/>
                </a:solidFill>
                <a:latin typeface="Courier New"/>
                <a:ea typeface="DejaVu Sans Mono"/>
              </a:rPr>
              <a:t>hsv = cv2.cvtColor(frame, cv2.COLOR_BGR2HSV)</a:t>
            </a:r>
            <a:endParaRPr b="0" lang="ru-RU" sz="1400" spc="-1" strike="noStrike">
              <a:latin typeface="Arial"/>
            </a:endParaRPr>
          </a:p>
          <a:p>
            <a:pPr>
              <a:lnSpc>
                <a:spcPct val="100000"/>
              </a:lnSpc>
            </a:pPr>
            <a:endParaRPr b="0" lang="ru-RU" sz="1400" spc="-1" strike="noStrike">
              <a:latin typeface="Arial"/>
            </a:endParaRPr>
          </a:p>
          <a:p>
            <a:pPr>
              <a:lnSpc>
                <a:spcPct val="100000"/>
              </a:lnSpc>
            </a:pPr>
            <a:r>
              <a:rPr b="0" lang="ru-RU" sz="1400" spc="-1" strike="noStrike">
                <a:solidFill>
                  <a:srgbClr val="000000"/>
                </a:solidFill>
                <a:latin typeface="Courier New"/>
                <a:ea typeface="DejaVu Sans"/>
              </a:rPr>
              <a:t>    </a:t>
            </a:r>
            <a:r>
              <a:rPr b="0" lang="ru-RU" sz="1400" spc="-1" strike="noStrike">
                <a:solidFill>
                  <a:srgbClr val="000000"/>
                </a:solidFill>
                <a:latin typeface="Courier New"/>
                <a:ea typeface="DejaVu Sans"/>
              </a:rPr>
              <a:t># Display the resulting frame</a:t>
            </a:r>
            <a:endParaRPr b="0" lang="ru-RU" sz="1400" spc="-1" strike="noStrike">
              <a:latin typeface="Arial"/>
            </a:endParaRPr>
          </a:p>
          <a:p>
            <a:pPr>
              <a:lnSpc>
                <a:spcPct val="100000"/>
              </a:lnSpc>
            </a:pPr>
            <a:r>
              <a:rPr b="0" lang="ru-RU" sz="1400" spc="-1" strike="noStrike">
                <a:solidFill>
                  <a:srgbClr val="000000"/>
                </a:solidFill>
                <a:latin typeface="Courier New"/>
                <a:ea typeface="DejaVu Sans"/>
              </a:rPr>
              <a:t>    </a:t>
            </a:r>
            <a:r>
              <a:rPr b="0" lang="ru-RU" sz="1400" spc="-1" strike="noStrike">
                <a:solidFill>
                  <a:srgbClr val="000000"/>
                </a:solidFill>
                <a:latin typeface="Courier New"/>
                <a:ea typeface="DejaVu Sans"/>
              </a:rPr>
              <a:t>cv2.imshow('frame', gray)</a:t>
            </a:r>
            <a:endParaRPr b="0" lang="ru-RU" sz="1400" spc="-1" strike="noStrike">
              <a:latin typeface="Arial"/>
            </a:endParaRPr>
          </a:p>
          <a:p>
            <a:pPr>
              <a:lnSpc>
                <a:spcPct val="100000"/>
              </a:lnSpc>
            </a:pPr>
            <a:r>
              <a:rPr b="0" lang="ru-RU" sz="1400" spc="-1" strike="noStrike">
                <a:solidFill>
                  <a:srgbClr val="000000"/>
                </a:solidFill>
                <a:latin typeface="Courier New"/>
                <a:ea typeface="DejaVu Sans"/>
              </a:rPr>
              <a:t>    </a:t>
            </a:r>
            <a:r>
              <a:rPr b="0" lang="ru-RU" sz="1400" spc="-1" strike="noStrike">
                <a:solidFill>
                  <a:srgbClr val="000000"/>
                </a:solidFill>
                <a:latin typeface="Courier New"/>
                <a:ea typeface="DejaVu Sans"/>
              </a:rPr>
              <a:t>if cv2.waitKey(1) &amp; 0xFF == 27:</a:t>
            </a:r>
            <a:endParaRPr b="0" lang="ru-RU" sz="1400" spc="-1" strike="noStrike">
              <a:latin typeface="Arial"/>
            </a:endParaRPr>
          </a:p>
          <a:p>
            <a:pPr>
              <a:lnSpc>
                <a:spcPct val="100000"/>
              </a:lnSpc>
            </a:pPr>
            <a:r>
              <a:rPr b="0" lang="ru-RU" sz="1400" spc="-1" strike="noStrike">
                <a:solidFill>
                  <a:srgbClr val="000000"/>
                </a:solidFill>
                <a:latin typeface="Courier New"/>
                <a:ea typeface="DejaVu Sans"/>
              </a:rPr>
              <a:t>        </a:t>
            </a:r>
            <a:r>
              <a:rPr b="0" lang="ru-RU" sz="1400" spc="-1" strike="noStrike">
                <a:solidFill>
                  <a:srgbClr val="000000"/>
                </a:solidFill>
                <a:latin typeface="Courier New"/>
                <a:ea typeface="DejaVu Sans"/>
              </a:rPr>
              <a:t>break</a:t>
            </a:r>
            <a:endParaRPr b="0" lang="ru-RU" sz="1400" spc="-1" strike="noStrike">
              <a:latin typeface="Arial"/>
            </a:endParaRPr>
          </a:p>
          <a:p>
            <a:pPr>
              <a:lnSpc>
                <a:spcPct val="100000"/>
              </a:lnSpc>
            </a:pPr>
            <a:endParaRPr b="0" lang="ru-RU" sz="1400" spc="-1" strike="noStrike">
              <a:latin typeface="Arial"/>
            </a:endParaRPr>
          </a:p>
          <a:p>
            <a:pPr>
              <a:lnSpc>
                <a:spcPct val="100000"/>
              </a:lnSpc>
            </a:pPr>
            <a:r>
              <a:rPr b="0" lang="ru-RU" sz="1400" spc="-1" strike="noStrike">
                <a:solidFill>
                  <a:srgbClr val="000000"/>
                </a:solidFill>
                <a:latin typeface="Courier New"/>
                <a:ea typeface="DejaVu Sans"/>
              </a:rPr>
              <a:t># When everything done, release the capture</a:t>
            </a:r>
            <a:endParaRPr b="0" lang="ru-RU" sz="1400" spc="-1" strike="noStrike">
              <a:latin typeface="Arial"/>
            </a:endParaRPr>
          </a:p>
          <a:p>
            <a:pPr>
              <a:lnSpc>
                <a:spcPct val="100000"/>
              </a:lnSpc>
            </a:pPr>
            <a:r>
              <a:rPr b="0" lang="ru-RU" sz="1400" spc="-1" strike="noStrike">
                <a:solidFill>
                  <a:srgbClr val="000000"/>
                </a:solidFill>
                <a:latin typeface="Courier New"/>
                <a:ea typeface="DejaVu Sans"/>
              </a:rPr>
              <a:t>cap.release()</a:t>
            </a:r>
            <a:endParaRPr b="0" lang="ru-RU" sz="1400" spc="-1" strike="noStrike">
              <a:latin typeface="Arial"/>
            </a:endParaRPr>
          </a:p>
          <a:p>
            <a:pPr>
              <a:lnSpc>
                <a:spcPct val="100000"/>
              </a:lnSpc>
            </a:pPr>
            <a:r>
              <a:rPr b="0" lang="ru-RU" sz="1400" spc="-1" strike="noStrike">
                <a:solidFill>
                  <a:srgbClr val="000000"/>
                </a:solidFill>
                <a:latin typeface="Courier New"/>
                <a:ea typeface="DejaVu Sans"/>
              </a:rPr>
              <a:t>cv2.destroyAllWindows()</a:t>
            </a:r>
            <a:endParaRPr b="0" lang="ru-RU" sz="1400" spc="-1" strike="noStrike">
              <a:latin typeface="Arial"/>
            </a:endParaRPr>
          </a:p>
        </p:txBody>
      </p:sp>
    </p:spTree>
  </p:cSld>
  <mc:AlternateContent>
    <mc:Choice Requires="p14">
      <p:transition spd="slow" p14:dur="2000"/>
    </mc:Choice>
    <mc:Fallback>
      <p:transition spd="slow"/>
    </mc:Fallback>
  </mc:AlternateContent>
</p:sld>
</file>

<file path=ppt/slides/slide6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0" name="CustomShape 1"/>
          <p:cNvSpPr/>
          <p:nvPr/>
        </p:nvSpPr>
        <p:spPr>
          <a:xfrm>
            <a:off x="395640" y="404640"/>
            <a:ext cx="8223840" cy="1060920"/>
          </a:xfrm>
          <a:prstGeom prst="rect">
            <a:avLst/>
          </a:prstGeom>
          <a:noFill/>
          <a:ln>
            <a:noFill/>
          </a:ln>
        </p:spPr>
        <p:style>
          <a:lnRef idx="0"/>
          <a:fillRef idx="0"/>
          <a:effectRef idx="0"/>
          <a:fontRef idx="minor"/>
        </p:style>
        <p:txBody>
          <a:bodyPr lIns="90000" rIns="90000" tIns="45000" bIns="45000" anchor="ctr">
            <a:normAutofit/>
          </a:bodyPr>
          <a:p>
            <a:pPr>
              <a:lnSpc>
                <a:spcPct val="100000"/>
              </a:lnSpc>
            </a:pPr>
            <a:r>
              <a:rPr b="0" i="1" lang="ru-RU" sz="3600" spc="-1" strike="noStrike">
                <a:solidFill>
                  <a:srgbClr val="424456"/>
                </a:solidFill>
                <a:latin typeface="Trebuchet MS"/>
                <a:ea typeface="DejaVu Sans"/>
              </a:rPr>
              <a:t>Dilation in OpenCV</a:t>
            </a:r>
            <a:endParaRPr b="0" lang="ru-RU" sz="3600" spc="-1" strike="noStrike">
              <a:latin typeface="Arial"/>
            </a:endParaRPr>
          </a:p>
        </p:txBody>
      </p:sp>
      <p:sp>
        <p:nvSpPr>
          <p:cNvPr id="401" name="CustomShape 2"/>
          <p:cNvSpPr/>
          <p:nvPr/>
        </p:nvSpPr>
        <p:spPr>
          <a:xfrm>
            <a:off x="292320" y="1296000"/>
            <a:ext cx="7963200" cy="49147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ru-RU" sz="2200" spc="-1" strike="noStrike">
                <a:solidFill>
                  <a:srgbClr val="000000"/>
                </a:solidFill>
                <a:latin typeface="Arial"/>
                <a:ea typeface="DejaVu Sans"/>
              </a:rPr>
              <a:t>src</a:t>
            </a:r>
            <a:r>
              <a:rPr b="0" lang="ru-RU" sz="2200" spc="-1" strike="noStrike">
                <a:solidFill>
                  <a:srgbClr val="000000"/>
                </a:solidFill>
                <a:latin typeface="Arial"/>
                <a:ea typeface="DejaVu Sans"/>
              </a:rPr>
              <a:t>	</a:t>
            </a:r>
            <a:r>
              <a:rPr b="0" lang="ru-RU" sz="2200" spc="-1" strike="noStrike">
                <a:solidFill>
                  <a:srgbClr val="000000"/>
                </a:solidFill>
                <a:latin typeface="Arial"/>
                <a:ea typeface="DejaVu Sans"/>
              </a:rPr>
              <a:t>input image; the number of channels can be arbitrary, but the depth should be one of CV_8U, CV_16U, CV_16S, CV_32F or CV_64F.</a:t>
            </a:r>
            <a:endParaRPr b="0" lang="ru-RU" sz="2200" spc="-1" strike="noStrike">
              <a:latin typeface="Arial"/>
            </a:endParaRPr>
          </a:p>
          <a:p>
            <a:pPr>
              <a:lnSpc>
                <a:spcPct val="100000"/>
              </a:lnSpc>
            </a:pPr>
            <a:r>
              <a:rPr b="1" lang="ru-RU" sz="2200" spc="-1" strike="noStrike">
                <a:solidFill>
                  <a:srgbClr val="000000"/>
                </a:solidFill>
                <a:latin typeface="Arial"/>
                <a:ea typeface="DejaVu Sans"/>
              </a:rPr>
              <a:t>dst</a:t>
            </a:r>
            <a:r>
              <a:rPr b="0" lang="ru-RU" sz="2200" spc="-1" strike="noStrike">
                <a:solidFill>
                  <a:srgbClr val="000000"/>
                </a:solidFill>
                <a:latin typeface="Arial"/>
                <a:ea typeface="DejaVu Sans"/>
              </a:rPr>
              <a:t>	</a:t>
            </a:r>
            <a:r>
              <a:rPr b="0" lang="ru-RU" sz="2200" spc="-1" strike="noStrike">
                <a:solidFill>
                  <a:srgbClr val="000000"/>
                </a:solidFill>
                <a:latin typeface="Arial"/>
                <a:ea typeface="DejaVu Sans"/>
              </a:rPr>
              <a:t>output image of the same size and type as src.</a:t>
            </a:r>
            <a:endParaRPr b="0" lang="ru-RU" sz="2200" spc="-1" strike="noStrike">
              <a:latin typeface="Arial"/>
            </a:endParaRPr>
          </a:p>
          <a:p>
            <a:pPr>
              <a:lnSpc>
                <a:spcPct val="100000"/>
              </a:lnSpc>
            </a:pPr>
            <a:r>
              <a:rPr b="1" lang="ru-RU" sz="2200" spc="-1" strike="noStrike">
                <a:solidFill>
                  <a:srgbClr val="000000"/>
                </a:solidFill>
                <a:latin typeface="Arial"/>
                <a:ea typeface="DejaVu Sans"/>
              </a:rPr>
              <a:t>kernel</a:t>
            </a:r>
            <a:r>
              <a:rPr b="0" lang="ru-RU" sz="2200" spc="-1" strike="noStrike">
                <a:solidFill>
                  <a:srgbClr val="000000"/>
                </a:solidFill>
                <a:latin typeface="Arial"/>
                <a:ea typeface="DejaVu Sans"/>
              </a:rPr>
              <a:t>	</a:t>
            </a:r>
            <a:r>
              <a:rPr b="0" lang="ru-RU" sz="2200" spc="-1" strike="noStrike">
                <a:solidFill>
                  <a:srgbClr val="000000"/>
                </a:solidFill>
                <a:latin typeface="Arial"/>
                <a:ea typeface="DejaVu Sans"/>
              </a:rPr>
              <a:t>structuring element used for dilation; if elemenat=Mat(), a 3 x 3 rectangular structuring element is used. Kernel can be created using getStructuringElement</a:t>
            </a:r>
            <a:endParaRPr b="0" lang="ru-RU" sz="2200" spc="-1" strike="noStrike">
              <a:latin typeface="Arial"/>
            </a:endParaRPr>
          </a:p>
          <a:p>
            <a:pPr>
              <a:lnSpc>
                <a:spcPct val="100000"/>
              </a:lnSpc>
            </a:pPr>
            <a:r>
              <a:rPr b="1" lang="ru-RU" sz="2200" spc="-1" strike="noStrike">
                <a:solidFill>
                  <a:srgbClr val="000000"/>
                </a:solidFill>
                <a:latin typeface="Arial"/>
                <a:ea typeface="DejaVu Sans"/>
              </a:rPr>
              <a:t>anchor</a:t>
            </a:r>
            <a:r>
              <a:rPr b="0" lang="ru-RU" sz="2200" spc="-1" strike="noStrike">
                <a:solidFill>
                  <a:srgbClr val="000000"/>
                </a:solidFill>
                <a:latin typeface="Arial"/>
                <a:ea typeface="DejaVu Sans"/>
              </a:rPr>
              <a:t>	</a:t>
            </a:r>
            <a:r>
              <a:rPr b="0" lang="ru-RU" sz="2200" spc="-1" strike="noStrike">
                <a:solidFill>
                  <a:srgbClr val="000000"/>
                </a:solidFill>
                <a:latin typeface="Arial"/>
                <a:ea typeface="DejaVu Sans"/>
              </a:rPr>
              <a:t>position of the anchor within the element; default value (-1, -1) means that the anchor is at the element center.</a:t>
            </a:r>
            <a:endParaRPr b="0" lang="ru-RU" sz="2200" spc="-1" strike="noStrike">
              <a:latin typeface="Arial"/>
            </a:endParaRPr>
          </a:p>
          <a:p>
            <a:pPr>
              <a:lnSpc>
                <a:spcPct val="100000"/>
              </a:lnSpc>
            </a:pPr>
            <a:r>
              <a:rPr b="1" lang="ru-RU" sz="2200" spc="-1" strike="noStrike">
                <a:solidFill>
                  <a:srgbClr val="000000"/>
                </a:solidFill>
                <a:latin typeface="Arial"/>
                <a:ea typeface="DejaVu Sans"/>
              </a:rPr>
              <a:t>iterations</a:t>
            </a:r>
            <a:r>
              <a:rPr b="0" lang="ru-RU" sz="2200" spc="-1" strike="noStrike">
                <a:solidFill>
                  <a:srgbClr val="000000"/>
                </a:solidFill>
                <a:latin typeface="Arial"/>
                <a:ea typeface="DejaVu Sans"/>
              </a:rPr>
              <a:t>	</a:t>
            </a:r>
            <a:r>
              <a:rPr b="0" lang="ru-RU" sz="2200" spc="-1" strike="noStrike">
                <a:solidFill>
                  <a:srgbClr val="000000"/>
                </a:solidFill>
                <a:latin typeface="Arial"/>
                <a:ea typeface="DejaVu Sans"/>
              </a:rPr>
              <a:t>number of times dilation is applied.</a:t>
            </a:r>
            <a:endParaRPr b="0" lang="ru-RU" sz="2200" spc="-1" strike="noStrike">
              <a:latin typeface="Arial"/>
            </a:endParaRPr>
          </a:p>
          <a:p>
            <a:pPr>
              <a:lnSpc>
                <a:spcPct val="100000"/>
              </a:lnSpc>
            </a:pPr>
            <a:r>
              <a:rPr b="1" lang="ru-RU" sz="2200" spc="-1" strike="noStrike">
                <a:solidFill>
                  <a:srgbClr val="000000"/>
                </a:solidFill>
                <a:latin typeface="Arial"/>
                <a:ea typeface="DejaVu Sans"/>
              </a:rPr>
              <a:t>borderType</a:t>
            </a:r>
            <a:r>
              <a:rPr b="0" lang="ru-RU" sz="2200" spc="-1" strike="noStrike">
                <a:solidFill>
                  <a:srgbClr val="000000"/>
                </a:solidFill>
                <a:latin typeface="Arial"/>
                <a:ea typeface="DejaVu Sans"/>
              </a:rPr>
              <a:t>	</a:t>
            </a:r>
            <a:r>
              <a:rPr b="0" lang="ru-RU" sz="2200" spc="-1" strike="noStrike">
                <a:solidFill>
                  <a:srgbClr val="000000"/>
                </a:solidFill>
                <a:latin typeface="Arial"/>
                <a:ea typeface="DejaVu Sans"/>
              </a:rPr>
              <a:t>pixel extrapolation method, see BorderTypes</a:t>
            </a:r>
            <a:endParaRPr b="0" lang="ru-RU" sz="2200" spc="-1" strike="noStrike">
              <a:latin typeface="Arial"/>
            </a:endParaRPr>
          </a:p>
          <a:p>
            <a:pPr>
              <a:lnSpc>
                <a:spcPct val="100000"/>
              </a:lnSpc>
            </a:pPr>
            <a:r>
              <a:rPr b="1" lang="ru-RU" sz="2200" spc="-1" strike="noStrike">
                <a:solidFill>
                  <a:srgbClr val="000000"/>
                </a:solidFill>
                <a:latin typeface="Arial"/>
                <a:ea typeface="DejaVu Sans"/>
              </a:rPr>
              <a:t>borderValue</a:t>
            </a:r>
            <a:r>
              <a:rPr b="0" lang="ru-RU" sz="2200" spc="-1" strike="noStrike">
                <a:solidFill>
                  <a:srgbClr val="000000"/>
                </a:solidFill>
                <a:latin typeface="Arial"/>
                <a:ea typeface="DejaVu Sans"/>
              </a:rPr>
              <a:t>	</a:t>
            </a:r>
            <a:r>
              <a:rPr b="0" lang="ru-RU" sz="2200" spc="-1" strike="noStrike">
                <a:solidFill>
                  <a:srgbClr val="000000"/>
                </a:solidFill>
                <a:latin typeface="Arial"/>
                <a:ea typeface="DejaVu Sans"/>
              </a:rPr>
              <a:t>border value in case of a constant border </a:t>
            </a:r>
            <a:endParaRPr b="0" lang="ru-RU" sz="2200" spc="-1" strike="noStrike">
              <a:latin typeface="Arial"/>
            </a:endParaRPr>
          </a:p>
        </p:txBody>
      </p:sp>
      <p:sp>
        <p:nvSpPr>
          <p:cNvPr id="402" name="CustomShape 3"/>
          <p:cNvSpPr/>
          <p:nvPr/>
        </p:nvSpPr>
        <p:spPr>
          <a:xfrm>
            <a:off x="5040000" y="6480000"/>
            <a:ext cx="3969720" cy="23544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ru-RU" sz="1050" spc="-1" strike="noStrike">
                <a:solidFill>
                  <a:srgbClr val="000000"/>
                </a:solidFill>
                <a:latin typeface="Arial"/>
                <a:ea typeface="DejaVu Sans"/>
              </a:rPr>
              <a:t>https://docs.opencv.org/3.4.1/d4/d86/group__imgproc__filter.html</a:t>
            </a:r>
            <a:endParaRPr b="0" lang="ru-RU" sz="1050" spc="-1" strike="noStrike">
              <a:latin typeface="Arial"/>
            </a:endParaRPr>
          </a:p>
        </p:txBody>
      </p:sp>
    </p:spTree>
  </p:cSld>
  <mc:AlternateContent>
    <mc:Choice Requires="p14">
      <p:transition spd="slow" p14:dur="2000"/>
    </mc:Choice>
    <mc:Fallback>
      <p:transition spd="slow"/>
    </mc:Fallback>
  </mc:AlternateContent>
</p:sld>
</file>

<file path=ppt/slides/slide6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3" name="CustomShape 1"/>
          <p:cNvSpPr/>
          <p:nvPr/>
        </p:nvSpPr>
        <p:spPr>
          <a:xfrm>
            <a:off x="395640" y="404640"/>
            <a:ext cx="8223840" cy="1060920"/>
          </a:xfrm>
          <a:prstGeom prst="rect">
            <a:avLst/>
          </a:prstGeom>
          <a:noFill/>
          <a:ln>
            <a:noFill/>
          </a:ln>
        </p:spPr>
        <p:style>
          <a:lnRef idx="0"/>
          <a:fillRef idx="0"/>
          <a:effectRef idx="0"/>
          <a:fontRef idx="minor"/>
        </p:style>
        <p:txBody>
          <a:bodyPr lIns="90000" rIns="90000" tIns="45000" bIns="45000" anchor="ctr">
            <a:normAutofit/>
          </a:bodyPr>
          <a:p>
            <a:pPr>
              <a:lnSpc>
                <a:spcPct val="100000"/>
              </a:lnSpc>
            </a:pPr>
            <a:r>
              <a:rPr b="0" i="1" lang="ru-RU" sz="3600" spc="-1" strike="noStrike">
                <a:solidFill>
                  <a:srgbClr val="424456"/>
                </a:solidFill>
                <a:latin typeface="Trebuchet MS"/>
                <a:ea typeface="DejaVu Sans"/>
              </a:rPr>
              <a:t>Binary Erosion</a:t>
            </a:r>
            <a:endParaRPr b="0" lang="ru-RU" sz="3600" spc="-1" strike="noStrike">
              <a:latin typeface="Arial"/>
            </a:endParaRPr>
          </a:p>
        </p:txBody>
      </p:sp>
      <p:sp>
        <p:nvSpPr>
          <p:cNvPr id="404" name="CustomShape 2"/>
          <p:cNvSpPr/>
          <p:nvPr/>
        </p:nvSpPr>
        <p:spPr>
          <a:xfrm>
            <a:off x="292320" y="1296000"/>
            <a:ext cx="7963200" cy="4914720"/>
          </a:xfrm>
          <a:prstGeom prst="rect">
            <a:avLst/>
          </a:prstGeom>
          <a:noFill/>
          <a:ln>
            <a:noFill/>
          </a:ln>
        </p:spPr>
        <p:style>
          <a:lnRef idx="0"/>
          <a:fillRef idx="0"/>
          <a:effectRef idx="0"/>
          <a:fontRef idx="minor"/>
        </p:style>
      </p:sp>
      <p:sp>
        <p:nvSpPr>
          <p:cNvPr id="405" name="CustomShape 3"/>
          <p:cNvSpPr/>
          <p:nvPr/>
        </p:nvSpPr>
        <p:spPr>
          <a:xfrm>
            <a:off x="504000" y="1656000"/>
            <a:ext cx="7945560" cy="59940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ru-RU" sz="1800" spc="-1" strike="noStrike">
                <a:solidFill>
                  <a:srgbClr val="000000"/>
                </a:solidFill>
                <a:latin typeface="Arial"/>
                <a:ea typeface="DejaVu Sans"/>
              </a:rPr>
              <a:t>Let E be a Euclidean space or an integer grid, and A a binary image in E.</a:t>
            </a:r>
            <a:endParaRPr b="0" lang="ru-RU" sz="1800" spc="-1" strike="noStrike">
              <a:latin typeface="Arial"/>
            </a:endParaRPr>
          </a:p>
          <a:p>
            <a:pPr>
              <a:lnSpc>
                <a:spcPct val="100000"/>
              </a:lnSpc>
            </a:pPr>
            <a:r>
              <a:rPr b="0" lang="ru-RU" sz="1800" spc="-1" strike="noStrike">
                <a:solidFill>
                  <a:srgbClr val="000000"/>
                </a:solidFill>
                <a:latin typeface="Arial"/>
                <a:ea typeface="DejaVu Sans"/>
              </a:rPr>
              <a:t>The erosion of the binary image A by the structuring element B is defined by: </a:t>
            </a:r>
            <a:endParaRPr b="0" lang="ru-RU" sz="1800" spc="-1" strike="noStrike">
              <a:latin typeface="Arial"/>
            </a:endParaRPr>
          </a:p>
        </p:txBody>
      </p:sp>
      <p:pic>
        <p:nvPicPr>
          <p:cNvPr id="406" name="" descr=""/>
          <p:cNvPicPr/>
          <p:nvPr/>
        </p:nvPicPr>
        <p:blipFill>
          <a:blip r:embed="rId1"/>
          <a:stretch/>
        </p:blipFill>
        <p:spPr>
          <a:xfrm>
            <a:off x="2088000" y="2952000"/>
            <a:ext cx="4215600" cy="672840"/>
          </a:xfrm>
          <a:prstGeom prst="rect">
            <a:avLst/>
          </a:prstGeom>
          <a:ln>
            <a:noFill/>
          </a:ln>
        </p:spPr>
      </p:pic>
      <p:sp>
        <p:nvSpPr>
          <p:cNvPr id="407" name="CustomShape 4"/>
          <p:cNvSpPr/>
          <p:nvPr/>
        </p:nvSpPr>
        <p:spPr>
          <a:xfrm>
            <a:off x="216000" y="4310280"/>
            <a:ext cx="8781120" cy="418284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ru-RU" sz="1800" spc="-1" strike="noStrike">
                <a:solidFill>
                  <a:srgbClr val="000000"/>
                </a:solidFill>
                <a:latin typeface="Arial"/>
                <a:ea typeface="DejaVu Sans"/>
              </a:rPr>
              <a:t>Where Bz is the translation of B by the vector z, i.e., B z = { b + z | b ∈ B } , ∀ z. </a:t>
            </a:r>
            <a:endParaRPr b="0" lang="ru-RU" sz="1800" spc="-1" strike="noStrike">
              <a:latin typeface="Arial"/>
            </a:endParaRPr>
          </a:p>
        </p:txBody>
      </p:sp>
    </p:spTree>
  </p:cSld>
  <mc:AlternateContent>
    <mc:Choice Requires="p14">
      <p:transition spd="slow" p14:dur="2000"/>
    </mc:Choice>
    <mc:Fallback>
      <p:transition spd="slow"/>
    </mc:Fallback>
  </mc:AlternateContent>
</p:sld>
</file>

<file path=ppt/slides/slide6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8" name="CustomShape 1"/>
          <p:cNvSpPr/>
          <p:nvPr/>
        </p:nvSpPr>
        <p:spPr>
          <a:xfrm>
            <a:off x="395640" y="404640"/>
            <a:ext cx="8223840" cy="1060920"/>
          </a:xfrm>
          <a:prstGeom prst="rect">
            <a:avLst/>
          </a:prstGeom>
          <a:noFill/>
          <a:ln>
            <a:noFill/>
          </a:ln>
        </p:spPr>
        <p:style>
          <a:lnRef idx="0"/>
          <a:fillRef idx="0"/>
          <a:effectRef idx="0"/>
          <a:fontRef idx="minor"/>
        </p:style>
        <p:txBody>
          <a:bodyPr lIns="90000" rIns="90000" tIns="45000" bIns="45000" anchor="ctr">
            <a:normAutofit/>
          </a:bodyPr>
          <a:p>
            <a:pPr>
              <a:lnSpc>
                <a:spcPct val="100000"/>
              </a:lnSpc>
            </a:pPr>
            <a:r>
              <a:rPr b="0" i="1" lang="ru-RU" sz="3600" spc="-1" strike="noStrike">
                <a:solidFill>
                  <a:srgbClr val="424456"/>
                </a:solidFill>
                <a:latin typeface="Trebuchet MS"/>
                <a:ea typeface="DejaVu Sans"/>
              </a:rPr>
              <a:t>Binary Erosion</a:t>
            </a:r>
            <a:endParaRPr b="0" lang="ru-RU" sz="3600" spc="-1" strike="noStrike">
              <a:latin typeface="Arial"/>
            </a:endParaRPr>
          </a:p>
        </p:txBody>
      </p:sp>
      <p:sp>
        <p:nvSpPr>
          <p:cNvPr id="409" name="CustomShape 2"/>
          <p:cNvSpPr/>
          <p:nvPr/>
        </p:nvSpPr>
        <p:spPr>
          <a:xfrm>
            <a:off x="292320" y="1296000"/>
            <a:ext cx="7963200" cy="4914720"/>
          </a:xfrm>
          <a:prstGeom prst="rect">
            <a:avLst/>
          </a:prstGeom>
          <a:noFill/>
          <a:ln>
            <a:noFill/>
          </a:ln>
        </p:spPr>
        <p:style>
          <a:lnRef idx="0"/>
          <a:fillRef idx="0"/>
          <a:effectRef idx="0"/>
          <a:fontRef idx="minor"/>
        </p:style>
      </p:sp>
      <p:sp>
        <p:nvSpPr>
          <p:cNvPr id="410" name="CustomShape 3"/>
          <p:cNvSpPr/>
          <p:nvPr/>
        </p:nvSpPr>
        <p:spPr>
          <a:xfrm>
            <a:off x="504000" y="1656000"/>
            <a:ext cx="5087880" cy="349884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ru-RU" sz="1800" spc="-1" strike="noStrike">
                <a:solidFill>
                  <a:srgbClr val="000000"/>
                </a:solidFill>
                <a:latin typeface="Arial"/>
                <a:ea typeface="DejaVu Sans"/>
              </a:rPr>
              <a:t>    </a:t>
            </a:r>
            <a:r>
              <a:rPr b="0" lang="ru-RU" sz="1800" spc="-1" strike="noStrike">
                <a:solidFill>
                  <a:srgbClr val="000000"/>
                </a:solidFill>
                <a:latin typeface="Arial"/>
                <a:ea typeface="DejaVu Sans"/>
              </a:rPr>
              <a:t>1 1 1 1 1 1 1 1 1 1 1 1 1        </a:t>
            </a:r>
            <a:endParaRPr b="0" lang="ru-RU" sz="1800" spc="-1" strike="noStrike">
              <a:latin typeface="Arial"/>
            </a:endParaRPr>
          </a:p>
          <a:p>
            <a:pPr>
              <a:lnSpc>
                <a:spcPct val="100000"/>
              </a:lnSpc>
            </a:pPr>
            <a:r>
              <a:rPr b="0" lang="ru-RU" sz="1800" spc="-1" strike="noStrike">
                <a:solidFill>
                  <a:srgbClr val="000000"/>
                </a:solidFill>
                <a:latin typeface="Arial"/>
                <a:ea typeface="DejaVu Sans"/>
              </a:rPr>
              <a:t>    </a:t>
            </a:r>
            <a:r>
              <a:rPr b="0" lang="ru-RU" sz="1800" spc="-1" strike="noStrike">
                <a:solidFill>
                  <a:srgbClr val="000000"/>
                </a:solidFill>
                <a:latin typeface="Arial"/>
                <a:ea typeface="DejaVu Sans"/>
              </a:rPr>
              <a:t>1 1 1 1 1 1 0 1 1 1 1 1 1    </a:t>
            </a:r>
            <a:endParaRPr b="0" lang="ru-RU" sz="1800" spc="-1" strike="noStrike">
              <a:latin typeface="Arial"/>
            </a:endParaRPr>
          </a:p>
          <a:p>
            <a:pPr>
              <a:lnSpc>
                <a:spcPct val="100000"/>
              </a:lnSpc>
            </a:pPr>
            <a:r>
              <a:rPr b="0" lang="ru-RU" sz="1800" spc="-1" strike="noStrike">
                <a:solidFill>
                  <a:srgbClr val="000000"/>
                </a:solidFill>
                <a:latin typeface="Arial"/>
                <a:ea typeface="DejaVu Sans"/>
              </a:rPr>
              <a:t>    </a:t>
            </a:r>
            <a:r>
              <a:rPr b="0" lang="ru-RU" sz="1800" spc="-1" strike="noStrike">
                <a:solidFill>
                  <a:srgbClr val="000000"/>
                </a:solidFill>
                <a:latin typeface="Arial"/>
                <a:ea typeface="DejaVu Sans"/>
              </a:rPr>
              <a:t>1 1 1 1 1 1 1 1 1 1 1 1 1    </a:t>
            </a:r>
            <a:endParaRPr b="0" lang="ru-RU" sz="1800" spc="-1" strike="noStrike">
              <a:latin typeface="Arial"/>
            </a:endParaRPr>
          </a:p>
          <a:p>
            <a:pPr>
              <a:lnSpc>
                <a:spcPct val="100000"/>
              </a:lnSpc>
            </a:pPr>
            <a:r>
              <a:rPr b="0" lang="ru-RU" sz="1800" spc="-1" strike="noStrike">
                <a:solidFill>
                  <a:srgbClr val="000000"/>
                </a:solidFill>
                <a:latin typeface="Arial"/>
                <a:ea typeface="DejaVu Sans"/>
              </a:rPr>
              <a:t>    </a:t>
            </a:r>
            <a:r>
              <a:rPr b="0" lang="ru-RU" sz="1800" spc="-1" strike="noStrike">
                <a:solidFill>
                  <a:srgbClr val="000000"/>
                </a:solidFill>
                <a:latin typeface="Arial"/>
                <a:ea typeface="DejaVu Sans"/>
              </a:rPr>
              <a:t>1 1 1 1 1 1 1 1 1 1 1 1 1   </a:t>
            </a:r>
            <a:endParaRPr b="0" lang="ru-RU" sz="1800" spc="-1" strike="noStrike">
              <a:latin typeface="Arial"/>
            </a:endParaRPr>
          </a:p>
          <a:p>
            <a:pPr>
              <a:lnSpc>
                <a:spcPct val="100000"/>
              </a:lnSpc>
            </a:pPr>
            <a:r>
              <a:rPr b="0" lang="ru-RU" sz="1800" spc="-1" strike="noStrike">
                <a:solidFill>
                  <a:srgbClr val="000000"/>
                </a:solidFill>
                <a:latin typeface="Arial"/>
                <a:ea typeface="DejaVu Sans"/>
              </a:rPr>
              <a:t>    </a:t>
            </a:r>
            <a:r>
              <a:rPr b="0" lang="ru-RU" sz="1800" spc="-1" strike="noStrike">
                <a:solidFill>
                  <a:srgbClr val="000000"/>
                </a:solidFill>
                <a:latin typeface="Arial"/>
                <a:ea typeface="DejaVu Sans"/>
              </a:rPr>
              <a:t>1 1 1 1 1 1 1 1 1 1 1 1 1                </a:t>
            </a:r>
            <a:endParaRPr b="0" lang="ru-RU" sz="1800" spc="-1" strike="noStrike">
              <a:latin typeface="Arial"/>
            </a:endParaRPr>
          </a:p>
          <a:p>
            <a:pPr>
              <a:lnSpc>
                <a:spcPct val="100000"/>
              </a:lnSpc>
            </a:pPr>
            <a:r>
              <a:rPr b="0" lang="ru-RU" sz="1800" spc="-1" strike="noStrike">
                <a:solidFill>
                  <a:srgbClr val="000000"/>
                </a:solidFill>
                <a:latin typeface="Arial"/>
                <a:ea typeface="DejaVu Sans"/>
              </a:rPr>
              <a:t>    </a:t>
            </a:r>
            <a:r>
              <a:rPr b="0" lang="ru-RU" sz="1800" spc="-1" strike="noStrike">
                <a:solidFill>
                  <a:srgbClr val="000000"/>
                </a:solidFill>
                <a:latin typeface="Arial"/>
                <a:ea typeface="DejaVu Sans"/>
              </a:rPr>
              <a:t>1 1 1 1 1 1 1 1 1 1 1 1 1               1 1 1</a:t>
            </a:r>
            <a:endParaRPr b="0" lang="ru-RU" sz="1800" spc="-1" strike="noStrike">
              <a:latin typeface="Arial"/>
            </a:endParaRPr>
          </a:p>
          <a:p>
            <a:pPr>
              <a:lnSpc>
                <a:spcPct val="100000"/>
              </a:lnSpc>
            </a:pPr>
            <a:r>
              <a:rPr b="0" lang="ru-RU" sz="1800" spc="-1" strike="noStrike">
                <a:solidFill>
                  <a:srgbClr val="000000"/>
                </a:solidFill>
                <a:latin typeface="Arial"/>
                <a:ea typeface="DejaVu Sans"/>
              </a:rPr>
              <a:t>    </a:t>
            </a:r>
            <a:r>
              <a:rPr b="0" lang="ru-RU" sz="1800" spc="-1" strike="noStrike">
                <a:solidFill>
                  <a:srgbClr val="000000"/>
                </a:solidFill>
                <a:latin typeface="Arial"/>
                <a:ea typeface="DejaVu Sans"/>
              </a:rPr>
              <a:t>1 1 1 1 1 1 1 1 1 1 1 1 1      </a:t>
            </a:r>
            <a:r>
              <a:rPr b="0" lang="ru-RU" sz="2400" spc="-1" strike="noStrike">
                <a:solidFill>
                  <a:srgbClr val="000000"/>
                </a:solidFill>
                <a:latin typeface="Arial"/>
                <a:ea typeface="DejaVu Sans"/>
              </a:rPr>
              <a:t>⊖</a:t>
            </a:r>
            <a:r>
              <a:rPr b="0" lang="ru-RU" sz="1800" spc="-1" strike="noStrike">
                <a:solidFill>
                  <a:srgbClr val="000000"/>
                </a:solidFill>
                <a:latin typeface="Arial"/>
                <a:ea typeface="DejaVu Sans"/>
              </a:rPr>
              <a:t>     1 1 1         =</a:t>
            </a:r>
            <a:endParaRPr b="0" lang="ru-RU" sz="1800" spc="-1" strike="noStrike">
              <a:latin typeface="Arial"/>
            </a:endParaRPr>
          </a:p>
          <a:p>
            <a:pPr>
              <a:lnSpc>
                <a:spcPct val="100000"/>
              </a:lnSpc>
            </a:pPr>
            <a:r>
              <a:rPr b="0" lang="ru-RU" sz="1800" spc="-1" strike="noStrike">
                <a:solidFill>
                  <a:srgbClr val="000000"/>
                </a:solidFill>
                <a:latin typeface="Arial"/>
                <a:ea typeface="DejaVu Sans"/>
              </a:rPr>
              <a:t>    </a:t>
            </a:r>
            <a:r>
              <a:rPr b="0" lang="ru-RU" sz="1800" spc="-1" strike="noStrike">
                <a:solidFill>
                  <a:srgbClr val="000000"/>
                </a:solidFill>
                <a:latin typeface="Arial"/>
                <a:ea typeface="DejaVu Sans"/>
              </a:rPr>
              <a:t>1 1 1 1 1 1 1 1 1 1 1 1 1               1 1 1</a:t>
            </a:r>
            <a:endParaRPr b="0" lang="ru-RU" sz="1800" spc="-1" strike="noStrike">
              <a:latin typeface="Arial"/>
            </a:endParaRPr>
          </a:p>
          <a:p>
            <a:pPr>
              <a:lnSpc>
                <a:spcPct val="100000"/>
              </a:lnSpc>
            </a:pPr>
            <a:r>
              <a:rPr b="0" lang="ru-RU" sz="1800" spc="-1" strike="noStrike">
                <a:solidFill>
                  <a:srgbClr val="000000"/>
                </a:solidFill>
                <a:latin typeface="Arial"/>
                <a:ea typeface="DejaVu Sans"/>
              </a:rPr>
              <a:t>    </a:t>
            </a:r>
            <a:r>
              <a:rPr b="0" lang="ru-RU" sz="1800" spc="-1" strike="noStrike">
                <a:solidFill>
                  <a:srgbClr val="000000"/>
                </a:solidFill>
                <a:latin typeface="Arial"/>
                <a:ea typeface="DejaVu Sans"/>
              </a:rPr>
              <a:t>1 1 1 1 1 1 1 1 1 1 1 1 1        </a:t>
            </a:r>
            <a:endParaRPr b="0" lang="ru-RU" sz="1800" spc="-1" strike="noStrike">
              <a:latin typeface="Arial"/>
            </a:endParaRPr>
          </a:p>
          <a:p>
            <a:pPr>
              <a:lnSpc>
                <a:spcPct val="100000"/>
              </a:lnSpc>
            </a:pPr>
            <a:r>
              <a:rPr b="0" lang="ru-RU" sz="1800" spc="-1" strike="noStrike">
                <a:solidFill>
                  <a:srgbClr val="000000"/>
                </a:solidFill>
                <a:latin typeface="Arial"/>
                <a:ea typeface="DejaVu Sans"/>
              </a:rPr>
              <a:t>    </a:t>
            </a:r>
            <a:r>
              <a:rPr b="0" lang="ru-RU" sz="1800" spc="-1" strike="noStrike">
                <a:solidFill>
                  <a:srgbClr val="000000"/>
                </a:solidFill>
                <a:latin typeface="Arial"/>
                <a:ea typeface="DejaVu Sans"/>
              </a:rPr>
              <a:t>1 1 1 1 1 1 1 1 1 1 1 1 1    </a:t>
            </a:r>
            <a:endParaRPr b="0" lang="ru-RU" sz="1800" spc="-1" strike="noStrike">
              <a:latin typeface="Arial"/>
            </a:endParaRPr>
          </a:p>
          <a:p>
            <a:pPr>
              <a:lnSpc>
                <a:spcPct val="100000"/>
              </a:lnSpc>
            </a:pPr>
            <a:r>
              <a:rPr b="0" lang="ru-RU" sz="1800" spc="-1" strike="noStrike">
                <a:solidFill>
                  <a:srgbClr val="000000"/>
                </a:solidFill>
                <a:latin typeface="Arial"/>
                <a:ea typeface="DejaVu Sans"/>
              </a:rPr>
              <a:t>    </a:t>
            </a:r>
            <a:r>
              <a:rPr b="0" lang="ru-RU" sz="1800" spc="-1" strike="noStrike">
                <a:solidFill>
                  <a:srgbClr val="000000"/>
                </a:solidFill>
                <a:latin typeface="Arial"/>
                <a:ea typeface="DejaVu Sans"/>
              </a:rPr>
              <a:t>1 1 1 1 1 1 1 1 1 1 1 1 1    </a:t>
            </a:r>
            <a:endParaRPr b="0" lang="ru-RU" sz="1800" spc="-1" strike="noStrike">
              <a:latin typeface="Arial"/>
            </a:endParaRPr>
          </a:p>
          <a:p>
            <a:pPr>
              <a:lnSpc>
                <a:spcPct val="100000"/>
              </a:lnSpc>
            </a:pPr>
            <a:r>
              <a:rPr b="0" lang="ru-RU" sz="1800" spc="-1" strike="noStrike">
                <a:solidFill>
                  <a:srgbClr val="000000"/>
                </a:solidFill>
                <a:latin typeface="Arial"/>
                <a:ea typeface="DejaVu Sans"/>
              </a:rPr>
              <a:t>    </a:t>
            </a:r>
            <a:r>
              <a:rPr b="0" lang="ru-RU" sz="1800" spc="-1" strike="noStrike">
                <a:solidFill>
                  <a:srgbClr val="000000"/>
                </a:solidFill>
                <a:latin typeface="Arial"/>
                <a:ea typeface="DejaVu Sans"/>
              </a:rPr>
              <a:t>1 1 1 1 1 1 1 1 1 1 1 1 1   </a:t>
            </a:r>
            <a:endParaRPr b="0" lang="ru-RU" sz="1800" spc="-1" strike="noStrike">
              <a:latin typeface="Arial"/>
            </a:endParaRPr>
          </a:p>
          <a:p>
            <a:pPr>
              <a:lnSpc>
                <a:spcPct val="100000"/>
              </a:lnSpc>
            </a:pPr>
            <a:r>
              <a:rPr b="0" lang="ru-RU" sz="1800" spc="-1" strike="noStrike">
                <a:solidFill>
                  <a:srgbClr val="000000"/>
                </a:solidFill>
                <a:latin typeface="Arial"/>
                <a:ea typeface="DejaVu Sans"/>
              </a:rPr>
              <a:t>    </a:t>
            </a:r>
            <a:r>
              <a:rPr b="0" lang="ru-RU" sz="1800" spc="-1" strike="noStrike">
                <a:solidFill>
                  <a:srgbClr val="000000"/>
                </a:solidFill>
                <a:latin typeface="Arial"/>
                <a:ea typeface="DejaVu Sans"/>
              </a:rPr>
              <a:t>1 1 1 1 1 1 1 1 1 1 1 1 1</a:t>
            </a:r>
            <a:endParaRPr b="0" lang="ru-RU" sz="1800" spc="-1" strike="noStrike">
              <a:latin typeface="Arial"/>
            </a:endParaRPr>
          </a:p>
        </p:txBody>
      </p:sp>
      <p:sp>
        <p:nvSpPr>
          <p:cNvPr id="411" name="CustomShape 4"/>
          <p:cNvSpPr/>
          <p:nvPr/>
        </p:nvSpPr>
        <p:spPr>
          <a:xfrm>
            <a:off x="5760000" y="1656000"/>
            <a:ext cx="2910240" cy="341496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ru-RU" sz="1800" spc="-1" strike="noStrike">
                <a:solidFill>
                  <a:srgbClr val="000000"/>
                </a:solidFill>
                <a:latin typeface="Arial"/>
                <a:ea typeface="DejaVu Sans"/>
              </a:rPr>
              <a:t>    </a:t>
            </a:r>
            <a:r>
              <a:rPr b="0" lang="ru-RU" sz="1800" spc="-1" strike="noStrike">
                <a:solidFill>
                  <a:srgbClr val="000000"/>
                </a:solidFill>
                <a:latin typeface="Arial"/>
                <a:ea typeface="DejaVu Sans"/>
              </a:rPr>
              <a:t>0 0 0 0 0 0 0 0 0 0 0 0 0</a:t>
            </a:r>
            <a:endParaRPr b="0" lang="ru-RU" sz="1800" spc="-1" strike="noStrike">
              <a:latin typeface="Arial"/>
            </a:endParaRPr>
          </a:p>
          <a:p>
            <a:pPr>
              <a:lnSpc>
                <a:spcPct val="100000"/>
              </a:lnSpc>
            </a:pPr>
            <a:r>
              <a:rPr b="0" lang="ru-RU" sz="1800" spc="-1" strike="noStrike">
                <a:solidFill>
                  <a:srgbClr val="000000"/>
                </a:solidFill>
                <a:latin typeface="Arial"/>
                <a:ea typeface="DejaVu Sans"/>
              </a:rPr>
              <a:t>    </a:t>
            </a:r>
            <a:r>
              <a:rPr b="0" lang="ru-RU" sz="1800" spc="-1" strike="noStrike">
                <a:solidFill>
                  <a:srgbClr val="000000"/>
                </a:solidFill>
                <a:latin typeface="Arial"/>
                <a:ea typeface="DejaVu Sans"/>
              </a:rPr>
              <a:t>0 1 1 1 1 0 0 0 1 1 1 1 0</a:t>
            </a:r>
            <a:endParaRPr b="0" lang="ru-RU" sz="1800" spc="-1" strike="noStrike">
              <a:latin typeface="Arial"/>
            </a:endParaRPr>
          </a:p>
          <a:p>
            <a:pPr>
              <a:lnSpc>
                <a:spcPct val="100000"/>
              </a:lnSpc>
            </a:pPr>
            <a:r>
              <a:rPr b="0" lang="ru-RU" sz="1800" spc="-1" strike="noStrike">
                <a:solidFill>
                  <a:srgbClr val="000000"/>
                </a:solidFill>
                <a:latin typeface="Arial"/>
                <a:ea typeface="DejaVu Sans"/>
              </a:rPr>
              <a:t>    </a:t>
            </a:r>
            <a:r>
              <a:rPr b="0" lang="ru-RU" sz="1800" spc="-1" strike="noStrike">
                <a:solidFill>
                  <a:srgbClr val="000000"/>
                </a:solidFill>
                <a:latin typeface="Arial"/>
                <a:ea typeface="DejaVu Sans"/>
              </a:rPr>
              <a:t>0 1 1 1 1 0 0 0 1 1 1 1 0</a:t>
            </a:r>
            <a:endParaRPr b="0" lang="ru-RU" sz="1800" spc="-1" strike="noStrike">
              <a:latin typeface="Arial"/>
            </a:endParaRPr>
          </a:p>
          <a:p>
            <a:pPr>
              <a:lnSpc>
                <a:spcPct val="100000"/>
              </a:lnSpc>
            </a:pPr>
            <a:r>
              <a:rPr b="0" lang="ru-RU" sz="1800" spc="-1" strike="noStrike">
                <a:solidFill>
                  <a:srgbClr val="000000"/>
                </a:solidFill>
                <a:latin typeface="Arial"/>
                <a:ea typeface="DejaVu Sans"/>
              </a:rPr>
              <a:t>    </a:t>
            </a:r>
            <a:r>
              <a:rPr b="0" lang="ru-RU" sz="1800" spc="-1" strike="noStrike">
                <a:solidFill>
                  <a:srgbClr val="000000"/>
                </a:solidFill>
                <a:latin typeface="Arial"/>
                <a:ea typeface="DejaVu Sans"/>
              </a:rPr>
              <a:t>0 1 1 1 1 1 1 1 1 1 1 1 0</a:t>
            </a:r>
            <a:endParaRPr b="0" lang="ru-RU" sz="1800" spc="-1" strike="noStrike">
              <a:latin typeface="Arial"/>
            </a:endParaRPr>
          </a:p>
          <a:p>
            <a:pPr>
              <a:lnSpc>
                <a:spcPct val="100000"/>
              </a:lnSpc>
            </a:pPr>
            <a:r>
              <a:rPr b="0" lang="ru-RU" sz="1800" spc="-1" strike="noStrike">
                <a:solidFill>
                  <a:srgbClr val="000000"/>
                </a:solidFill>
                <a:latin typeface="Arial"/>
                <a:ea typeface="DejaVu Sans"/>
              </a:rPr>
              <a:t>    </a:t>
            </a:r>
            <a:r>
              <a:rPr b="0" lang="ru-RU" sz="1800" spc="-1" strike="noStrike">
                <a:solidFill>
                  <a:srgbClr val="000000"/>
                </a:solidFill>
                <a:latin typeface="Arial"/>
                <a:ea typeface="DejaVu Sans"/>
              </a:rPr>
              <a:t>0 1 1 1 1 1 1 1 1 1 1 1 0</a:t>
            </a:r>
            <a:endParaRPr b="0" lang="ru-RU" sz="1800" spc="-1" strike="noStrike">
              <a:latin typeface="Arial"/>
            </a:endParaRPr>
          </a:p>
          <a:p>
            <a:pPr>
              <a:lnSpc>
                <a:spcPct val="100000"/>
              </a:lnSpc>
            </a:pPr>
            <a:r>
              <a:rPr b="0" lang="ru-RU" sz="1800" spc="-1" strike="noStrike">
                <a:solidFill>
                  <a:srgbClr val="000000"/>
                </a:solidFill>
                <a:latin typeface="Arial"/>
                <a:ea typeface="DejaVu Sans"/>
              </a:rPr>
              <a:t>    </a:t>
            </a:r>
            <a:r>
              <a:rPr b="0" lang="ru-RU" sz="1800" spc="-1" strike="noStrike">
                <a:solidFill>
                  <a:srgbClr val="000000"/>
                </a:solidFill>
                <a:latin typeface="Arial"/>
                <a:ea typeface="DejaVu Sans"/>
              </a:rPr>
              <a:t>0 1 1 1 1 1 1 1 1 1 1 1 0 </a:t>
            </a:r>
            <a:endParaRPr b="0" lang="ru-RU" sz="1800" spc="-1" strike="noStrike">
              <a:latin typeface="Arial"/>
            </a:endParaRPr>
          </a:p>
          <a:p>
            <a:pPr>
              <a:lnSpc>
                <a:spcPct val="100000"/>
              </a:lnSpc>
            </a:pPr>
            <a:r>
              <a:rPr b="0" lang="ru-RU" sz="1800" spc="-1" strike="noStrike">
                <a:solidFill>
                  <a:srgbClr val="000000"/>
                </a:solidFill>
                <a:latin typeface="Arial"/>
                <a:ea typeface="DejaVu Sans"/>
              </a:rPr>
              <a:t>    </a:t>
            </a:r>
            <a:r>
              <a:rPr b="0" lang="ru-RU" sz="1800" spc="-1" strike="noStrike">
                <a:solidFill>
                  <a:srgbClr val="000000"/>
                </a:solidFill>
                <a:latin typeface="Arial"/>
                <a:ea typeface="DejaVu Sans"/>
              </a:rPr>
              <a:t>0 1 1 1 1 1 1 1 1 1 1 1 0</a:t>
            </a:r>
            <a:endParaRPr b="0" lang="ru-RU" sz="1800" spc="-1" strike="noStrike">
              <a:latin typeface="Arial"/>
            </a:endParaRPr>
          </a:p>
          <a:p>
            <a:pPr>
              <a:lnSpc>
                <a:spcPct val="100000"/>
              </a:lnSpc>
            </a:pPr>
            <a:r>
              <a:rPr b="0" lang="ru-RU" sz="1800" spc="-1" strike="noStrike">
                <a:solidFill>
                  <a:srgbClr val="000000"/>
                </a:solidFill>
                <a:latin typeface="Arial"/>
                <a:ea typeface="DejaVu Sans"/>
              </a:rPr>
              <a:t>    </a:t>
            </a:r>
            <a:r>
              <a:rPr b="0" lang="ru-RU" sz="1800" spc="-1" strike="noStrike">
                <a:solidFill>
                  <a:srgbClr val="000000"/>
                </a:solidFill>
                <a:latin typeface="Arial"/>
                <a:ea typeface="DejaVu Sans"/>
              </a:rPr>
              <a:t>0 1 1 1 1 1 1 1 1 1 1 1 0 </a:t>
            </a:r>
            <a:endParaRPr b="0" lang="ru-RU" sz="1800" spc="-1" strike="noStrike">
              <a:latin typeface="Arial"/>
            </a:endParaRPr>
          </a:p>
          <a:p>
            <a:pPr>
              <a:lnSpc>
                <a:spcPct val="100000"/>
              </a:lnSpc>
            </a:pPr>
            <a:r>
              <a:rPr b="0" lang="ru-RU" sz="1800" spc="-1" strike="noStrike">
                <a:solidFill>
                  <a:srgbClr val="000000"/>
                </a:solidFill>
                <a:latin typeface="Arial"/>
                <a:ea typeface="DejaVu Sans"/>
              </a:rPr>
              <a:t>    </a:t>
            </a:r>
            <a:r>
              <a:rPr b="0" lang="ru-RU" sz="1800" spc="-1" strike="noStrike">
                <a:solidFill>
                  <a:srgbClr val="000000"/>
                </a:solidFill>
                <a:latin typeface="Arial"/>
                <a:ea typeface="DejaVu Sans"/>
              </a:rPr>
              <a:t>0 1 1 1 1 1 1 1 1 1 1 1 0 </a:t>
            </a:r>
            <a:endParaRPr b="0" lang="ru-RU" sz="1800" spc="-1" strike="noStrike">
              <a:latin typeface="Arial"/>
            </a:endParaRPr>
          </a:p>
          <a:p>
            <a:pPr>
              <a:lnSpc>
                <a:spcPct val="100000"/>
              </a:lnSpc>
            </a:pPr>
            <a:r>
              <a:rPr b="0" lang="ru-RU" sz="1800" spc="-1" strike="noStrike">
                <a:solidFill>
                  <a:srgbClr val="000000"/>
                </a:solidFill>
                <a:latin typeface="Arial"/>
                <a:ea typeface="DejaVu Sans"/>
              </a:rPr>
              <a:t>    </a:t>
            </a:r>
            <a:r>
              <a:rPr b="0" lang="ru-RU" sz="1800" spc="-1" strike="noStrike">
                <a:solidFill>
                  <a:srgbClr val="000000"/>
                </a:solidFill>
                <a:latin typeface="Arial"/>
                <a:ea typeface="DejaVu Sans"/>
              </a:rPr>
              <a:t>0 1 1 1 1 1 1 1 1 1 1 1 0</a:t>
            </a:r>
            <a:endParaRPr b="0" lang="ru-RU" sz="1800" spc="-1" strike="noStrike">
              <a:latin typeface="Arial"/>
            </a:endParaRPr>
          </a:p>
          <a:p>
            <a:pPr>
              <a:lnSpc>
                <a:spcPct val="100000"/>
              </a:lnSpc>
            </a:pPr>
            <a:r>
              <a:rPr b="0" lang="ru-RU" sz="1800" spc="-1" strike="noStrike">
                <a:solidFill>
                  <a:srgbClr val="000000"/>
                </a:solidFill>
                <a:latin typeface="Arial"/>
                <a:ea typeface="DejaVu Sans"/>
              </a:rPr>
              <a:t>    </a:t>
            </a:r>
            <a:r>
              <a:rPr b="0" lang="ru-RU" sz="1800" spc="-1" strike="noStrike">
                <a:solidFill>
                  <a:srgbClr val="000000"/>
                </a:solidFill>
                <a:latin typeface="Arial"/>
                <a:ea typeface="DejaVu Sans"/>
              </a:rPr>
              <a:t>0 1 1 1 1 1 1 1 1 1 1 1 0</a:t>
            </a:r>
            <a:endParaRPr b="0" lang="ru-RU" sz="1800" spc="-1" strike="noStrike">
              <a:latin typeface="Arial"/>
            </a:endParaRPr>
          </a:p>
          <a:p>
            <a:pPr>
              <a:lnSpc>
                <a:spcPct val="100000"/>
              </a:lnSpc>
            </a:pPr>
            <a:r>
              <a:rPr b="0" lang="ru-RU" sz="1800" spc="-1" strike="noStrike">
                <a:solidFill>
                  <a:srgbClr val="000000"/>
                </a:solidFill>
                <a:latin typeface="Arial"/>
                <a:ea typeface="DejaVu Sans"/>
              </a:rPr>
              <a:t>    </a:t>
            </a:r>
            <a:r>
              <a:rPr b="0" lang="ru-RU" sz="1800" spc="-1" strike="noStrike">
                <a:solidFill>
                  <a:srgbClr val="000000"/>
                </a:solidFill>
                <a:latin typeface="Arial"/>
                <a:ea typeface="DejaVu Sans"/>
              </a:rPr>
              <a:t>0 1 1 1 1 1 1 1 1 1 1 1 0</a:t>
            </a:r>
            <a:endParaRPr b="0" lang="ru-RU" sz="1800" spc="-1" strike="noStrike">
              <a:latin typeface="Arial"/>
            </a:endParaRPr>
          </a:p>
          <a:p>
            <a:pPr>
              <a:lnSpc>
                <a:spcPct val="100000"/>
              </a:lnSpc>
            </a:pPr>
            <a:r>
              <a:rPr b="0" lang="ru-RU" sz="1800" spc="-1" strike="noStrike">
                <a:solidFill>
                  <a:srgbClr val="000000"/>
                </a:solidFill>
                <a:latin typeface="Arial"/>
                <a:ea typeface="DejaVu Sans"/>
              </a:rPr>
              <a:t>    </a:t>
            </a:r>
            <a:r>
              <a:rPr b="0" lang="ru-RU" sz="1800" spc="-1" strike="noStrike">
                <a:solidFill>
                  <a:srgbClr val="000000"/>
                </a:solidFill>
                <a:latin typeface="Arial"/>
                <a:ea typeface="DejaVu Sans"/>
              </a:rPr>
              <a:t>0 0 0 0 0 0 0 0 0 0 0 0 0</a:t>
            </a:r>
            <a:endParaRPr b="0" lang="ru-RU" sz="1800" spc="-1" strike="noStrike">
              <a:latin typeface="Arial"/>
            </a:endParaRPr>
          </a:p>
        </p:txBody>
      </p:sp>
    </p:spTree>
  </p:cSld>
  <mc:AlternateContent>
    <mc:Choice Requires="p14">
      <p:transition spd="slow" p14:dur="2000"/>
    </mc:Choice>
    <mc:Fallback>
      <p:transition spd="slow"/>
    </mc:Fallback>
  </mc:AlternateContent>
</p:sld>
</file>

<file path=ppt/slides/slide6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2" name="CustomShape 1"/>
          <p:cNvSpPr/>
          <p:nvPr/>
        </p:nvSpPr>
        <p:spPr>
          <a:xfrm>
            <a:off x="395640" y="404640"/>
            <a:ext cx="8223840" cy="1060920"/>
          </a:xfrm>
          <a:prstGeom prst="rect">
            <a:avLst/>
          </a:prstGeom>
          <a:noFill/>
          <a:ln>
            <a:noFill/>
          </a:ln>
        </p:spPr>
        <p:style>
          <a:lnRef idx="0"/>
          <a:fillRef idx="0"/>
          <a:effectRef idx="0"/>
          <a:fontRef idx="minor"/>
        </p:style>
        <p:txBody>
          <a:bodyPr lIns="90000" rIns="90000" tIns="45000" bIns="45000" anchor="ctr">
            <a:normAutofit/>
          </a:bodyPr>
          <a:p>
            <a:pPr>
              <a:lnSpc>
                <a:spcPct val="100000"/>
              </a:lnSpc>
            </a:pPr>
            <a:r>
              <a:rPr b="0" i="1" lang="ru-RU" sz="3600" spc="-1" strike="noStrike">
                <a:solidFill>
                  <a:srgbClr val="424456"/>
                </a:solidFill>
                <a:latin typeface="Trebuchet MS"/>
                <a:ea typeface="DejaVu Sans"/>
              </a:rPr>
              <a:t>Binary Erosion Properties</a:t>
            </a:r>
            <a:endParaRPr b="0" lang="ru-RU" sz="3600" spc="-1" strike="noStrike">
              <a:latin typeface="Arial"/>
            </a:endParaRPr>
          </a:p>
        </p:txBody>
      </p:sp>
      <p:sp>
        <p:nvSpPr>
          <p:cNvPr id="413" name="CustomShape 2"/>
          <p:cNvSpPr/>
          <p:nvPr/>
        </p:nvSpPr>
        <p:spPr>
          <a:xfrm>
            <a:off x="292320" y="1296000"/>
            <a:ext cx="7963200" cy="4914720"/>
          </a:xfrm>
          <a:prstGeom prst="rect">
            <a:avLst/>
          </a:prstGeom>
          <a:noFill/>
          <a:ln>
            <a:noFill/>
          </a:ln>
        </p:spPr>
        <p:style>
          <a:lnRef idx="0"/>
          <a:fillRef idx="0"/>
          <a:effectRef idx="0"/>
          <a:fontRef idx="minor"/>
        </p:style>
      </p:sp>
      <p:sp>
        <p:nvSpPr>
          <p:cNvPr id="414" name="CustomShape 3"/>
          <p:cNvSpPr/>
          <p:nvPr/>
        </p:nvSpPr>
        <p:spPr>
          <a:xfrm>
            <a:off x="504000" y="1368000"/>
            <a:ext cx="8061120" cy="520668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ru-RU" sz="2400" spc="-1" strike="noStrike">
                <a:solidFill>
                  <a:srgbClr val="000000"/>
                </a:solidFill>
                <a:latin typeface="Arial"/>
                <a:ea typeface="DejaVu Sans"/>
              </a:rPr>
              <a:t>    </a:t>
            </a:r>
            <a:r>
              <a:rPr b="0" lang="ru-RU" sz="2400" spc="-1" strike="noStrike">
                <a:solidFill>
                  <a:srgbClr val="000000"/>
                </a:solidFill>
                <a:latin typeface="Arial"/>
                <a:ea typeface="DejaVu Sans"/>
              </a:rPr>
              <a:t>The erosion is translation invariant.</a:t>
            </a:r>
            <a:endParaRPr b="0" lang="ru-RU" sz="2400" spc="-1" strike="noStrike">
              <a:latin typeface="Arial"/>
            </a:endParaRPr>
          </a:p>
          <a:p>
            <a:pPr>
              <a:lnSpc>
                <a:spcPct val="100000"/>
              </a:lnSpc>
            </a:pPr>
            <a:endParaRPr b="0" lang="ru-RU" sz="2400" spc="-1" strike="noStrike">
              <a:latin typeface="Arial"/>
            </a:endParaRPr>
          </a:p>
          <a:p>
            <a:pPr>
              <a:lnSpc>
                <a:spcPct val="100000"/>
              </a:lnSpc>
            </a:pPr>
            <a:r>
              <a:rPr b="0" lang="ru-RU" sz="2400" spc="-1" strike="noStrike">
                <a:solidFill>
                  <a:srgbClr val="000000"/>
                </a:solidFill>
                <a:latin typeface="Arial"/>
                <a:ea typeface="DejaVu Sans"/>
              </a:rPr>
              <a:t>    </a:t>
            </a:r>
            <a:r>
              <a:rPr b="0" lang="ru-RU" sz="2400" spc="-1" strike="noStrike">
                <a:solidFill>
                  <a:srgbClr val="000000"/>
                </a:solidFill>
                <a:latin typeface="Arial"/>
                <a:ea typeface="DejaVu Sans"/>
              </a:rPr>
              <a:t>It is increasing, that is, if A ⊆ C, then A ⊖ B ⊆ C ⊖ B.</a:t>
            </a:r>
            <a:endParaRPr b="0" lang="ru-RU" sz="2400" spc="-1" strike="noStrike">
              <a:latin typeface="Arial"/>
            </a:endParaRPr>
          </a:p>
          <a:p>
            <a:pPr>
              <a:lnSpc>
                <a:spcPct val="100000"/>
              </a:lnSpc>
            </a:pPr>
            <a:endParaRPr b="0" lang="ru-RU" sz="2400" spc="-1" strike="noStrike">
              <a:latin typeface="Arial"/>
            </a:endParaRPr>
          </a:p>
          <a:p>
            <a:pPr>
              <a:lnSpc>
                <a:spcPct val="100000"/>
              </a:lnSpc>
            </a:pPr>
            <a:r>
              <a:rPr b="0" lang="ru-RU" sz="2400" spc="-1" strike="noStrike">
                <a:solidFill>
                  <a:srgbClr val="000000"/>
                </a:solidFill>
                <a:latin typeface="Arial"/>
                <a:ea typeface="DejaVu Sans"/>
              </a:rPr>
              <a:t>    </a:t>
            </a:r>
            <a:r>
              <a:rPr b="0" lang="ru-RU" sz="2400" spc="-1" strike="noStrike">
                <a:solidFill>
                  <a:srgbClr val="000000"/>
                </a:solidFill>
                <a:latin typeface="Arial"/>
                <a:ea typeface="DejaVu Sans"/>
              </a:rPr>
              <a:t>If the origin of E belongs to the structuring element B, then the erosion is anti-extensive, i.e., A ⊖ B ⊆ A.</a:t>
            </a:r>
            <a:endParaRPr b="0" lang="ru-RU" sz="2400" spc="-1" strike="noStrike">
              <a:latin typeface="Arial"/>
            </a:endParaRPr>
          </a:p>
          <a:p>
            <a:pPr>
              <a:lnSpc>
                <a:spcPct val="100000"/>
              </a:lnSpc>
            </a:pPr>
            <a:endParaRPr b="0" lang="ru-RU" sz="2400" spc="-1" strike="noStrike">
              <a:latin typeface="Arial"/>
            </a:endParaRPr>
          </a:p>
          <a:p>
            <a:pPr>
              <a:lnSpc>
                <a:spcPct val="100000"/>
              </a:lnSpc>
            </a:pPr>
            <a:r>
              <a:rPr b="0" lang="ru-RU" sz="2400" spc="-1" strike="noStrike">
                <a:solidFill>
                  <a:srgbClr val="000000"/>
                </a:solidFill>
                <a:latin typeface="Arial"/>
                <a:ea typeface="DejaVu Sans"/>
              </a:rPr>
              <a:t>    </a:t>
            </a:r>
            <a:r>
              <a:rPr b="0" lang="ru-RU" sz="2400" spc="-1" strike="noStrike">
                <a:solidFill>
                  <a:srgbClr val="000000"/>
                </a:solidFill>
                <a:latin typeface="Arial"/>
                <a:ea typeface="DejaVu Sans"/>
              </a:rPr>
              <a:t>The erosion satisfies ( A ⊖ B ) ⊕ C = A ⊖ ( B ⊕ C ), where ⊕ denotes the morphological dilation.</a:t>
            </a:r>
            <a:endParaRPr b="0" lang="ru-RU" sz="2400" spc="-1" strike="noStrike">
              <a:latin typeface="Arial"/>
            </a:endParaRPr>
          </a:p>
          <a:p>
            <a:pPr>
              <a:lnSpc>
                <a:spcPct val="100000"/>
              </a:lnSpc>
            </a:pPr>
            <a:endParaRPr b="0" lang="ru-RU" sz="2400" spc="-1" strike="noStrike">
              <a:latin typeface="Arial"/>
            </a:endParaRPr>
          </a:p>
          <a:p>
            <a:pPr>
              <a:lnSpc>
                <a:spcPct val="100000"/>
              </a:lnSpc>
            </a:pPr>
            <a:r>
              <a:rPr b="0" lang="ru-RU" sz="2400" spc="-1" strike="noStrike">
                <a:solidFill>
                  <a:srgbClr val="000000"/>
                </a:solidFill>
                <a:latin typeface="Arial"/>
                <a:ea typeface="DejaVu Sans"/>
              </a:rPr>
              <a:t>    </a:t>
            </a:r>
            <a:r>
              <a:rPr b="0" lang="ru-RU" sz="2400" spc="-1" strike="noStrike">
                <a:solidFill>
                  <a:srgbClr val="000000"/>
                </a:solidFill>
                <a:latin typeface="Arial"/>
                <a:ea typeface="DejaVu Sans"/>
              </a:rPr>
              <a:t>The erosion is distributive over set intersection.</a:t>
            </a:r>
            <a:endParaRPr b="0" lang="ru-RU" sz="2400" spc="-1" strike="noStrike">
              <a:latin typeface="Arial"/>
            </a:endParaRPr>
          </a:p>
        </p:txBody>
      </p:sp>
    </p:spTree>
  </p:cSld>
  <mc:AlternateContent>
    <mc:Choice Requires="p14">
      <p:transition spd="slow" p14:dur="2000"/>
    </mc:Choice>
    <mc:Fallback>
      <p:transition spd="slow"/>
    </mc:Fallback>
  </mc:AlternateContent>
</p:sld>
</file>

<file path=ppt/slides/slide6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5" name="CustomShape 1"/>
          <p:cNvSpPr/>
          <p:nvPr/>
        </p:nvSpPr>
        <p:spPr>
          <a:xfrm>
            <a:off x="395640" y="404640"/>
            <a:ext cx="8223840" cy="1060920"/>
          </a:xfrm>
          <a:prstGeom prst="rect">
            <a:avLst/>
          </a:prstGeom>
          <a:noFill/>
          <a:ln>
            <a:noFill/>
          </a:ln>
        </p:spPr>
        <p:style>
          <a:lnRef idx="0"/>
          <a:fillRef idx="0"/>
          <a:effectRef idx="0"/>
          <a:fontRef idx="minor"/>
        </p:style>
        <p:txBody>
          <a:bodyPr lIns="90000" rIns="90000" tIns="45000" bIns="45000" anchor="ctr">
            <a:normAutofit/>
          </a:bodyPr>
          <a:p>
            <a:pPr>
              <a:lnSpc>
                <a:spcPct val="100000"/>
              </a:lnSpc>
            </a:pPr>
            <a:r>
              <a:rPr b="0" i="1" lang="ru-RU" sz="3600" spc="-1" strike="noStrike">
                <a:solidFill>
                  <a:srgbClr val="424456"/>
                </a:solidFill>
                <a:latin typeface="Trebuchet MS"/>
                <a:ea typeface="DejaVu Sans"/>
              </a:rPr>
              <a:t>Erosion</a:t>
            </a:r>
            <a:endParaRPr b="0" lang="ru-RU" sz="3600" spc="-1" strike="noStrike">
              <a:latin typeface="Arial"/>
            </a:endParaRPr>
          </a:p>
        </p:txBody>
      </p:sp>
      <p:sp>
        <p:nvSpPr>
          <p:cNvPr id="416" name="CustomShape 2"/>
          <p:cNvSpPr/>
          <p:nvPr/>
        </p:nvSpPr>
        <p:spPr>
          <a:xfrm>
            <a:off x="292320" y="1296000"/>
            <a:ext cx="7963200" cy="4914720"/>
          </a:xfrm>
          <a:prstGeom prst="rect">
            <a:avLst/>
          </a:prstGeom>
          <a:noFill/>
          <a:ln>
            <a:noFill/>
          </a:ln>
        </p:spPr>
        <p:style>
          <a:lnRef idx="0"/>
          <a:fillRef idx="0"/>
          <a:effectRef idx="0"/>
          <a:fontRef idx="minor"/>
        </p:style>
      </p:sp>
      <p:sp>
        <p:nvSpPr>
          <p:cNvPr id="417" name="CustomShape 3"/>
          <p:cNvSpPr/>
          <p:nvPr/>
        </p:nvSpPr>
        <p:spPr>
          <a:xfrm>
            <a:off x="504000" y="1368000"/>
            <a:ext cx="8061120" cy="520668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ru-RU" sz="2400" spc="-1" strike="noStrike">
                <a:solidFill>
                  <a:srgbClr val="000000"/>
                </a:solidFill>
                <a:latin typeface="Arial"/>
                <a:ea typeface="DejaVu Sans"/>
              </a:rPr>
              <a:t>This operation is the sister of dilation. It computes a local minimum over the area of given kernel.</a:t>
            </a:r>
            <a:endParaRPr b="0" lang="ru-RU" sz="2400" spc="-1" strike="noStrike">
              <a:latin typeface="Arial"/>
            </a:endParaRPr>
          </a:p>
          <a:p>
            <a:pPr>
              <a:lnSpc>
                <a:spcPct val="100000"/>
              </a:lnSpc>
            </a:pPr>
            <a:endParaRPr b="0" lang="ru-RU" sz="2400" spc="-1" strike="noStrike">
              <a:latin typeface="Arial"/>
            </a:endParaRPr>
          </a:p>
          <a:p>
            <a:pPr>
              <a:lnSpc>
                <a:spcPct val="100000"/>
              </a:lnSpc>
            </a:pPr>
            <a:r>
              <a:rPr b="0" lang="ru-RU" sz="2400" spc="-1" strike="noStrike">
                <a:solidFill>
                  <a:srgbClr val="000000"/>
                </a:solidFill>
                <a:latin typeface="Arial"/>
                <a:ea typeface="DejaVu Sans"/>
              </a:rPr>
              <a:t>As the kernel B is scanned over the image, we compute the minimal pixel value overlapped by B and replace the image pixel under the anchor point with that minimal value.</a:t>
            </a:r>
            <a:endParaRPr b="0" lang="ru-RU" sz="2400" spc="-1" strike="noStrike">
              <a:latin typeface="Arial"/>
            </a:endParaRPr>
          </a:p>
          <a:p>
            <a:pPr>
              <a:lnSpc>
                <a:spcPct val="100000"/>
              </a:lnSpc>
            </a:pPr>
            <a:endParaRPr b="0" lang="ru-RU" sz="2400" spc="-1" strike="noStrike">
              <a:latin typeface="Arial"/>
            </a:endParaRPr>
          </a:p>
          <a:p>
            <a:pPr>
              <a:lnSpc>
                <a:spcPct val="100000"/>
              </a:lnSpc>
            </a:pPr>
            <a:endParaRPr b="0" lang="ru-RU" sz="2400" spc="-1" strike="noStrike">
              <a:latin typeface="Arial"/>
            </a:endParaRPr>
          </a:p>
        </p:txBody>
      </p:sp>
      <p:pic>
        <p:nvPicPr>
          <p:cNvPr id="418" name="" descr=""/>
          <p:cNvPicPr/>
          <p:nvPr/>
        </p:nvPicPr>
        <p:blipFill>
          <a:blip r:embed="rId1"/>
          <a:stretch/>
        </p:blipFill>
        <p:spPr>
          <a:xfrm>
            <a:off x="1203840" y="4720320"/>
            <a:ext cx="6425280" cy="748800"/>
          </a:xfrm>
          <a:prstGeom prst="rect">
            <a:avLst/>
          </a:prstGeom>
          <a:ln>
            <a:noFill/>
          </a:ln>
        </p:spPr>
      </p:pic>
    </p:spTree>
  </p:cSld>
  <mc:AlternateContent>
    <mc:Choice Requires="p14">
      <p:transition spd="slow" p14:dur="2000"/>
    </mc:Choice>
    <mc:Fallback>
      <p:transition spd="slow"/>
    </mc:Fallback>
  </mc:AlternateContent>
</p:sld>
</file>

<file path=ppt/slides/slide6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9" name="CustomShape 1"/>
          <p:cNvSpPr/>
          <p:nvPr/>
        </p:nvSpPr>
        <p:spPr>
          <a:xfrm>
            <a:off x="395640" y="404640"/>
            <a:ext cx="8223840" cy="1060920"/>
          </a:xfrm>
          <a:prstGeom prst="rect">
            <a:avLst/>
          </a:prstGeom>
          <a:noFill/>
          <a:ln>
            <a:noFill/>
          </a:ln>
        </p:spPr>
        <p:style>
          <a:lnRef idx="0"/>
          <a:fillRef idx="0"/>
          <a:effectRef idx="0"/>
          <a:fontRef idx="minor"/>
        </p:style>
        <p:txBody>
          <a:bodyPr lIns="90000" rIns="90000" tIns="45000" bIns="45000" anchor="ctr">
            <a:normAutofit/>
          </a:bodyPr>
          <a:p>
            <a:pPr>
              <a:lnSpc>
                <a:spcPct val="100000"/>
              </a:lnSpc>
            </a:pPr>
            <a:r>
              <a:rPr b="0" i="1" lang="ru-RU" sz="3600" spc="-1" strike="noStrike">
                <a:solidFill>
                  <a:srgbClr val="424456"/>
                </a:solidFill>
                <a:latin typeface="Trebuchet MS"/>
                <a:ea typeface="DejaVu Sans"/>
              </a:rPr>
              <a:t>Erosion</a:t>
            </a:r>
            <a:endParaRPr b="0" lang="ru-RU" sz="3600" spc="-1" strike="noStrike">
              <a:latin typeface="Arial"/>
            </a:endParaRPr>
          </a:p>
        </p:txBody>
      </p:sp>
      <p:sp>
        <p:nvSpPr>
          <p:cNvPr id="420" name="CustomShape 2"/>
          <p:cNvSpPr/>
          <p:nvPr/>
        </p:nvSpPr>
        <p:spPr>
          <a:xfrm>
            <a:off x="349560" y="5184000"/>
            <a:ext cx="9079560" cy="76752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ru-RU" sz="2200" spc="-1" strike="noStrike">
                <a:solidFill>
                  <a:srgbClr val="000000"/>
                </a:solidFill>
                <a:latin typeface="Arial"/>
                <a:ea typeface="DejaVu Sans"/>
              </a:rPr>
              <a:t>The bright areas of the image get thinner (erodes -- разрушается),</a:t>
            </a:r>
            <a:endParaRPr b="0" lang="ru-RU" sz="2200" spc="-1" strike="noStrike">
              <a:latin typeface="Arial"/>
            </a:endParaRPr>
          </a:p>
          <a:p>
            <a:pPr>
              <a:lnSpc>
                <a:spcPct val="100000"/>
              </a:lnSpc>
            </a:pPr>
            <a:r>
              <a:rPr b="0" lang="ru-RU" sz="2200" spc="-1" strike="noStrike">
                <a:solidFill>
                  <a:srgbClr val="000000"/>
                </a:solidFill>
                <a:latin typeface="Arial"/>
                <a:ea typeface="DejaVu Sans"/>
              </a:rPr>
              <a:t>whereas the dark zones gets bigger.</a:t>
            </a:r>
            <a:endParaRPr b="0" lang="ru-RU" sz="2200" spc="-1" strike="noStrike">
              <a:latin typeface="Arial"/>
            </a:endParaRPr>
          </a:p>
        </p:txBody>
      </p:sp>
      <p:sp>
        <p:nvSpPr>
          <p:cNvPr id="421" name="CustomShape 3"/>
          <p:cNvSpPr/>
          <p:nvPr/>
        </p:nvSpPr>
        <p:spPr>
          <a:xfrm>
            <a:off x="292320" y="1296000"/>
            <a:ext cx="7963200" cy="4914720"/>
          </a:xfrm>
          <a:prstGeom prst="rect">
            <a:avLst/>
          </a:prstGeom>
          <a:noFill/>
          <a:ln>
            <a:noFill/>
          </a:ln>
        </p:spPr>
        <p:style>
          <a:lnRef idx="0"/>
          <a:fillRef idx="0"/>
          <a:effectRef idx="0"/>
          <a:fontRef idx="minor"/>
        </p:style>
      </p:sp>
      <p:pic>
        <p:nvPicPr>
          <p:cNvPr id="422" name="" descr=""/>
          <p:cNvPicPr/>
          <p:nvPr/>
        </p:nvPicPr>
        <p:blipFill>
          <a:blip r:embed="rId1"/>
          <a:stretch/>
        </p:blipFill>
        <p:spPr>
          <a:xfrm>
            <a:off x="2376000" y="2016000"/>
            <a:ext cx="1941120" cy="2601360"/>
          </a:xfrm>
          <a:prstGeom prst="rect">
            <a:avLst/>
          </a:prstGeom>
          <a:ln>
            <a:noFill/>
          </a:ln>
        </p:spPr>
      </p:pic>
      <p:pic>
        <p:nvPicPr>
          <p:cNvPr id="423" name="" descr=""/>
          <p:cNvPicPr/>
          <p:nvPr/>
        </p:nvPicPr>
        <p:blipFill>
          <a:blip r:embed="rId2"/>
          <a:stretch/>
        </p:blipFill>
        <p:spPr>
          <a:xfrm>
            <a:off x="4765680" y="2016000"/>
            <a:ext cx="1927440" cy="2583000"/>
          </a:xfrm>
          <a:prstGeom prst="rect">
            <a:avLst/>
          </a:prstGeom>
          <a:ln>
            <a:noFill/>
          </a:ln>
        </p:spPr>
      </p:pic>
    </p:spTree>
  </p:cSld>
  <mc:AlternateContent>
    <mc:Choice Requires="p14">
      <p:transition spd="slow" p14:dur="2000"/>
    </mc:Choice>
    <mc:Fallback>
      <p:transition spd="slow"/>
    </mc:Fallback>
  </mc:AlternateContent>
</p:sld>
</file>

<file path=ppt/slides/slide6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4" name="CustomShape 1"/>
          <p:cNvSpPr/>
          <p:nvPr/>
        </p:nvSpPr>
        <p:spPr>
          <a:xfrm>
            <a:off x="395640" y="404640"/>
            <a:ext cx="8223840" cy="1060920"/>
          </a:xfrm>
          <a:prstGeom prst="rect">
            <a:avLst/>
          </a:prstGeom>
          <a:noFill/>
          <a:ln>
            <a:noFill/>
          </a:ln>
        </p:spPr>
        <p:style>
          <a:lnRef idx="0"/>
          <a:fillRef idx="0"/>
          <a:effectRef idx="0"/>
          <a:fontRef idx="minor"/>
        </p:style>
        <p:txBody>
          <a:bodyPr lIns="90000" rIns="90000" tIns="45000" bIns="45000" anchor="ctr">
            <a:normAutofit/>
          </a:bodyPr>
          <a:p>
            <a:pPr>
              <a:lnSpc>
                <a:spcPct val="100000"/>
              </a:lnSpc>
            </a:pPr>
            <a:r>
              <a:rPr b="0" i="1" lang="ru-RU" sz="3600" spc="-1" strike="noStrike">
                <a:solidFill>
                  <a:srgbClr val="424456"/>
                </a:solidFill>
                <a:latin typeface="Trebuchet MS"/>
                <a:ea typeface="DejaVu Sans"/>
              </a:rPr>
              <a:t>Erosion in OpenCV</a:t>
            </a:r>
            <a:endParaRPr b="0" lang="ru-RU" sz="3600" spc="-1" strike="noStrike">
              <a:latin typeface="Arial"/>
            </a:endParaRPr>
          </a:p>
        </p:txBody>
      </p:sp>
      <p:sp>
        <p:nvSpPr>
          <p:cNvPr id="425" name="CustomShape 2"/>
          <p:cNvSpPr/>
          <p:nvPr/>
        </p:nvSpPr>
        <p:spPr>
          <a:xfrm>
            <a:off x="292320" y="1296000"/>
            <a:ext cx="7963200" cy="491472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ru-RU" sz="1800" spc="-1" strike="noStrike">
                <a:solidFill>
                  <a:srgbClr val="000000"/>
                </a:solidFill>
                <a:latin typeface="Courier New"/>
                <a:ea typeface="DejaVu Sans Mono"/>
              </a:rPr>
              <a:t>void cv::erode </a:t>
            </a:r>
            <a:r>
              <a:rPr b="0" lang="ru-RU" sz="1800" spc="-1" strike="noStrike">
                <a:solidFill>
                  <a:srgbClr val="000000"/>
                </a:solidFill>
                <a:latin typeface="Courier New"/>
                <a:ea typeface="DejaVu Sans Mono"/>
              </a:rPr>
              <a:t>	</a:t>
            </a:r>
            <a:r>
              <a:rPr b="0" lang="ru-RU" sz="1800" spc="-1" strike="noStrike">
                <a:solidFill>
                  <a:srgbClr val="000000"/>
                </a:solidFill>
                <a:latin typeface="Courier New"/>
                <a:ea typeface="DejaVu Sans Mono"/>
              </a:rPr>
              <a:t>( </a:t>
            </a:r>
            <a:r>
              <a:rPr b="0" lang="ru-RU" sz="1800" spc="-1" strike="noStrike">
                <a:solidFill>
                  <a:srgbClr val="000000"/>
                </a:solidFill>
                <a:latin typeface="Courier New"/>
                <a:ea typeface="DejaVu Sans Mono"/>
              </a:rPr>
              <a:t>	</a:t>
            </a:r>
            <a:r>
              <a:rPr b="0" lang="ru-RU" sz="1800" spc="-1" strike="noStrike">
                <a:solidFill>
                  <a:srgbClr val="000000"/>
                </a:solidFill>
                <a:latin typeface="Courier New"/>
                <a:ea typeface="DejaVu Sans Mono"/>
              </a:rPr>
              <a:t>InputArray  </a:t>
            </a:r>
            <a:r>
              <a:rPr b="0" lang="ru-RU" sz="1800" spc="-1" strike="noStrike">
                <a:solidFill>
                  <a:srgbClr val="000000"/>
                </a:solidFill>
                <a:latin typeface="Courier New"/>
                <a:ea typeface="DejaVu Sans Mono"/>
              </a:rPr>
              <a:t>	</a:t>
            </a:r>
            <a:r>
              <a:rPr b="0" lang="ru-RU" sz="1800" spc="-1" strike="noStrike">
                <a:solidFill>
                  <a:srgbClr val="000000"/>
                </a:solidFill>
                <a:latin typeface="Courier New"/>
                <a:ea typeface="DejaVu Sans Mono"/>
              </a:rPr>
              <a:t>src,</a:t>
            </a:r>
            <a:endParaRPr b="0" lang="ru-RU" sz="1800" spc="-1" strike="noStrike">
              <a:latin typeface="Arial"/>
            </a:endParaRPr>
          </a:p>
          <a:p>
            <a:pPr>
              <a:lnSpc>
                <a:spcPct val="100000"/>
              </a:lnSpc>
            </a:pPr>
            <a:r>
              <a:rPr b="0" lang="ru-RU" sz="1800" spc="-1" strike="noStrike">
                <a:solidFill>
                  <a:srgbClr val="000000"/>
                </a:solidFill>
                <a:latin typeface="Courier New"/>
                <a:ea typeface="DejaVu Sans Mono"/>
              </a:rPr>
              <a:t>	</a:t>
            </a:r>
            <a:r>
              <a:rPr b="0" lang="ru-RU" sz="1800" spc="-1" strike="noStrike">
                <a:solidFill>
                  <a:srgbClr val="000000"/>
                </a:solidFill>
                <a:latin typeface="Courier New"/>
                <a:ea typeface="DejaVu Sans Mono"/>
              </a:rPr>
              <a:t>	</a:t>
            </a:r>
            <a:r>
              <a:rPr b="0" lang="ru-RU" sz="1800" spc="-1" strike="noStrike">
                <a:solidFill>
                  <a:srgbClr val="000000"/>
                </a:solidFill>
                <a:latin typeface="Courier New"/>
                <a:ea typeface="DejaVu Sans Mono"/>
              </a:rPr>
              <a:t>OutputArray  </a:t>
            </a:r>
            <a:r>
              <a:rPr b="0" lang="ru-RU" sz="1800" spc="-1" strike="noStrike">
                <a:solidFill>
                  <a:srgbClr val="000000"/>
                </a:solidFill>
                <a:latin typeface="Courier New"/>
                <a:ea typeface="DejaVu Sans Mono"/>
              </a:rPr>
              <a:t>	</a:t>
            </a:r>
            <a:r>
              <a:rPr b="0" lang="ru-RU" sz="1800" spc="-1" strike="noStrike">
                <a:solidFill>
                  <a:srgbClr val="000000"/>
                </a:solidFill>
                <a:latin typeface="Courier New"/>
                <a:ea typeface="DejaVu Sans Mono"/>
              </a:rPr>
              <a:t>dst,</a:t>
            </a:r>
            <a:endParaRPr b="0" lang="ru-RU" sz="1800" spc="-1" strike="noStrike">
              <a:latin typeface="Arial"/>
            </a:endParaRPr>
          </a:p>
          <a:p>
            <a:pPr>
              <a:lnSpc>
                <a:spcPct val="100000"/>
              </a:lnSpc>
            </a:pPr>
            <a:r>
              <a:rPr b="0" lang="ru-RU" sz="1800" spc="-1" strike="noStrike">
                <a:solidFill>
                  <a:srgbClr val="000000"/>
                </a:solidFill>
                <a:latin typeface="Courier New"/>
                <a:ea typeface="DejaVu Sans Mono"/>
              </a:rPr>
              <a:t>	</a:t>
            </a:r>
            <a:r>
              <a:rPr b="0" lang="ru-RU" sz="1800" spc="-1" strike="noStrike">
                <a:solidFill>
                  <a:srgbClr val="000000"/>
                </a:solidFill>
                <a:latin typeface="Courier New"/>
                <a:ea typeface="DejaVu Sans Mono"/>
              </a:rPr>
              <a:t>	</a:t>
            </a:r>
            <a:r>
              <a:rPr b="0" lang="ru-RU" sz="1800" spc="-1" strike="noStrike">
                <a:solidFill>
                  <a:srgbClr val="000000"/>
                </a:solidFill>
                <a:latin typeface="Courier New"/>
                <a:ea typeface="DejaVu Sans Mono"/>
              </a:rPr>
              <a:t>InputArray  </a:t>
            </a:r>
            <a:r>
              <a:rPr b="0" lang="ru-RU" sz="1800" spc="-1" strike="noStrike">
                <a:solidFill>
                  <a:srgbClr val="000000"/>
                </a:solidFill>
                <a:latin typeface="Courier New"/>
                <a:ea typeface="DejaVu Sans Mono"/>
              </a:rPr>
              <a:t>	</a:t>
            </a:r>
            <a:r>
              <a:rPr b="0" lang="ru-RU" sz="1800" spc="-1" strike="noStrike">
                <a:solidFill>
                  <a:srgbClr val="000000"/>
                </a:solidFill>
                <a:latin typeface="Courier New"/>
                <a:ea typeface="DejaVu Sans Mono"/>
              </a:rPr>
              <a:t>kernel,</a:t>
            </a:r>
            <a:endParaRPr b="0" lang="ru-RU" sz="1800" spc="-1" strike="noStrike">
              <a:latin typeface="Arial"/>
            </a:endParaRPr>
          </a:p>
          <a:p>
            <a:pPr>
              <a:lnSpc>
                <a:spcPct val="100000"/>
              </a:lnSpc>
            </a:pPr>
            <a:r>
              <a:rPr b="0" lang="ru-RU" sz="1800" spc="-1" strike="noStrike">
                <a:solidFill>
                  <a:srgbClr val="000000"/>
                </a:solidFill>
                <a:latin typeface="Courier New"/>
                <a:ea typeface="DejaVu Sans Mono"/>
              </a:rPr>
              <a:t>	</a:t>
            </a:r>
            <a:r>
              <a:rPr b="0" lang="ru-RU" sz="1800" spc="-1" strike="noStrike">
                <a:solidFill>
                  <a:srgbClr val="000000"/>
                </a:solidFill>
                <a:latin typeface="Courier New"/>
                <a:ea typeface="DejaVu Sans Mono"/>
              </a:rPr>
              <a:t>	</a:t>
            </a:r>
            <a:r>
              <a:rPr b="0" lang="ru-RU" sz="1800" spc="-1" strike="noStrike">
                <a:solidFill>
                  <a:srgbClr val="000000"/>
                </a:solidFill>
                <a:latin typeface="Courier New"/>
                <a:ea typeface="DejaVu Sans Mono"/>
              </a:rPr>
              <a:t>Point  </a:t>
            </a:r>
            <a:r>
              <a:rPr b="0" lang="ru-RU" sz="1800" spc="-1" strike="noStrike">
                <a:solidFill>
                  <a:srgbClr val="000000"/>
                </a:solidFill>
                <a:latin typeface="Courier New"/>
                <a:ea typeface="DejaVu Sans Mono"/>
              </a:rPr>
              <a:t>	</a:t>
            </a:r>
            <a:r>
              <a:rPr b="0" lang="ru-RU" sz="1800" spc="-1" strike="noStrike">
                <a:solidFill>
                  <a:srgbClr val="000000"/>
                </a:solidFill>
                <a:latin typeface="Courier New"/>
                <a:ea typeface="DejaVu Sans Mono"/>
              </a:rPr>
              <a:t>anchor = Point(-1,-1),</a:t>
            </a:r>
            <a:endParaRPr b="0" lang="ru-RU" sz="1800" spc="-1" strike="noStrike">
              <a:latin typeface="Arial"/>
            </a:endParaRPr>
          </a:p>
          <a:p>
            <a:pPr>
              <a:lnSpc>
                <a:spcPct val="100000"/>
              </a:lnSpc>
            </a:pPr>
            <a:r>
              <a:rPr b="0" lang="ru-RU" sz="1800" spc="-1" strike="noStrike">
                <a:solidFill>
                  <a:srgbClr val="000000"/>
                </a:solidFill>
                <a:latin typeface="Courier New"/>
                <a:ea typeface="DejaVu Sans Mono"/>
              </a:rPr>
              <a:t>	</a:t>
            </a:r>
            <a:r>
              <a:rPr b="0" lang="ru-RU" sz="1800" spc="-1" strike="noStrike">
                <a:solidFill>
                  <a:srgbClr val="000000"/>
                </a:solidFill>
                <a:latin typeface="Courier New"/>
                <a:ea typeface="DejaVu Sans Mono"/>
              </a:rPr>
              <a:t>	</a:t>
            </a:r>
            <a:r>
              <a:rPr b="0" lang="ru-RU" sz="1800" spc="-1" strike="noStrike">
                <a:solidFill>
                  <a:srgbClr val="000000"/>
                </a:solidFill>
                <a:latin typeface="Courier New"/>
                <a:ea typeface="DejaVu Sans Mono"/>
              </a:rPr>
              <a:t>int  </a:t>
            </a:r>
            <a:r>
              <a:rPr b="0" lang="ru-RU" sz="1800" spc="-1" strike="noStrike">
                <a:solidFill>
                  <a:srgbClr val="000000"/>
                </a:solidFill>
                <a:latin typeface="Courier New"/>
                <a:ea typeface="DejaVu Sans Mono"/>
              </a:rPr>
              <a:t>	</a:t>
            </a:r>
            <a:r>
              <a:rPr b="0" lang="ru-RU" sz="1800" spc="-1" strike="noStrike">
                <a:solidFill>
                  <a:srgbClr val="000000"/>
                </a:solidFill>
                <a:latin typeface="Courier New"/>
                <a:ea typeface="DejaVu Sans Mono"/>
              </a:rPr>
              <a:t>iterations = 1,</a:t>
            </a:r>
            <a:endParaRPr b="0" lang="ru-RU" sz="1800" spc="-1" strike="noStrike">
              <a:latin typeface="Arial"/>
            </a:endParaRPr>
          </a:p>
          <a:p>
            <a:pPr>
              <a:lnSpc>
                <a:spcPct val="100000"/>
              </a:lnSpc>
            </a:pPr>
            <a:r>
              <a:rPr b="0" lang="ru-RU" sz="1800" spc="-1" strike="noStrike">
                <a:solidFill>
                  <a:srgbClr val="000000"/>
                </a:solidFill>
                <a:latin typeface="Courier New"/>
                <a:ea typeface="DejaVu Sans Mono"/>
              </a:rPr>
              <a:t>	</a:t>
            </a:r>
            <a:r>
              <a:rPr b="0" lang="ru-RU" sz="1800" spc="-1" strike="noStrike">
                <a:solidFill>
                  <a:srgbClr val="000000"/>
                </a:solidFill>
                <a:latin typeface="Courier New"/>
                <a:ea typeface="DejaVu Sans Mono"/>
              </a:rPr>
              <a:t>	</a:t>
            </a:r>
            <a:r>
              <a:rPr b="0" lang="ru-RU" sz="1800" spc="-1" strike="noStrike">
                <a:solidFill>
                  <a:srgbClr val="000000"/>
                </a:solidFill>
                <a:latin typeface="Courier New"/>
                <a:ea typeface="DejaVu Sans Mono"/>
              </a:rPr>
              <a:t>int  </a:t>
            </a:r>
            <a:r>
              <a:rPr b="0" lang="ru-RU" sz="1800" spc="-1" strike="noStrike">
                <a:solidFill>
                  <a:srgbClr val="000000"/>
                </a:solidFill>
                <a:latin typeface="Courier New"/>
                <a:ea typeface="DejaVu Sans Mono"/>
              </a:rPr>
              <a:t>	</a:t>
            </a:r>
            <a:r>
              <a:rPr b="0" lang="ru-RU" sz="1800" spc="-1" strike="noStrike">
                <a:solidFill>
                  <a:srgbClr val="000000"/>
                </a:solidFill>
                <a:latin typeface="Courier New"/>
                <a:ea typeface="DejaVu Sans Mono"/>
              </a:rPr>
              <a:t>borderType = BORDER_CONSTANT,</a:t>
            </a:r>
            <a:endParaRPr b="0" lang="ru-RU" sz="1800" spc="-1" strike="noStrike">
              <a:latin typeface="Arial"/>
            </a:endParaRPr>
          </a:p>
          <a:p>
            <a:pPr>
              <a:lnSpc>
                <a:spcPct val="100000"/>
              </a:lnSpc>
            </a:pPr>
            <a:r>
              <a:rPr b="0" lang="ru-RU" sz="1800" spc="-1" strike="noStrike">
                <a:solidFill>
                  <a:srgbClr val="000000"/>
                </a:solidFill>
                <a:latin typeface="Courier New"/>
                <a:ea typeface="DejaVu Sans Mono"/>
              </a:rPr>
              <a:t>	</a:t>
            </a:r>
            <a:r>
              <a:rPr b="0" lang="ru-RU" sz="1800" spc="-1" strike="noStrike">
                <a:solidFill>
                  <a:srgbClr val="000000"/>
                </a:solidFill>
                <a:latin typeface="Courier New"/>
                <a:ea typeface="DejaVu Sans Mono"/>
              </a:rPr>
              <a:t>	</a:t>
            </a:r>
            <a:r>
              <a:rPr b="0" lang="ru-RU" sz="1800" spc="-1" strike="noStrike">
                <a:solidFill>
                  <a:srgbClr val="000000"/>
                </a:solidFill>
                <a:latin typeface="Courier New"/>
                <a:ea typeface="DejaVu Sans Mono"/>
              </a:rPr>
              <a:t>const Scalar &amp;  </a:t>
            </a:r>
            <a:r>
              <a:rPr b="0" lang="ru-RU" sz="1800" spc="-1" strike="noStrike">
                <a:solidFill>
                  <a:srgbClr val="000000"/>
                </a:solidFill>
                <a:latin typeface="Courier New"/>
                <a:ea typeface="DejaVu Sans Mono"/>
              </a:rPr>
              <a:t>	</a:t>
            </a:r>
            <a:r>
              <a:rPr b="0" lang="ru-RU" sz="1800" spc="-1" strike="noStrike">
                <a:solidFill>
                  <a:srgbClr val="000000"/>
                </a:solidFill>
                <a:latin typeface="Courier New"/>
                <a:ea typeface="DejaVu Sans Mono"/>
              </a:rPr>
              <a:t>borderValue = morphologyDefaultBorderValue() </a:t>
            </a:r>
            <a:endParaRPr b="0" lang="ru-RU" sz="1800" spc="-1" strike="noStrike">
              <a:latin typeface="Arial"/>
            </a:endParaRPr>
          </a:p>
          <a:p>
            <a:pPr>
              <a:lnSpc>
                <a:spcPct val="100000"/>
              </a:lnSpc>
            </a:pPr>
            <a:r>
              <a:rPr b="0" lang="ru-RU" sz="1800" spc="-1" strike="noStrike">
                <a:solidFill>
                  <a:srgbClr val="000000"/>
                </a:solidFill>
                <a:latin typeface="Courier New"/>
                <a:ea typeface="DejaVu Sans Mono"/>
              </a:rPr>
              <a:t>	</a:t>
            </a:r>
            <a:r>
              <a:rPr b="0" lang="ru-RU" sz="1800" spc="-1" strike="noStrike">
                <a:solidFill>
                  <a:srgbClr val="000000"/>
                </a:solidFill>
                <a:latin typeface="Courier New"/>
                <a:ea typeface="DejaVu Sans Mono"/>
              </a:rPr>
              <a:t>)</a:t>
            </a:r>
            <a:endParaRPr b="0" lang="ru-RU" sz="1800" spc="-1" strike="noStrike">
              <a:latin typeface="Arial"/>
            </a:endParaRPr>
          </a:p>
          <a:p>
            <a:pPr>
              <a:lnSpc>
                <a:spcPct val="100000"/>
              </a:lnSpc>
            </a:pPr>
            <a:endParaRPr b="0" lang="ru-RU" sz="1800" spc="-1" strike="noStrike">
              <a:latin typeface="Arial"/>
            </a:endParaRPr>
          </a:p>
          <a:p>
            <a:pPr>
              <a:lnSpc>
                <a:spcPct val="100000"/>
              </a:lnSpc>
            </a:pPr>
            <a:r>
              <a:rPr b="0" lang="ru-RU" sz="1800" spc="-1" strike="noStrike">
                <a:solidFill>
                  <a:srgbClr val="000000"/>
                </a:solidFill>
                <a:latin typeface="Courier New"/>
                <a:ea typeface="DejaVu Sans Mono"/>
              </a:rPr>
              <a:t> </a:t>
            </a:r>
            <a:r>
              <a:rPr b="0" lang="ru-RU" sz="1800" spc="-1" strike="noStrike">
                <a:solidFill>
                  <a:srgbClr val="000000"/>
                </a:solidFill>
                <a:latin typeface="Courier New"/>
                <a:ea typeface="DejaVu Sans Mono"/>
              </a:rPr>
              <a:t>	</a:t>
            </a:r>
            <a:r>
              <a:rPr b="0" lang="ru-RU" sz="1800" spc="-1" strike="noStrike">
                <a:solidFill>
                  <a:srgbClr val="000000"/>
                </a:solidFill>
                <a:latin typeface="Courier New"/>
                <a:ea typeface="DejaVu Sans Mono"/>
              </a:rPr>
              <a:t>	</a:t>
            </a:r>
            <a:endParaRPr b="0" lang="ru-RU" sz="1800" spc="-1" strike="noStrike">
              <a:latin typeface="Arial"/>
            </a:endParaRPr>
          </a:p>
          <a:p>
            <a:pPr>
              <a:lnSpc>
                <a:spcPct val="100000"/>
              </a:lnSpc>
            </a:pPr>
            <a:r>
              <a:rPr b="0" lang="ru-RU" sz="1800" spc="-1" strike="noStrike">
                <a:solidFill>
                  <a:srgbClr val="000000"/>
                </a:solidFill>
                <a:latin typeface="Courier New"/>
                <a:ea typeface="DejaVu Sans Mono"/>
              </a:rPr>
              <a:t>Python:</a:t>
            </a:r>
            <a:endParaRPr b="0" lang="ru-RU" sz="1800" spc="-1" strike="noStrike">
              <a:latin typeface="Arial"/>
            </a:endParaRPr>
          </a:p>
          <a:p>
            <a:pPr>
              <a:lnSpc>
                <a:spcPct val="100000"/>
              </a:lnSpc>
            </a:pPr>
            <a:r>
              <a:rPr b="0" lang="ru-RU" sz="1800" spc="-1" strike="noStrike">
                <a:solidFill>
                  <a:srgbClr val="000000"/>
                </a:solidFill>
                <a:latin typeface="Courier New"/>
                <a:ea typeface="DejaVu Sans Mono"/>
              </a:rPr>
              <a:t>	</a:t>
            </a:r>
            <a:r>
              <a:rPr b="0" lang="ru-RU" sz="1800" spc="-1" strike="noStrike">
                <a:solidFill>
                  <a:srgbClr val="000000"/>
                </a:solidFill>
                <a:latin typeface="Courier New"/>
                <a:ea typeface="DejaVu Sans Mono"/>
              </a:rPr>
              <a:t>Dst</a:t>
            </a:r>
            <a:r>
              <a:rPr b="0" lang="ru-RU" sz="1800" spc="-1" strike="noStrike">
                <a:solidFill>
                  <a:srgbClr val="000000"/>
                </a:solidFill>
                <a:latin typeface="Courier New"/>
                <a:ea typeface="DejaVu Sans Mono"/>
              </a:rPr>
              <a:t>	</a:t>
            </a:r>
            <a:r>
              <a:rPr b="0" lang="ru-RU" sz="1800" spc="-1" strike="noStrike">
                <a:solidFill>
                  <a:srgbClr val="000000"/>
                </a:solidFill>
                <a:latin typeface="Courier New"/>
                <a:ea typeface="DejaVu Sans Mono"/>
              </a:rPr>
              <a:t>= cv.erode(</a:t>
            </a:r>
            <a:r>
              <a:rPr b="0" lang="ru-RU" sz="1800" spc="-1" strike="noStrike">
                <a:solidFill>
                  <a:srgbClr val="000000"/>
                </a:solidFill>
                <a:latin typeface="Courier New"/>
                <a:ea typeface="DejaVu Sans Mono"/>
              </a:rPr>
              <a:t>	</a:t>
            </a:r>
            <a:r>
              <a:rPr b="0" lang="ru-RU" sz="1800" spc="-1" strike="noStrike">
                <a:solidFill>
                  <a:srgbClr val="000000"/>
                </a:solidFill>
                <a:latin typeface="Courier New"/>
                <a:ea typeface="DejaVu Sans Mono"/>
              </a:rPr>
              <a:t>src, kernel[, dst[, anchor[, iterations[, borderType[, borderValue]]]]]</a:t>
            </a:r>
            <a:r>
              <a:rPr b="0" lang="ru-RU" sz="1800" spc="-1" strike="noStrike">
                <a:solidFill>
                  <a:srgbClr val="000000"/>
                </a:solidFill>
                <a:latin typeface="Courier New"/>
                <a:ea typeface="DejaVu Sans Mono"/>
              </a:rPr>
              <a:t>	</a:t>
            </a:r>
            <a:r>
              <a:rPr b="0" lang="ru-RU" sz="1800" spc="-1" strike="noStrike">
                <a:solidFill>
                  <a:srgbClr val="000000"/>
                </a:solidFill>
                <a:latin typeface="Courier New"/>
                <a:ea typeface="DejaVu Sans Mono"/>
              </a:rPr>
              <a:t>)</a:t>
            </a:r>
            <a:endParaRPr b="0" lang="ru-RU" sz="1800" spc="-1" strike="noStrike">
              <a:latin typeface="Arial"/>
            </a:endParaRPr>
          </a:p>
        </p:txBody>
      </p:sp>
      <p:sp>
        <p:nvSpPr>
          <p:cNvPr id="426" name="CustomShape 3"/>
          <p:cNvSpPr/>
          <p:nvPr/>
        </p:nvSpPr>
        <p:spPr>
          <a:xfrm>
            <a:off x="5040000" y="6480000"/>
            <a:ext cx="3969720" cy="23544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ru-RU" sz="1050" spc="-1" strike="noStrike">
                <a:solidFill>
                  <a:srgbClr val="000000"/>
                </a:solidFill>
                <a:latin typeface="Arial"/>
                <a:ea typeface="DejaVu Sans"/>
              </a:rPr>
              <a:t>https://docs.opencv.org/3.4.1/d4/d86/group__imgproc__filter.html</a:t>
            </a:r>
            <a:endParaRPr b="0" lang="ru-RU" sz="1050" spc="-1" strike="noStrike">
              <a:latin typeface="Arial"/>
            </a:endParaRPr>
          </a:p>
        </p:txBody>
      </p:sp>
    </p:spTree>
  </p:cSld>
  <mc:AlternateContent>
    <mc:Choice Requires="p14">
      <p:transition spd="slow" p14:dur="2000"/>
    </mc:Choice>
    <mc:Fallback>
      <p:transition spd="slow"/>
    </mc:Fallback>
  </mc:AlternateContent>
</p:sld>
</file>

<file path=ppt/slides/slide6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7" name="CustomShape 1"/>
          <p:cNvSpPr/>
          <p:nvPr/>
        </p:nvSpPr>
        <p:spPr>
          <a:xfrm>
            <a:off x="395640" y="404640"/>
            <a:ext cx="8223840" cy="1060920"/>
          </a:xfrm>
          <a:prstGeom prst="rect">
            <a:avLst/>
          </a:prstGeom>
          <a:noFill/>
          <a:ln>
            <a:noFill/>
          </a:ln>
        </p:spPr>
        <p:style>
          <a:lnRef idx="0"/>
          <a:fillRef idx="0"/>
          <a:effectRef idx="0"/>
          <a:fontRef idx="minor"/>
        </p:style>
        <p:txBody>
          <a:bodyPr lIns="90000" rIns="90000" tIns="45000" bIns="45000" anchor="ctr">
            <a:normAutofit/>
          </a:bodyPr>
          <a:p>
            <a:pPr>
              <a:lnSpc>
                <a:spcPct val="100000"/>
              </a:lnSpc>
            </a:pPr>
            <a:r>
              <a:rPr b="0" i="1" lang="ru-RU" sz="3600" spc="-1" strike="noStrike">
                <a:solidFill>
                  <a:srgbClr val="424456"/>
                </a:solidFill>
                <a:latin typeface="Trebuchet MS"/>
                <a:ea typeface="DejaVu Sans"/>
              </a:rPr>
              <a:t>Morphological opening</a:t>
            </a:r>
            <a:endParaRPr b="0" lang="ru-RU" sz="3600" spc="-1" strike="noStrike">
              <a:latin typeface="Arial"/>
            </a:endParaRPr>
          </a:p>
        </p:txBody>
      </p:sp>
      <p:sp>
        <p:nvSpPr>
          <p:cNvPr id="428" name="CustomShape 2"/>
          <p:cNvSpPr/>
          <p:nvPr/>
        </p:nvSpPr>
        <p:spPr>
          <a:xfrm>
            <a:off x="292320" y="1296000"/>
            <a:ext cx="7963200" cy="4914720"/>
          </a:xfrm>
          <a:prstGeom prst="rect">
            <a:avLst/>
          </a:prstGeom>
          <a:noFill/>
          <a:ln>
            <a:noFill/>
          </a:ln>
        </p:spPr>
        <p:style>
          <a:lnRef idx="0"/>
          <a:fillRef idx="0"/>
          <a:effectRef idx="0"/>
          <a:fontRef idx="minor"/>
        </p:style>
        <p:txBody>
          <a:bodyPr lIns="90000" rIns="90000" tIns="45000" bIns="45000">
            <a:noAutofit/>
          </a:bodyPr>
          <a:p>
            <a:pPr>
              <a:lnSpc>
                <a:spcPct val="100000"/>
              </a:lnSpc>
            </a:pPr>
            <a:endParaRPr b="0" lang="ru-RU" sz="1800" spc="-1" strike="noStrike">
              <a:latin typeface="Arial"/>
            </a:endParaRPr>
          </a:p>
          <a:p>
            <a:pPr>
              <a:lnSpc>
                <a:spcPct val="100000"/>
              </a:lnSpc>
            </a:pPr>
            <a:endParaRPr b="0" lang="ru-RU" sz="1800" spc="-1" strike="noStrike">
              <a:latin typeface="Arial"/>
            </a:endParaRPr>
          </a:p>
          <a:p>
            <a:pPr>
              <a:lnSpc>
                <a:spcPct val="100000"/>
              </a:lnSpc>
            </a:pPr>
            <a:endParaRPr b="0" lang="ru-RU" sz="1800" spc="-1" strike="noStrike">
              <a:latin typeface="Arial"/>
            </a:endParaRPr>
          </a:p>
          <a:p>
            <a:pPr>
              <a:lnSpc>
                <a:spcPct val="100000"/>
              </a:lnSpc>
            </a:pPr>
            <a:r>
              <a:rPr b="0" lang="ru-RU" sz="1800" spc="-1" strike="noStrike">
                <a:solidFill>
                  <a:srgbClr val="000000"/>
                </a:solidFill>
                <a:latin typeface="Courier New"/>
                <a:ea typeface="DejaVu Sans Mono"/>
              </a:rPr>
              <a:t>// Removes small objects from the foreground</a:t>
            </a:r>
            <a:endParaRPr b="0" lang="ru-RU" sz="1800" spc="-1" strike="noStrike">
              <a:latin typeface="Arial"/>
            </a:endParaRPr>
          </a:p>
          <a:p>
            <a:pPr>
              <a:lnSpc>
                <a:spcPct val="100000"/>
              </a:lnSpc>
            </a:pPr>
            <a:endParaRPr b="0" lang="ru-RU" sz="1800" spc="-1" strike="noStrike">
              <a:latin typeface="Arial"/>
            </a:endParaRPr>
          </a:p>
          <a:p>
            <a:pPr>
              <a:lnSpc>
                <a:spcPct val="100000"/>
              </a:lnSpc>
            </a:pPr>
            <a:r>
              <a:rPr b="0" lang="ru-RU" sz="1800" spc="-1" strike="noStrike">
                <a:solidFill>
                  <a:srgbClr val="000000"/>
                </a:solidFill>
                <a:latin typeface="Courier New"/>
                <a:ea typeface="DejaVu Sans Mono"/>
              </a:rPr>
              <a:t>erode(imgThresholded, imgThresholded,   </a:t>
            </a:r>
            <a:endParaRPr b="0" lang="ru-RU" sz="1800" spc="-1" strike="noStrike">
              <a:latin typeface="Arial"/>
            </a:endParaRPr>
          </a:p>
          <a:p>
            <a:pPr>
              <a:lnSpc>
                <a:spcPct val="100000"/>
              </a:lnSpc>
            </a:pPr>
            <a:r>
              <a:rPr b="0" lang="ru-RU" sz="1800" spc="-1" strike="noStrike">
                <a:solidFill>
                  <a:srgbClr val="000000"/>
                </a:solidFill>
                <a:latin typeface="Courier New"/>
                <a:ea typeface="DejaVu Sans Mono"/>
              </a:rPr>
              <a:t>  </a:t>
            </a:r>
            <a:r>
              <a:rPr b="0" lang="ru-RU" sz="1800" spc="-1" strike="noStrike">
                <a:solidFill>
                  <a:srgbClr val="000000"/>
                </a:solidFill>
                <a:latin typeface="Courier New"/>
                <a:ea typeface="DejaVu Sans Mono"/>
              </a:rPr>
              <a:t>getStructuringElement(MORPH_ELLIPSE, Size(5, 5)) );</a:t>
            </a:r>
            <a:endParaRPr b="0" lang="ru-RU" sz="1800" spc="-1" strike="noStrike">
              <a:latin typeface="Arial"/>
            </a:endParaRPr>
          </a:p>
          <a:p>
            <a:pPr>
              <a:lnSpc>
                <a:spcPct val="100000"/>
              </a:lnSpc>
            </a:pPr>
            <a:endParaRPr b="0" lang="ru-RU" sz="1800" spc="-1" strike="noStrike">
              <a:latin typeface="Arial"/>
            </a:endParaRPr>
          </a:p>
          <a:p>
            <a:pPr>
              <a:lnSpc>
                <a:spcPct val="100000"/>
              </a:lnSpc>
            </a:pPr>
            <a:r>
              <a:rPr b="0" lang="ru-RU" sz="1800" spc="-1" strike="noStrike">
                <a:solidFill>
                  <a:srgbClr val="000000"/>
                </a:solidFill>
                <a:latin typeface="Courier New"/>
                <a:ea typeface="DejaVu Sans Mono"/>
              </a:rPr>
              <a:t>dilate( imgThresholded, imgThresholded,   </a:t>
            </a:r>
            <a:endParaRPr b="0" lang="ru-RU" sz="1800" spc="-1" strike="noStrike">
              <a:latin typeface="Arial"/>
            </a:endParaRPr>
          </a:p>
          <a:p>
            <a:pPr>
              <a:lnSpc>
                <a:spcPct val="100000"/>
              </a:lnSpc>
            </a:pPr>
            <a:r>
              <a:rPr b="0" lang="ru-RU" sz="1800" spc="-1" strike="noStrike">
                <a:solidFill>
                  <a:srgbClr val="000000"/>
                </a:solidFill>
                <a:latin typeface="Courier New"/>
                <a:ea typeface="DejaVu Sans Mono"/>
              </a:rPr>
              <a:t>  </a:t>
            </a:r>
            <a:r>
              <a:rPr b="0" lang="ru-RU" sz="1800" spc="-1" strike="noStrike">
                <a:solidFill>
                  <a:srgbClr val="000000"/>
                </a:solidFill>
                <a:latin typeface="Courier New"/>
                <a:ea typeface="DejaVu Sans Mono"/>
              </a:rPr>
              <a:t>getStructuringElement(MORPH_ELLIPSE, Size(5, 5)) ); </a:t>
            </a:r>
            <a:endParaRPr b="0" lang="ru-RU" sz="1800" spc="-1" strike="noStrike">
              <a:latin typeface="Arial"/>
            </a:endParaRPr>
          </a:p>
        </p:txBody>
      </p:sp>
      <p:sp>
        <p:nvSpPr>
          <p:cNvPr id="429" name="CustomShape 3"/>
          <p:cNvSpPr/>
          <p:nvPr/>
        </p:nvSpPr>
        <p:spPr>
          <a:xfrm>
            <a:off x="5040000" y="6480000"/>
            <a:ext cx="3969720" cy="23544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ru-RU" sz="1050" spc="-1" strike="noStrike">
                <a:solidFill>
                  <a:srgbClr val="000000"/>
                </a:solidFill>
                <a:latin typeface="Arial"/>
                <a:ea typeface="DejaVu Sans"/>
              </a:rPr>
              <a:t>https://docs.opencv.org/3.4.1/d4/d86/group__imgproc__filter.html</a:t>
            </a:r>
            <a:endParaRPr b="0" lang="ru-RU" sz="1050" spc="-1" strike="noStrike">
              <a:latin typeface="Arial"/>
            </a:endParaRPr>
          </a:p>
        </p:txBody>
      </p:sp>
    </p:spTree>
  </p:cSld>
  <mc:AlternateContent>
    <mc:Choice Requires="p14">
      <p:transition spd="slow" p14:dur="2000"/>
    </mc:Choice>
    <mc:Fallback>
      <p:transition spd="slow"/>
    </mc:Fallback>
  </mc:AlternateContent>
</p:sld>
</file>

<file path=ppt/slides/slide6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0" name="CustomShape 1"/>
          <p:cNvSpPr/>
          <p:nvPr/>
        </p:nvSpPr>
        <p:spPr>
          <a:xfrm>
            <a:off x="395640" y="404640"/>
            <a:ext cx="8223840" cy="1060920"/>
          </a:xfrm>
          <a:prstGeom prst="rect">
            <a:avLst/>
          </a:prstGeom>
          <a:noFill/>
          <a:ln>
            <a:noFill/>
          </a:ln>
        </p:spPr>
        <p:style>
          <a:lnRef idx="0"/>
          <a:fillRef idx="0"/>
          <a:effectRef idx="0"/>
          <a:fontRef idx="minor"/>
        </p:style>
        <p:txBody>
          <a:bodyPr lIns="90000" rIns="90000" tIns="45000" bIns="45000" anchor="ctr">
            <a:normAutofit/>
          </a:bodyPr>
          <a:p>
            <a:pPr>
              <a:lnSpc>
                <a:spcPct val="100000"/>
              </a:lnSpc>
            </a:pPr>
            <a:r>
              <a:rPr b="0" i="1" lang="ru-RU" sz="3600" spc="-1" strike="noStrike">
                <a:solidFill>
                  <a:srgbClr val="424456"/>
                </a:solidFill>
                <a:latin typeface="Trebuchet MS"/>
                <a:ea typeface="DejaVu Sans"/>
              </a:rPr>
              <a:t>Searching for object contours</a:t>
            </a:r>
            <a:endParaRPr b="0" lang="ru-RU" sz="3600" spc="-1" strike="noStrike">
              <a:latin typeface="Arial"/>
            </a:endParaRPr>
          </a:p>
        </p:txBody>
      </p:sp>
      <p:sp>
        <p:nvSpPr>
          <p:cNvPr id="431" name="CustomShape 2"/>
          <p:cNvSpPr/>
          <p:nvPr/>
        </p:nvSpPr>
        <p:spPr>
          <a:xfrm>
            <a:off x="292320" y="1296000"/>
            <a:ext cx="7963200" cy="4914720"/>
          </a:xfrm>
          <a:prstGeom prst="rect">
            <a:avLst/>
          </a:prstGeom>
          <a:noFill/>
          <a:ln>
            <a:noFill/>
          </a:ln>
        </p:spPr>
        <p:style>
          <a:lnRef idx="0"/>
          <a:fillRef idx="0"/>
          <a:effectRef idx="0"/>
          <a:fontRef idx="minor"/>
        </p:style>
        <p:txBody>
          <a:bodyPr lIns="90000" rIns="90000" tIns="45000" bIns="45000">
            <a:noAutofit/>
          </a:bodyPr>
          <a:p>
            <a:pPr>
              <a:lnSpc>
                <a:spcPct val="100000"/>
              </a:lnSpc>
            </a:pPr>
            <a:endParaRPr b="0" lang="ru-RU" sz="1800" spc="-1" strike="noStrike">
              <a:latin typeface="Arial"/>
            </a:endParaRPr>
          </a:p>
          <a:p>
            <a:pPr>
              <a:lnSpc>
                <a:spcPct val="100000"/>
              </a:lnSpc>
            </a:pPr>
            <a:endParaRPr b="0" lang="ru-RU" sz="1800" spc="-1" strike="noStrike">
              <a:latin typeface="Arial"/>
            </a:endParaRPr>
          </a:p>
        </p:txBody>
      </p:sp>
      <p:sp>
        <p:nvSpPr>
          <p:cNvPr id="432" name="CustomShape 3"/>
          <p:cNvSpPr/>
          <p:nvPr/>
        </p:nvSpPr>
        <p:spPr>
          <a:xfrm>
            <a:off x="5040000" y="6480000"/>
            <a:ext cx="3969720" cy="23544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ru-RU" sz="1050" spc="-1" strike="noStrike">
                <a:solidFill>
                  <a:srgbClr val="000000"/>
                </a:solidFill>
                <a:latin typeface="Arial"/>
                <a:ea typeface="DejaVu Sans"/>
              </a:rPr>
              <a:t>https://docs.opencv.org/3.4.1/d4/d86/group__imgproc__filter.html</a:t>
            </a:r>
            <a:endParaRPr b="0" lang="ru-RU" sz="1050" spc="-1" strike="noStrike">
              <a:latin typeface="Arial"/>
            </a:endParaRPr>
          </a:p>
        </p:txBody>
      </p:sp>
      <p:sp>
        <p:nvSpPr>
          <p:cNvPr id="433" name="CustomShape 4"/>
          <p:cNvSpPr/>
          <p:nvPr/>
        </p:nvSpPr>
        <p:spPr>
          <a:xfrm>
            <a:off x="216000" y="1872000"/>
            <a:ext cx="8637120" cy="367128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ru-RU" sz="1800" spc="-1" strike="noStrike">
                <a:solidFill>
                  <a:srgbClr val="000000"/>
                </a:solidFill>
                <a:latin typeface="Arial"/>
                <a:ea typeface="DejaVu Sans"/>
              </a:rPr>
              <a:t>COMPUTER VISION, GRAPHICS, AND IMAGE PROCESSING N,32-46</a:t>
            </a:r>
            <a:endParaRPr b="0" lang="ru-RU" sz="1800" spc="-1" strike="noStrike">
              <a:latin typeface="Arial"/>
            </a:endParaRPr>
          </a:p>
          <a:p>
            <a:pPr>
              <a:lnSpc>
                <a:spcPct val="100000"/>
              </a:lnSpc>
            </a:pPr>
            <a:r>
              <a:rPr b="0" lang="ru-RU" sz="1800" spc="-1" strike="noStrike">
                <a:solidFill>
                  <a:srgbClr val="000000"/>
                </a:solidFill>
                <a:latin typeface="Arial"/>
                <a:ea typeface="DejaVu Sans"/>
              </a:rPr>
              <a:t> </a:t>
            </a:r>
            <a:r>
              <a:rPr b="0" lang="ru-RU" sz="1800" spc="-1" strike="noStrike">
                <a:solidFill>
                  <a:srgbClr val="000000"/>
                </a:solidFill>
                <a:latin typeface="Arial"/>
                <a:ea typeface="DejaVu Sans"/>
              </a:rPr>
              <a:t>(1985)</a:t>
            </a:r>
            <a:endParaRPr b="0" lang="ru-RU" sz="1800" spc="-1" strike="noStrike">
              <a:latin typeface="Arial"/>
            </a:endParaRPr>
          </a:p>
          <a:p>
            <a:pPr>
              <a:lnSpc>
                <a:spcPct val="100000"/>
              </a:lnSpc>
            </a:pPr>
            <a:endParaRPr b="0" lang="ru-RU" sz="1800" spc="-1" strike="noStrike">
              <a:latin typeface="Arial"/>
            </a:endParaRPr>
          </a:p>
          <a:p>
            <a:pPr>
              <a:lnSpc>
                <a:spcPct val="100000"/>
              </a:lnSpc>
            </a:pPr>
            <a:r>
              <a:rPr b="0" lang="ru-RU" sz="1800" spc="-1" strike="noStrike">
                <a:solidFill>
                  <a:srgbClr val="000000"/>
                </a:solidFill>
                <a:latin typeface="Arial"/>
                <a:ea typeface="DejaVu Sans"/>
              </a:rPr>
              <a:t>Topological Structural Analysis of Digitized Binary Images by Border Following</a:t>
            </a:r>
            <a:endParaRPr b="0" lang="ru-RU" sz="1800" spc="-1" strike="noStrike">
              <a:latin typeface="Arial"/>
            </a:endParaRPr>
          </a:p>
          <a:p>
            <a:pPr>
              <a:lnSpc>
                <a:spcPct val="100000"/>
              </a:lnSpc>
            </a:pPr>
            <a:r>
              <a:rPr b="0" lang="ru-RU" sz="1800" spc="-1" strike="noStrike">
                <a:solidFill>
                  <a:srgbClr val="000000"/>
                </a:solidFill>
                <a:latin typeface="Arial"/>
                <a:ea typeface="DejaVu Sans"/>
              </a:rPr>
              <a:t>SATOSHI SUZUKI</a:t>
            </a:r>
            <a:endParaRPr b="0" lang="ru-RU" sz="1800" spc="-1" strike="noStrike">
              <a:latin typeface="Arial"/>
            </a:endParaRPr>
          </a:p>
          <a:p>
            <a:pPr>
              <a:lnSpc>
                <a:spcPct val="100000"/>
              </a:lnSpc>
            </a:pPr>
            <a:r>
              <a:rPr b="0" lang="ru-RU" sz="1800" spc="-1" strike="noStrike">
                <a:solidFill>
                  <a:srgbClr val="000000"/>
                </a:solidFill>
                <a:latin typeface="Arial"/>
                <a:ea typeface="DejaVu Sans"/>
              </a:rPr>
              <a:t>Graduate School of Electronic Science and Technology, Shizuoka University,</a:t>
            </a:r>
            <a:endParaRPr b="0" lang="ru-RU" sz="1800" spc="-1" strike="noStrike">
              <a:latin typeface="Arial"/>
            </a:endParaRPr>
          </a:p>
          <a:p>
            <a:pPr>
              <a:lnSpc>
                <a:spcPct val="100000"/>
              </a:lnSpc>
            </a:pPr>
            <a:r>
              <a:rPr b="0" lang="ru-RU" sz="1800" spc="-1" strike="noStrike">
                <a:solidFill>
                  <a:srgbClr val="000000"/>
                </a:solidFill>
                <a:latin typeface="Arial"/>
                <a:ea typeface="DejaVu Sans"/>
              </a:rPr>
              <a:t>Hamamatsu 432, Japan</a:t>
            </a:r>
            <a:endParaRPr b="0" lang="ru-RU" sz="1800" spc="-1" strike="noStrike">
              <a:latin typeface="Arial"/>
            </a:endParaRPr>
          </a:p>
          <a:p>
            <a:pPr>
              <a:lnSpc>
                <a:spcPct val="100000"/>
              </a:lnSpc>
            </a:pPr>
            <a:endParaRPr b="0" lang="ru-RU" sz="1800" spc="-1" strike="noStrike">
              <a:latin typeface="Arial"/>
            </a:endParaRPr>
          </a:p>
          <a:p>
            <a:pPr>
              <a:lnSpc>
                <a:spcPct val="100000"/>
              </a:lnSpc>
            </a:pPr>
            <a:r>
              <a:rPr b="0" lang="ru-RU" sz="1800" spc="-1" strike="noStrike">
                <a:solidFill>
                  <a:srgbClr val="000000"/>
                </a:solidFill>
                <a:latin typeface="Arial"/>
                <a:ea typeface="DejaVu Sans"/>
              </a:rPr>
              <a:t>KEIICHI  ABE</a:t>
            </a:r>
            <a:endParaRPr b="0" lang="ru-RU" sz="1800" spc="-1" strike="noStrike">
              <a:latin typeface="Arial"/>
            </a:endParaRPr>
          </a:p>
          <a:p>
            <a:pPr>
              <a:lnSpc>
                <a:spcPct val="100000"/>
              </a:lnSpc>
            </a:pPr>
            <a:r>
              <a:rPr b="0" lang="ru-RU" sz="1800" spc="-1" strike="noStrike">
                <a:solidFill>
                  <a:srgbClr val="000000"/>
                </a:solidFill>
                <a:latin typeface="Arial"/>
                <a:ea typeface="DejaVu Sans"/>
              </a:rPr>
              <a:t>Department of Computer Science, Shizuoka University, Hamamatsu 432, Japan</a:t>
            </a:r>
            <a:endParaRPr b="0" lang="ru-RU" sz="1800" spc="-1" strike="noStrike">
              <a:latin typeface="Arial"/>
            </a:endParaRPr>
          </a:p>
          <a:p>
            <a:pPr>
              <a:lnSpc>
                <a:spcPct val="100000"/>
              </a:lnSpc>
            </a:pPr>
            <a:endParaRPr b="0" lang="ru-RU" sz="1800" spc="-1" strike="noStrike">
              <a:latin typeface="Arial"/>
            </a:endParaRPr>
          </a:p>
          <a:p>
            <a:pPr>
              <a:lnSpc>
                <a:spcPct val="100000"/>
              </a:lnSpc>
            </a:pPr>
            <a:r>
              <a:rPr b="0" lang="ru-RU" sz="1800" spc="-1" strike="noStrike">
                <a:solidFill>
                  <a:srgbClr val="000000"/>
                </a:solidFill>
                <a:latin typeface="Arial"/>
                <a:ea typeface="DejaVu Sans"/>
              </a:rPr>
              <a:t>Received December 16,1983</a:t>
            </a:r>
            <a:endParaRPr b="0" lang="ru-RU" sz="1800" spc="-1" strike="noStrike">
              <a:latin typeface="Arial"/>
            </a:endParaRPr>
          </a:p>
        </p:txBody>
      </p:sp>
    </p:spTree>
  </p:cSld>
  <mc:AlternateContent>
    <mc:Choice Requires="p14">
      <p:transition spd="slow" p14:dur="2000"/>
    </mc:Choice>
    <mc:Fallback>
      <p:transition spd="slow"/>
    </mc:Fallback>
  </mc:AlternateContent>
</p:sld>
</file>

<file path=ppt/slides/slide6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4" name="CustomShape 1"/>
          <p:cNvSpPr/>
          <p:nvPr/>
        </p:nvSpPr>
        <p:spPr>
          <a:xfrm>
            <a:off x="395640" y="404640"/>
            <a:ext cx="8223840" cy="1060920"/>
          </a:xfrm>
          <a:prstGeom prst="rect">
            <a:avLst/>
          </a:prstGeom>
          <a:noFill/>
          <a:ln>
            <a:noFill/>
          </a:ln>
        </p:spPr>
        <p:style>
          <a:lnRef idx="0"/>
          <a:fillRef idx="0"/>
          <a:effectRef idx="0"/>
          <a:fontRef idx="minor"/>
        </p:style>
        <p:txBody>
          <a:bodyPr lIns="90000" rIns="90000" tIns="45000" bIns="45000" anchor="ctr">
            <a:normAutofit/>
          </a:bodyPr>
          <a:p>
            <a:pPr>
              <a:lnSpc>
                <a:spcPct val="100000"/>
              </a:lnSpc>
            </a:pPr>
            <a:r>
              <a:rPr b="0" i="1" lang="ru-RU" sz="3600" spc="-1" strike="noStrike">
                <a:solidFill>
                  <a:srgbClr val="424456"/>
                </a:solidFill>
                <a:latin typeface="Trebuchet MS"/>
                <a:ea typeface="DejaVu Sans"/>
              </a:rPr>
              <a:t>Searching for object contours</a:t>
            </a:r>
            <a:endParaRPr b="0" lang="ru-RU" sz="3600" spc="-1" strike="noStrike">
              <a:latin typeface="Arial"/>
            </a:endParaRPr>
          </a:p>
        </p:txBody>
      </p:sp>
      <p:sp>
        <p:nvSpPr>
          <p:cNvPr id="435" name="CustomShape 2"/>
          <p:cNvSpPr/>
          <p:nvPr/>
        </p:nvSpPr>
        <p:spPr>
          <a:xfrm>
            <a:off x="292320" y="1296000"/>
            <a:ext cx="7963200" cy="4914720"/>
          </a:xfrm>
          <a:prstGeom prst="rect">
            <a:avLst/>
          </a:prstGeom>
          <a:noFill/>
          <a:ln>
            <a:noFill/>
          </a:ln>
        </p:spPr>
        <p:style>
          <a:lnRef idx="0"/>
          <a:fillRef idx="0"/>
          <a:effectRef idx="0"/>
          <a:fontRef idx="minor"/>
        </p:style>
        <p:txBody>
          <a:bodyPr lIns="90000" rIns="90000" tIns="45000" bIns="45000">
            <a:noAutofit/>
          </a:bodyPr>
          <a:p>
            <a:pPr>
              <a:lnSpc>
                <a:spcPct val="100000"/>
              </a:lnSpc>
            </a:pPr>
            <a:endParaRPr b="0" lang="ru-RU" sz="1800" spc="-1" strike="noStrike">
              <a:latin typeface="Arial"/>
            </a:endParaRPr>
          </a:p>
          <a:p>
            <a:pPr>
              <a:lnSpc>
                <a:spcPct val="100000"/>
              </a:lnSpc>
            </a:pPr>
            <a:endParaRPr b="0" lang="ru-RU" sz="1800" spc="-1" strike="noStrike">
              <a:latin typeface="Arial"/>
            </a:endParaRPr>
          </a:p>
        </p:txBody>
      </p:sp>
      <p:sp>
        <p:nvSpPr>
          <p:cNvPr id="436" name="CustomShape 3"/>
          <p:cNvSpPr/>
          <p:nvPr/>
        </p:nvSpPr>
        <p:spPr>
          <a:xfrm>
            <a:off x="3384000" y="6480000"/>
            <a:ext cx="5625720" cy="23544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ru-RU" sz="900" spc="-1" strike="noStrike">
                <a:solidFill>
                  <a:srgbClr val="000000"/>
                </a:solidFill>
                <a:latin typeface="Arial"/>
                <a:ea typeface="DejaVu Sans"/>
              </a:rPr>
              <a:t>Topological Structural Analysis of Digitized Binary Images by Border Following SATOSHI et. al.</a:t>
            </a:r>
            <a:endParaRPr b="0" lang="ru-RU" sz="900" spc="-1" strike="noStrike">
              <a:latin typeface="Arial"/>
            </a:endParaRPr>
          </a:p>
        </p:txBody>
      </p:sp>
      <p:pic>
        <p:nvPicPr>
          <p:cNvPr id="437" name="" descr=""/>
          <p:cNvPicPr/>
          <p:nvPr/>
        </p:nvPicPr>
        <p:blipFill>
          <a:blip r:embed="rId1"/>
          <a:stretch/>
        </p:blipFill>
        <p:spPr>
          <a:xfrm>
            <a:off x="2520000" y="1656000"/>
            <a:ext cx="6422760" cy="4656240"/>
          </a:xfrm>
          <a:prstGeom prst="rect">
            <a:avLst/>
          </a:prstGeom>
          <a:ln>
            <a:noFill/>
          </a:ln>
        </p:spPr>
      </p:pic>
      <p:sp>
        <p:nvSpPr>
          <p:cNvPr id="438" name="CustomShape 4"/>
          <p:cNvSpPr/>
          <p:nvPr/>
        </p:nvSpPr>
        <p:spPr>
          <a:xfrm>
            <a:off x="216000" y="1872000"/>
            <a:ext cx="2301480" cy="367128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ru-RU" sz="1800" spc="-1" strike="noStrike">
                <a:solidFill>
                  <a:srgbClr val="000000"/>
                </a:solidFill>
                <a:latin typeface="Arial"/>
                <a:ea typeface="DejaVu Sans"/>
              </a:rPr>
              <a:t>Border following finds border betwen 1-pixel components and 0-pixel components.</a:t>
            </a:r>
            <a:endParaRPr b="0" lang="ru-RU" sz="1800" spc="-1" strike="noStrike">
              <a:latin typeface="Arial"/>
            </a:endParaRPr>
          </a:p>
          <a:p>
            <a:pPr>
              <a:lnSpc>
                <a:spcPct val="100000"/>
              </a:lnSpc>
            </a:pPr>
            <a:endParaRPr b="0" lang="ru-RU" sz="1800" spc="-1" strike="noStrike">
              <a:latin typeface="Arial"/>
            </a:endParaRPr>
          </a:p>
          <a:p>
            <a:pPr>
              <a:lnSpc>
                <a:spcPct val="100000"/>
              </a:lnSpc>
            </a:pPr>
            <a:r>
              <a:rPr b="0" lang="ru-RU" sz="1800" spc="-1" strike="noStrike">
                <a:solidFill>
                  <a:srgbClr val="000000"/>
                </a:solidFill>
                <a:latin typeface="Arial"/>
                <a:ea typeface="DejaVu Sans"/>
              </a:rPr>
              <a:t>Topological structure a representation of image as a hierarchy of borders or contours.</a:t>
            </a:r>
            <a:endParaRPr b="0" lang="ru-RU" sz="1800" spc="-1" strike="noStrike">
              <a:latin typeface="Arial"/>
            </a:endParaRPr>
          </a:p>
          <a:p>
            <a:pPr>
              <a:lnSpc>
                <a:spcPct val="100000"/>
              </a:lnSpc>
            </a:pPr>
            <a:endParaRPr b="0" lang="ru-RU" sz="1800" spc="-1" strike="noStrike">
              <a:latin typeface="Arial"/>
            </a:endParaRPr>
          </a:p>
          <a:p>
            <a:pPr>
              <a:lnSpc>
                <a:spcPct val="100000"/>
              </a:lnSpc>
            </a:pPr>
            <a:endParaRPr b="0" lang="ru-RU" sz="1800" spc="-1" strike="noStrike">
              <a:latin typeface="Arial"/>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0" name="CustomShape 1"/>
          <p:cNvSpPr/>
          <p:nvPr/>
        </p:nvSpPr>
        <p:spPr>
          <a:xfrm>
            <a:off x="395640" y="404640"/>
            <a:ext cx="8223840" cy="1060920"/>
          </a:xfrm>
          <a:prstGeom prst="rect">
            <a:avLst/>
          </a:prstGeom>
          <a:noFill/>
          <a:ln>
            <a:noFill/>
          </a:ln>
        </p:spPr>
        <p:style>
          <a:lnRef idx="0"/>
          <a:fillRef idx="0"/>
          <a:effectRef idx="0"/>
          <a:fontRef idx="minor"/>
        </p:style>
        <p:txBody>
          <a:bodyPr lIns="90000" rIns="90000" tIns="45000" bIns="45000" anchor="ctr">
            <a:normAutofit/>
          </a:bodyPr>
          <a:p>
            <a:pPr>
              <a:lnSpc>
                <a:spcPct val="100000"/>
              </a:lnSpc>
            </a:pPr>
            <a:r>
              <a:rPr b="0" i="1" lang="ru-RU" sz="3600" spc="-1" strike="noStrike">
                <a:solidFill>
                  <a:srgbClr val="424456"/>
                </a:solidFill>
                <a:latin typeface="Trebuchet MS"/>
                <a:ea typeface="DejaVu Sans"/>
              </a:rPr>
              <a:t>RGB, Grayscale and HSV</a:t>
            </a:r>
            <a:endParaRPr b="0" lang="ru-RU" sz="3600" spc="-1" strike="noStrike">
              <a:latin typeface="Arial"/>
            </a:endParaRPr>
          </a:p>
        </p:txBody>
      </p:sp>
      <p:sp>
        <p:nvSpPr>
          <p:cNvPr id="231" name="CustomShape 2"/>
          <p:cNvSpPr/>
          <p:nvPr/>
        </p:nvSpPr>
        <p:spPr>
          <a:xfrm>
            <a:off x="292320" y="1296000"/>
            <a:ext cx="7963200" cy="4914720"/>
          </a:xfrm>
          <a:prstGeom prst="rect">
            <a:avLst/>
          </a:prstGeom>
          <a:noFill/>
          <a:ln>
            <a:noFill/>
          </a:ln>
        </p:spPr>
        <p:style>
          <a:lnRef idx="0"/>
          <a:fillRef idx="0"/>
          <a:effectRef idx="0"/>
          <a:fontRef idx="minor"/>
        </p:style>
        <p:txBody>
          <a:bodyPr lIns="90000" rIns="90000" tIns="45000" bIns="45000">
            <a:noAutofit/>
          </a:bodyPr>
          <a:p>
            <a:pPr>
              <a:lnSpc>
                <a:spcPct val="100000"/>
              </a:lnSpc>
            </a:pPr>
            <a:endParaRPr b="0" lang="ru-RU" sz="1800" spc="-1" strike="noStrike">
              <a:latin typeface="Arial"/>
            </a:endParaRPr>
          </a:p>
          <a:p>
            <a:pPr>
              <a:lnSpc>
                <a:spcPct val="100000"/>
              </a:lnSpc>
            </a:pPr>
            <a:endParaRPr b="0" lang="ru-RU" sz="1800" spc="-1" strike="noStrike">
              <a:latin typeface="Arial"/>
            </a:endParaRPr>
          </a:p>
          <a:p>
            <a:pPr>
              <a:lnSpc>
                <a:spcPct val="100000"/>
              </a:lnSpc>
            </a:pPr>
            <a:r>
              <a:rPr b="0" lang="ru-RU" sz="1400" spc="-1" strike="noStrike">
                <a:solidFill>
                  <a:srgbClr val="000000"/>
                </a:solidFill>
                <a:latin typeface="Courier New"/>
                <a:ea typeface="DejaVu Sans"/>
              </a:rPr>
              <a:t>RED [0-255]           GRAY [0-255]      HUE [0-255] OpenCV, [0-360] Gimp</a:t>
            </a:r>
            <a:endParaRPr b="0" lang="ru-RU" sz="1400" spc="-1" strike="noStrike">
              <a:latin typeface="Arial"/>
            </a:endParaRPr>
          </a:p>
          <a:p>
            <a:pPr>
              <a:lnSpc>
                <a:spcPct val="100000"/>
              </a:lnSpc>
            </a:pPr>
            <a:r>
              <a:rPr b="0" lang="ru-RU" sz="1400" spc="-1" strike="noStrike">
                <a:solidFill>
                  <a:srgbClr val="000000"/>
                </a:solidFill>
                <a:latin typeface="Courier New"/>
                <a:ea typeface="DejaVu Sans"/>
              </a:rPr>
              <a:t>GREEN [0-255]                           SATURATION [0-255]</a:t>
            </a:r>
            <a:endParaRPr b="0" lang="ru-RU" sz="1400" spc="-1" strike="noStrike">
              <a:latin typeface="Arial"/>
            </a:endParaRPr>
          </a:p>
          <a:p>
            <a:pPr>
              <a:lnSpc>
                <a:spcPct val="100000"/>
              </a:lnSpc>
            </a:pPr>
            <a:r>
              <a:rPr b="0" lang="ru-RU" sz="1400" spc="-1" strike="noStrike">
                <a:solidFill>
                  <a:srgbClr val="000000"/>
                </a:solidFill>
                <a:latin typeface="Courier New"/>
                <a:ea typeface="DejaVu Sans"/>
              </a:rPr>
              <a:t>BLUE [0-255]                            VELOCITY or VALUE [0-255]</a:t>
            </a:r>
            <a:endParaRPr b="0" lang="ru-RU" sz="1400" spc="-1" strike="noStrike">
              <a:latin typeface="Arial"/>
            </a:endParaRPr>
          </a:p>
        </p:txBody>
      </p:sp>
      <p:pic>
        <p:nvPicPr>
          <p:cNvPr id="232" name="" descr=""/>
          <p:cNvPicPr/>
          <p:nvPr/>
        </p:nvPicPr>
        <p:blipFill>
          <a:blip r:embed="rId1"/>
          <a:stretch/>
        </p:blipFill>
        <p:spPr>
          <a:xfrm>
            <a:off x="72000" y="2936880"/>
            <a:ext cx="4470480" cy="3718080"/>
          </a:xfrm>
          <a:prstGeom prst="rect">
            <a:avLst/>
          </a:prstGeom>
          <a:ln>
            <a:noFill/>
          </a:ln>
        </p:spPr>
      </p:pic>
      <p:pic>
        <p:nvPicPr>
          <p:cNvPr id="233" name="" descr=""/>
          <p:cNvPicPr/>
          <p:nvPr/>
        </p:nvPicPr>
        <p:blipFill>
          <a:blip r:embed="rId2"/>
          <a:stretch/>
        </p:blipFill>
        <p:spPr>
          <a:xfrm>
            <a:off x="4596480" y="2936880"/>
            <a:ext cx="4470480" cy="3718080"/>
          </a:xfrm>
          <a:prstGeom prst="rect">
            <a:avLst/>
          </a:prstGeom>
          <a:ln>
            <a:noFill/>
          </a:ln>
        </p:spPr>
      </p:pic>
    </p:spTree>
  </p:cSld>
  <mc:AlternateContent>
    <mc:Choice Requires="p14">
      <p:transition spd="slow" p14:dur="2000"/>
    </mc:Choice>
    <mc:Fallback>
      <p:transition spd="slow"/>
    </mc:Fallback>
  </mc:AlternateContent>
</p:sld>
</file>

<file path=ppt/slides/slide7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9" name="CustomShape 1"/>
          <p:cNvSpPr/>
          <p:nvPr/>
        </p:nvSpPr>
        <p:spPr>
          <a:xfrm>
            <a:off x="395640" y="404640"/>
            <a:ext cx="8223840" cy="1060920"/>
          </a:xfrm>
          <a:prstGeom prst="rect">
            <a:avLst/>
          </a:prstGeom>
          <a:noFill/>
          <a:ln>
            <a:noFill/>
          </a:ln>
        </p:spPr>
        <p:style>
          <a:lnRef idx="0"/>
          <a:fillRef idx="0"/>
          <a:effectRef idx="0"/>
          <a:fontRef idx="minor"/>
        </p:style>
        <p:txBody>
          <a:bodyPr lIns="90000" rIns="90000" tIns="45000" bIns="45000" anchor="ctr">
            <a:normAutofit/>
          </a:bodyPr>
          <a:p>
            <a:pPr>
              <a:lnSpc>
                <a:spcPct val="100000"/>
              </a:lnSpc>
            </a:pPr>
            <a:r>
              <a:rPr b="0" i="1" lang="ru-RU" sz="3600" spc="-1" strike="noStrike">
                <a:solidFill>
                  <a:srgbClr val="424456"/>
                </a:solidFill>
                <a:latin typeface="Trebuchet MS"/>
                <a:ea typeface="DejaVu Sans"/>
              </a:rPr>
              <a:t>Topological structure algorithm</a:t>
            </a:r>
            <a:endParaRPr b="0" lang="ru-RU" sz="3600" spc="-1" strike="noStrike">
              <a:latin typeface="Arial"/>
            </a:endParaRPr>
          </a:p>
        </p:txBody>
      </p:sp>
      <p:sp>
        <p:nvSpPr>
          <p:cNvPr id="440" name="CustomShape 2"/>
          <p:cNvSpPr/>
          <p:nvPr/>
        </p:nvSpPr>
        <p:spPr>
          <a:xfrm>
            <a:off x="216000" y="1440000"/>
            <a:ext cx="8637480" cy="510768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ru-RU" sz="1400" spc="-1" strike="noStrike">
                <a:solidFill>
                  <a:srgbClr val="000000"/>
                </a:solidFill>
                <a:latin typeface="Arial"/>
                <a:ea typeface="DejaVu Sans"/>
              </a:rPr>
              <a:t>Scan an input binary picture with a TV raster and interrupt the raster scan when a pixel (i, j) is found which satisfies the condition for the border following starting point of either an outer border (Fig. 2a) or a hole border (Fig. 2b). If the pixel (i, j) satisfies both of the above conditions, (i, j) must be regarded as the starting point of the outer border. Assign a uniquely identifiable number to the newly found border. Let us call it the sequential number of the border and denote it by NBD.</a:t>
            </a:r>
            <a:endParaRPr b="0" lang="ru-RU" sz="1400" spc="-1" strike="noStrike">
              <a:latin typeface="Arial"/>
            </a:endParaRPr>
          </a:p>
          <a:p>
            <a:pPr>
              <a:lnSpc>
                <a:spcPct val="100000"/>
              </a:lnSpc>
            </a:pPr>
            <a:endParaRPr b="0" lang="ru-RU" sz="1400" spc="-1" strike="noStrike">
              <a:latin typeface="Arial"/>
            </a:endParaRPr>
          </a:p>
          <a:p>
            <a:pPr>
              <a:lnSpc>
                <a:spcPct val="100000"/>
              </a:lnSpc>
            </a:pPr>
            <a:r>
              <a:rPr b="0" lang="ru-RU" sz="1400" spc="-1" strike="noStrike">
                <a:solidFill>
                  <a:srgbClr val="000000"/>
                </a:solidFill>
                <a:latin typeface="Arial"/>
                <a:ea typeface="DejaVu Sans"/>
              </a:rPr>
              <a:t>Determine the parent border of the newly found border as follows. During the raster scan we also keep the sequential number LNBD of the (outer or hole) border encountered most recently. This memorized border should be either the parent border of the newly found border or a border which shares the common parent with the newly found border. Therefore, we can decide the sequential number of the parent border of the newly found border with the types of the two borders according to Table 1.</a:t>
            </a:r>
            <a:endParaRPr b="0" lang="ru-RU" sz="1400" spc="-1" strike="noStrike">
              <a:latin typeface="Arial"/>
            </a:endParaRPr>
          </a:p>
          <a:p>
            <a:pPr>
              <a:lnSpc>
                <a:spcPct val="100000"/>
              </a:lnSpc>
            </a:pPr>
            <a:endParaRPr b="0" lang="ru-RU" sz="1400" spc="-1" strike="noStrike">
              <a:latin typeface="Arial"/>
            </a:endParaRPr>
          </a:p>
          <a:p>
            <a:pPr>
              <a:lnSpc>
                <a:spcPct val="100000"/>
              </a:lnSpc>
            </a:pPr>
            <a:r>
              <a:rPr b="0" lang="ru-RU" sz="1400" spc="-1" strike="noStrike">
                <a:solidFill>
                  <a:srgbClr val="000000"/>
                </a:solidFill>
                <a:latin typeface="Arial"/>
                <a:ea typeface="DejaVu Sans"/>
              </a:rPr>
              <a:t>Follow the found border from the starting point, marking the pixels on the border. The border following schemeis the classical one*; the distinguished feature of our algorithm is the marking policy.</a:t>
            </a:r>
            <a:endParaRPr b="0" lang="ru-RU" sz="1400" spc="-1" strike="noStrike">
              <a:latin typeface="Arial"/>
            </a:endParaRPr>
          </a:p>
          <a:p>
            <a:pPr>
              <a:lnSpc>
                <a:spcPct val="100000"/>
              </a:lnSpc>
            </a:pPr>
            <a:r>
              <a:rPr b="0" lang="ru-RU" sz="1400" spc="-1" strike="noStrike">
                <a:solidFill>
                  <a:srgbClr val="000000"/>
                </a:solidFill>
                <a:latin typeface="Arial"/>
                <a:ea typeface="DejaVu Sans"/>
              </a:rPr>
              <a:t>(a) If the current following border is between the 0-component which contains the pixel (p, q + 1) and the l-component which contains the pixel (p, q), change the value of the pixel (p, q) to — NBD.</a:t>
            </a:r>
            <a:endParaRPr b="0" lang="ru-RU" sz="1400" spc="-1" strike="noStrike">
              <a:latin typeface="Arial"/>
            </a:endParaRPr>
          </a:p>
          <a:p>
            <a:pPr>
              <a:lnSpc>
                <a:spcPct val="100000"/>
              </a:lnSpc>
            </a:pPr>
            <a:r>
              <a:rPr b="0" lang="ru-RU" sz="1400" spc="-1" strike="noStrike">
                <a:solidFill>
                  <a:srgbClr val="000000"/>
                </a:solidFill>
                <a:latin typeface="Arial"/>
                <a:ea typeface="DejaVu Sans"/>
              </a:rPr>
              <a:t>(b) Otherwise, set the value of the pixel (p, q) to NBD unless (p, q) is on an already followed border.</a:t>
            </a:r>
            <a:endParaRPr b="0" lang="ru-RU" sz="1400" spc="-1" strike="noStrike">
              <a:latin typeface="Arial"/>
            </a:endParaRPr>
          </a:p>
          <a:p>
            <a:pPr>
              <a:lnSpc>
                <a:spcPct val="100000"/>
              </a:lnSpc>
            </a:pPr>
            <a:endParaRPr b="0" lang="ru-RU" sz="1400" spc="-1" strike="noStrike">
              <a:latin typeface="Arial"/>
            </a:endParaRPr>
          </a:p>
          <a:p>
            <a:pPr>
              <a:lnSpc>
                <a:spcPct val="100000"/>
              </a:lnSpc>
            </a:pPr>
            <a:r>
              <a:rPr b="0" lang="ru-RU" sz="1400" spc="-1" strike="noStrike">
                <a:solidFill>
                  <a:srgbClr val="000000"/>
                </a:solidFill>
                <a:latin typeface="Arial"/>
                <a:ea typeface="DejaVu Sans"/>
              </a:rPr>
              <a:t>The conditions (a) and (b) prohibit the pixel (p, q) from being the border following starting points of the already followed hole border and outer border, respectively. The positive value NBD and the negative value, -NBD, correspond to the labels “1” and “ r” of the border following algorithm in [l], respectively. After following and marking the entire border, resume the raster scan. When the</a:t>
            </a:r>
            <a:endParaRPr b="0" lang="ru-RU" sz="1400" spc="-1" strike="noStrike">
              <a:latin typeface="Arial"/>
            </a:endParaRPr>
          </a:p>
          <a:p>
            <a:pPr>
              <a:lnSpc>
                <a:spcPct val="100000"/>
              </a:lnSpc>
            </a:pPr>
            <a:r>
              <a:rPr b="0" lang="ru-RU" sz="1400" spc="-1" strike="noStrike">
                <a:solidFill>
                  <a:srgbClr val="000000"/>
                </a:solidFill>
                <a:latin typeface="Arial"/>
                <a:ea typeface="DejaVu Sans"/>
              </a:rPr>
              <a:t>scan reaches the lower right comer of the picture, the algorithm stops.</a:t>
            </a:r>
            <a:endParaRPr b="0" lang="ru-RU" sz="1400" spc="-1" strike="noStrike">
              <a:latin typeface="Arial"/>
            </a:endParaRPr>
          </a:p>
          <a:p>
            <a:pPr>
              <a:lnSpc>
                <a:spcPct val="100000"/>
              </a:lnSpc>
            </a:pPr>
            <a:endParaRPr b="0" lang="ru-RU" sz="1400" spc="-1" strike="noStrike">
              <a:latin typeface="Arial"/>
            </a:endParaRPr>
          </a:p>
        </p:txBody>
      </p:sp>
      <p:sp>
        <p:nvSpPr>
          <p:cNvPr id="441" name="CustomShape 3"/>
          <p:cNvSpPr/>
          <p:nvPr/>
        </p:nvSpPr>
        <p:spPr>
          <a:xfrm>
            <a:off x="292320" y="1296000"/>
            <a:ext cx="7963200" cy="4914720"/>
          </a:xfrm>
          <a:prstGeom prst="rect">
            <a:avLst/>
          </a:prstGeom>
          <a:noFill/>
          <a:ln>
            <a:noFill/>
          </a:ln>
        </p:spPr>
        <p:style>
          <a:lnRef idx="0"/>
          <a:fillRef idx="0"/>
          <a:effectRef idx="0"/>
          <a:fontRef idx="minor"/>
        </p:style>
        <p:txBody>
          <a:bodyPr lIns="90000" rIns="90000" tIns="45000" bIns="45000">
            <a:noAutofit/>
          </a:bodyPr>
          <a:p>
            <a:pPr>
              <a:lnSpc>
                <a:spcPct val="100000"/>
              </a:lnSpc>
            </a:pPr>
            <a:endParaRPr b="0" lang="ru-RU" sz="1800" spc="-1" strike="noStrike">
              <a:latin typeface="Arial"/>
            </a:endParaRPr>
          </a:p>
          <a:p>
            <a:pPr>
              <a:lnSpc>
                <a:spcPct val="100000"/>
              </a:lnSpc>
            </a:pPr>
            <a:endParaRPr b="0" lang="ru-RU" sz="1800" spc="-1" strike="noStrike">
              <a:latin typeface="Arial"/>
            </a:endParaRPr>
          </a:p>
        </p:txBody>
      </p:sp>
      <p:sp>
        <p:nvSpPr>
          <p:cNvPr id="442" name="CustomShape 4"/>
          <p:cNvSpPr/>
          <p:nvPr/>
        </p:nvSpPr>
        <p:spPr>
          <a:xfrm>
            <a:off x="3384000" y="6480000"/>
            <a:ext cx="5625720" cy="23544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ru-RU" sz="900" spc="-1" strike="noStrike">
                <a:solidFill>
                  <a:srgbClr val="000000"/>
                </a:solidFill>
                <a:latin typeface="Arial"/>
                <a:ea typeface="DejaVu Sans"/>
              </a:rPr>
              <a:t>Topological Structural Analysis of Digitized Binary Images by Border Following SATOSHI et. al.</a:t>
            </a:r>
            <a:endParaRPr b="0" lang="ru-RU" sz="900" spc="-1" strike="noStrike">
              <a:latin typeface="Arial"/>
            </a:endParaRPr>
          </a:p>
        </p:txBody>
      </p:sp>
    </p:spTree>
  </p:cSld>
  <mc:AlternateContent>
    <mc:Choice Requires="p14">
      <p:transition spd="slow" p14:dur="2000"/>
    </mc:Choice>
    <mc:Fallback>
      <p:transition spd="slow"/>
    </mc:Fallback>
  </mc:AlternateContent>
</p:sld>
</file>

<file path=ppt/slides/slide7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3" name="CustomShape 1"/>
          <p:cNvSpPr/>
          <p:nvPr/>
        </p:nvSpPr>
        <p:spPr>
          <a:xfrm>
            <a:off x="395640" y="404640"/>
            <a:ext cx="8223840" cy="1060920"/>
          </a:xfrm>
          <a:prstGeom prst="rect">
            <a:avLst/>
          </a:prstGeom>
          <a:noFill/>
          <a:ln>
            <a:noFill/>
          </a:ln>
        </p:spPr>
        <p:style>
          <a:lnRef idx="0"/>
          <a:fillRef idx="0"/>
          <a:effectRef idx="0"/>
          <a:fontRef idx="minor"/>
        </p:style>
        <p:txBody>
          <a:bodyPr lIns="90000" rIns="90000" tIns="45000" bIns="45000" anchor="ctr">
            <a:normAutofit/>
          </a:bodyPr>
          <a:p>
            <a:pPr>
              <a:lnSpc>
                <a:spcPct val="100000"/>
              </a:lnSpc>
            </a:pPr>
            <a:r>
              <a:rPr b="0" i="1" lang="ru-RU" sz="3600" spc="-1" strike="noStrike">
                <a:solidFill>
                  <a:srgbClr val="424456"/>
                </a:solidFill>
                <a:latin typeface="Trebuchet MS"/>
                <a:ea typeface="DejaVu Sans"/>
              </a:rPr>
              <a:t>Topological structure algorithm</a:t>
            </a:r>
            <a:endParaRPr b="0" lang="ru-RU" sz="3600" spc="-1" strike="noStrike">
              <a:latin typeface="Arial"/>
            </a:endParaRPr>
          </a:p>
        </p:txBody>
      </p:sp>
      <p:sp>
        <p:nvSpPr>
          <p:cNvPr id="444" name="CustomShape 2"/>
          <p:cNvSpPr/>
          <p:nvPr/>
        </p:nvSpPr>
        <p:spPr>
          <a:xfrm>
            <a:off x="292320" y="1296000"/>
            <a:ext cx="7963200" cy="4914720"/>
          </a:xfrm>
          <a:prstGeom prst="rect">
            <a:avLst/>
          </a:prstGeom>
          <a:noFill/>
          <a:ln>
            <a:noFill/>
          </a:ln>
        </p:spPr>
        <p:style>
          <a:lnRef idx="0"/>
          <a:fillRef idx="0"/>
          <a:effectRef idx="0"/>
          <a:fontRef idx="minor"/>
        </p:style>
        <p:txBody>
          <a:bodyPr lIns="90000" rIns="90000" tIns="45000" bIns="45000">
            <a:noAutofit/>
          </a:bodyPr>
          <a:p>
            <a:pPr>
              <a:lnSpc>
                <a:spcPct val="100000"/>
              </a:lnSpc>
            </a:pPr>
            <a:endParaRPr b="0" lang="ru-RU" sz="1800" spc="-1" strike="noStrike">
              <a:latin typeface="Arial"/>
            </a:endParaRPr>
          </a:p>
          <a:p>
            <a:pPr>
              <a:lnSpc>
                <a:spcPct val="100000"/>
              </a:lnSpc>
            </a:pPr>
            <a:endParaRPr b="0" lang="ru-RU" sz="1800" spc="-1" strike="noStrike">
              <a:latin typeface="Arial"/>
            </a:endParaRPr>
          </a:p>
        </p:txBody>
      </p:sp>
      <p:sp>
        <p:nvSpPr>
          <p:cNvPr id="445" name="CustomShape 3"/>
          <p:cNvSpPr/>
          <p:nvPr/>
        </p:nvSpPr>
        <p:spPr>
          <a:xfrm>
            <a:off x="3384000" y="6480000"/>
            <a:ext cx="5625720" cy="23544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ru-RU" sz="900" spc="-1" strike="noStrike">
                <a:solidFill>
                  <a:srgbClr val="000000"/>
                </a:solidFill>
                <a:latin typeface="Arial"/>
                <a:ea typeface="DejaVu Sans"/>
              </a:rPr>
              <a:t>Topological Structural Analysis of Digitized Binary Images by Border Following SATOSHI et. al.</a:t>
            </a:r>
            <a:endParaRPr b="0" lang="ru-RU" sz="900" spc="-1" strike="noStrike">
              <a:latin typeface="Arial"/>
            </a:endParaRPr>
          </a:p>
        </p:txBody>
      </p:sp>
      <p:pic>
        <p:nvPicPr>
          <p:cNvPr id="446" name="" descr=""/>
          <p:cNvPicPr/>
          <p:nvPr/>
        </p:nvPicPr>
        <p:blipFill>
          <a:blip r:embed="rId1"/>
          <a:stretch/>
        </p:blipFill>
        <p:spPr>
          <a:xfrm>
            <a:off x="2880000" y="1368000"/>
            <a:ext cx="3368520" cy="1225440"/>
          </a:xfrm>
          <a:prstGeom prst="rect">
            <a:avLst/>
          </a:prstGeom>
          <a:ln>
            <a:noFill/>
          </a:ln>
        </p:spPr>
      </p:pic>
      <p:pic>
        <p:nvPicPr>
          <p:cNvPr id="447" name="" descr=""/>
          <p:cNvPicPr/>
          <p:nvPr/>
        </p:nvPicPr>
        <p:blipFill>
          <a:blip r:embed="rId2"/>
          <a:stretch/>
        </p:blipFill>
        <p:spPr>
          <a:xfrm>
            <a:off x="1523160" y="2808000"/>
            <a:ext cx="6382800" cy="3402720"/>
          </a:xfrm>
          <a:prstGeom prst="rect">
            <a:avLst/>
          </a:prstGeom>
          <a:ln>
            <a:noFill/>
          </a:ln>
        </p:spPr>
      </p:pic>
    </p:spTree>
  </p:cSld>
  <mc:AlternateContent>
    <mc:Choice Requires="p14">
      <p:transition spd="slow" p14:dur="2000"/>
    </mc:Choice>
    <mc:Fallback>
      <p:transition spd="slow"/>
    </mc:Fallback>
  </mc:AlternateContent>
</p:sld>
</file>

<file path=ppt/slides/slide7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8" name="CustomShape 1"/>
          <p:cNvSpPr/>
          <p:nvPr/>
        </p:nvSpPr>
        <p:spPr>
          <a:xfrm>
            <a:off x="395640" y="404640"/>
            <a:ext cx="8223840" cy="1060920"/>
          </a:xfrm>
          <a:prstGeom prst="rect">
            <a:avLst/>
          </a:prstGeom>
          <a:noFill/>
          <a:ln>
            <a:noFill/>
          </a:ln>
        </p:spPr>
        <p:style>
          <a:lnRef idx="0"/>
          <a:fillRef idx="0"/>
          <a:effectRef idx="0"/>
          <a:fontRef idx="minor"/>
        </p:style>
        <p:txBody>
          <a:bodyPr lIns="90000" rIns="90000" tIns="45000" bIns="45000" anchor="ctr">
            <a:normAutofit/>
          </a:bodyPr>
          <a:p>
            <a:pPr>
              <a:lnSpc>
                <a:spcPct val="100000"/>
              </a:lnSpc>
            </a:pPr>
            <a:r>
              <a:rPr b="0" i="1" lang="ru-RU" sz="3600" spc="-1" strike="noStrike">
                <a:solidFill>
                  <a:srgbClr val="424456"/>
                </a:solidFill>
                <a:latin typeface="Trebuchet MS"/>
                <a:ea typeface="DejaVu Sans"/>
              </a:rPr>
              <a:t>Topological structure algorithm</a:t>
            </a:r>
            <a:endParaRPr b="0" lang="ru-RU" sz="3600" spc="-1" strike="noStrike">
              <a:latin typeface="Arial"/>
            </a:endParaRPr>
          </a:p>
        </p:txBody>
      </p:sp>
      <p:sp>
        <p:nvSpPr>
          <p:cNvPr id="449" name="CustomShape 2"/>
          <p:cNvSpPr/>
          <p:nvPr/>
        </p:nvSpPr>
        <p:spPr>
          <a:xfrm>
            <a:off x="292320" y="1296000"/>
            <a:ext cx="7963200" cy="4914720"/>
          </a:xfrm>
          <a:prstGeom prst="rect">
            <a:avLst/>
          </a:prstGeom>
          <a:noFill/>
          <a:ln>
            <a:noFill/>
          </a:ln>
        </p:spPr>
        <p:style>
          <a:lnRef idx="0"/>
          <a:fillRef idx="0"/>
          <a:effectRef idx="0"/>
          <a:fontRef idx="minor"/>
        </p:style>
        <p:txBody>
          <a:bodyPr lIns="90000" rIns="90000" tIns="45000" bIns="45000">
            <a:noAutofit/>
          </a:bodyPr>
          <a:p>
            <a:pPr>
              <a:lnSpc>
                <a:spcPct val="100000"/>
              </a:lnSpc>
            </a:pPr>
            <a:endParaRPr b="0" lang="ru-RU" sz="1800" spc="-1" strike="noStrike">
              <a:latin typeface="Arial"/>
            </a:endParaRPr>
          </a:p>
          <a:p>
            <a:pPr>
              <a:lnSpc>
                <a:spcPct val="100000"/>
              </a:lnSpc>
            </a:pPr>
            <a:endParaRPr b="0" lang="ru-RU" sz="1800" spc="-1" strike="noStrike">
              <a:latin typeface="Arial"/>
            </a:endParaRPr>
          </a:p>
        </p:txBody>
      </p:sp>
      <p:sp>
        <p:nvSpPr>
          <p:cNvPr id="450" name="CustomShape 3"/>
          <p:cNvSpPr/>
          <p:nvPr/>
        </p:nvSpPr>
        <p:spPr>
          <a:xfrm>
            <a:off x="3384000" y="6480000"/>
            <a:ext cx="5625720" cy="23544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ru-RU" sz="900" spc="-1" strike="noStrike">
                <a:solidFill>
                  <a:srgbClr val="000000"/>
                </a:solidFill>
                <a:latin typeface="Arial"/>
                <a:ea typeface="DejaVu Sans"/>
              </a:rPr>
              <a:t>Topological Structural Analysis of Digitized Binary Images by Border Following SATOSHI et. al.</a:t>
            </a:r>
            <a:endParaRPr b="0" lang="ru-RU" sz="900" spc="-1" strike="noStrike">
              <a:latin typeface="Arial"/>
            </a:endParaRPr>
          </a:p>
        </p:txBody>
      </p:sp>
      <p:pic>
        <p:nvPicPr>
          <p:cNvPr id="451" name="" descr=""/>
          <p:cNvPicPr/>
          <p:nvPr/>
        </p:nvPicPr>
        <p:blipFill>
          <a:blip r:embed="rId1"/>
          <a:stretch/>
        </p:blipFill>
        <p:spPr>
          <a:xfrm>
            <a:off x="1028160" y="1361880"/>
            <a:ext cx="3001320" cy="4251600"/>
          </a:xfrm>
          <a:prstGeom prst="rect">
            <a:avLst/>
          </a:prstGeom>
          <a:ln>
            <a:noFill/>
          </a:ln>
        </p:spPr>
      </p:pic>
      <p:pic>
        <p:nvPicPr>
          <p:cNvPr id="452" name="" descr=""/>
          <p:cNvPicPr/>
          <p:nvPr/>
        </p:nvPicPr>
        <p:blipFill>
          <a:blip r:embed="rId2"/>
          <a:stretch/>
        </p:blipFill>
        <p:spPr>
          <a:xfrm>
            <a:off x="5040000" y="1389240"/>
            <a:ext cx="3021480" cy="2856240"/>
          </a:xfrm>
          <a:prstGeom prst="rect">
            <a:avLst/>
          </a:prstGeom>
          <a:ln>
            <a:noFill/>
          </a:ln>
        </p:spPr>
      </p:pic>
      <p:sp>
        <p:nvSpPr>
          <p:cNvPr id="453" name="CustomShape 4"/>
          <p:cNvSpPr/>
          <p:nvPr/>
        </p:nvSpPr>
        <p:spPr>
          <a:xfrm>
            <a:off x="247320" y="5501520"/>
            <a:ext cx="9182160" cy="104796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ru-RU" sz="1800" spc="-1" strike="noStrike">
                <a:solidFill>
                  <a:srgbClr val="000000"/>
                </a:solidFill>
                <a:latin typeface="Arial"/>
                <a:ea typeface="DejaVu Sans"/>
              </a:rPr>
              <a:t>The left-hand figures show the pixel values and the right-hand the extracted structures among borders (ob: outer border, hb: hole border). The circled pixels are the starting points of border following.</a:t>
            </a:r>
            <a:endParaRPr b="0" lang="ru-RU" sz="1800" spc="-1" strike="noStrike">
              <a:latin typeface="Arial"/>
            </a:endParaRPr>
          </a:p>
        </p:txBody>
      </p:sp>
    </p:spTree>
  </p:cSld>
  <mc:AlternateContent>
    <mc:Choice Requires="p14">
      <p:transition spd="slow" p14:dur="2000"/>
    </mc:Choice>
    <mc:Fallback>
      <p:transition spd="slow"/>
    </mc:Fallback>
  </mc:AlternateContent>
</p:sld>
</file>

<file path=ppt/slides/slide7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4" name="CustomShape 1"/>
          <p:cNvSpPr/>
          <p:nvPr/>
        </p:nvSpPr>
        <p:spPr>
          <a:xfrm>
            <a:off x="395640" y="404640"/>
            <a:ext cx="8223840" cy="1060920"/>
          </a:xfrm>
          <a:prstGeom prst="rect">
            <a:avLst/>
          </a:prstGeom>
          <a:noFill/>
          <a:ln>
            <a:noFill/>
          </a:ln>
        </p:spPr>
        <p:style>
          <a:lnRef idx="0"/>
          <a:fillRef idx="0"/>
          <a:effectRef idx="0"/>
          <a:fontRef idx="minor"/>
        </p:style>
        <p:txBody>
          <a:bodyPr lIns="90000" rIns="90000" tIns="45000" bIns="45000" anchor="ctr">
            <a:normAutofit/>
          </a:bodyPr>
          <a:p>
            <a:pPr>
              <a:lnSpc>
                <a:spcPct val="100000"/>
              </a:lnSpc>
            </a:pPr>
            <a:r>
              <a:rPr b="0" i="1" lang="ru-RU" sz="3600" spc="-1" strike="noStrike">
                <a:solidFill>
                  <a:srgbClr val="424456"/>
                </a:solidFill>
                <a:latin typeface="Trebuchet MS"/>
                <a:ea typeface="DejaVu Sans"/>
              </a:rPr>
              <a:t>Find contours in OpenCV</a:t>
            </a:r>
            <a:endParaRPr b="0" lang="ru-RU" sz="3600" spc="-1" strike="noStrike">
              <a:latin typeface="Arial"/>
            </a:endParaRPr>
          </a:p>
        </p:txBody>
      </p:sp>
      <p:sp>
        <p:nvSpPr>
          <p:cNvPr id="455" name="CustomShape 2"/>
          <p:cNvSpPr/>
          <p:nvPr/>
        </p:nvSpPr>
        <p:spPr>
          <a:xfrm>
            <a:off x="292320" y="1296000"/>
            <a:ext cx="7963200" cy="4914720"/>
          </a:xfrm>
          <a:prstGeom prst="rect">
            <a:avLst/>
          </a:prstGeom>
          <a:noFill/>
          <a:ln>
            <a:noFill/>
          </a:ln>
        </p:spPr>
        <p:style>
          <a:lnRef idx="0"/>
          <a:fillRef idx="0"/>
          <a:effectRef idx="0"/>
          <a:fontRef idx="minor"/>
        </p:style>
        <p:txBody>
          <a:bodyPr lIns="90000" rIns="90000" tIns="45000" bIns="45000">
            <a:noAutofit/>
          </a:bodyPr>
          <a:p>
            <a:pPr>
              <a:lnSpc>
                <a:spcPct val="100000"/>
              </a:lnSpc>
            </a:pPr>
            <a:endParaRPr b="0" lang="ru-RU" sz="1800" spc="-1" strike="noStrike">
              <a:latin typeface="Arial"/>
            </a:endParaRPr>
          </a:p>
          <a:p>
            <a:pPr>
              <a:lnSpc>
                <a:spcPct val="100000"/>
              </a:lnSpc>
            </a:pPr>
            <a:endParaRPr b="0" lang="ru-RU" sz="1800" spc="-1" strike="noStrike">
              <a:latin typeface="Arial"/>
            </a:endParaRPr>
          </a:p>
        </p:txBody>
      </p:sp>
      <p:sp>
        <p:nvSpPr>
          <p:cNvPr id="456" name="CustomShape 3"/>
          <p:cNvSpPr/>
          <p:nvPr/>
        </p:nvSpPr>
        <p:spPr>
          <a:xfrm>
            <a:off x="5040000" y="6480000"/>
            <a:ext cx="3969720" cy="23544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ru-RU" sz="1050" spc="-1" strike="noStrike">
                <a:solidFill>
                  <a:srgbClr val="000000"/>
                </a:solidFill>
                <a:latin typeface="Arial"/>
                <a:ea typeface="DejaVu Sans"/>
              </a:rPr>
              <a:t>https://docs.opencv.org/3.4.1/d4/d86/group__imgproc__filter.html</a:t>
            </a:r>
            <a:endParaRPr b="0" lang="ru-RU" sz="1050" spc="-1" strike="noStrike">
              <a:latin typeface="Arial"/>
            </a:endParaRPr>
          </a:p>
        </p:txBody>
      </p:sp>
      <p:sp>
        <p:nvSpPr>
          <p:cNvPr id="457" name="CustomShape 4"/>
          <p:cNvSpPr/>
          <p:nvPr/>
        </p:nvSpPr>
        <p:spPr>
          <a:xfrm>
            <a:off x="216000" y="1872000"/>
            <a:ext cx="8637120" cy="367128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ru-RU" sz="1800" spc="-1" strike="noStrike">
                <a:solidFill>
                  <a:srgbClr val="000000"/>
                </a:solidFill>
                <a:latin typeface="Arial"/>
                <a:ea typeface="DejaVu Sans"/>
              </a:rPr>
              <a:t>void cv::findContours </a:t>
            </a:r>
            <a:r>
              <a:rPr b="0" lang="ru-RU" sz="1800" spc="-1" strike="noStrike">
                <a:solidFill>
                  <a:srgbClr val="000000"/>
                </a:solidFill>
                <a:latin typeface="Arial"/>
                <a:ea typeface="DejaVu Sans"/>
              </a:rPr>
              <a:t>	</a:t>
            </a:r>
            <a:r>
              <a:rPr b="0" lang="ru-RU" sz="1800" spc="-1" strike="noStrike">
                <a:solidFill>
                  <a:srgbClr val="000000"/>
                </a:solidFill>
                <a:latin typeface="Arial"/>
                <a:ea typeface="DejaVu Sans"/>
              </a:rPr>
              <a:t>( </a:t>
            </a:r>
            <a:r>
              <a:rPr b="0" lang="ru-RU" sz="1800" spc="-1" strike="noStrike">
                <a:solidFill>
                  <a:srgbClr val="000000"/>
                </a:solidFill>
                <a:latin typeface="Arial"/>
                <a:ea typeface="DejaVu Sans"/>
              </a:rPr>
              <a:t>	</a:t>
            </a:r>
            <a:r>
              <a:rPr b="0" lang="ru-RU" sz="1800" spc="-1" strike="noStrike">
                <a:solidFill>
                  <a:srgbClr val="000000"/>
                </a:solidFill>
                <a:latin typeface="Arial"/>
                <a:ea typeface="DejaVu Sans"/>
              </a:rPr>
              <a:t>InputOutputArray  </a:t>
            </a:r>
            <a:r>
              <a:rPr b="0" lang="ru-RU" sz="1800" spc="-1" strike="noStrike">
                <a:solidFill>
                  <a:srgbClr val="000000"/>
                </a:solidFill>
                <a:latin typeface="Arial"/>
                <a:ea typeface="DejaVu Sans"/>
              </a:rPr>
              <a:t>	</a:t>
            </a:r>
            <a:r>
              <a:rPr b="0" lang="ru-RU" sz="1800" spc="-1" strike="noStrike">
                <a:solidFill>
                  <a:srgbClr val="000000"/>
                </a:solidFill>
                <a:latin typeface="Arial"/>
                <a:ea typeface="DejaVu Sans"/>
              </a:rPr>
              <a:t>image,</a:t>
            </a:r>
            <a:endParaRPr b="0" lang="ru-RU" sz="1800" spc="-1" strike="noStrike">
              <a:latin typeface="Arial"/>
            </a:endParaRPr>
          </a:p>
          <a:p>
            <a:pPr>
              <a:lnSpc>
                <a:spcPct val="100000"/>
              </a:lnSpc>
            </a:pPr>
            <a:r>
              <a:rPr b="0" lang="ru-RU" sz="1800" spc="-1" strike="noStrike">
                <a:solidFill>
                  <a:srgbClr val="000000"/>
                </a:solidFill>
                <a:latin typeface="Arial"/>
                <a:ea typeface="DejaVu Sans"/>
              </a:rPr>
              <a:t>	</a:t>
            </a:r>
            <a:r>
              <a:rPr b="0" lang="ru-RU" sz="1800" spc="-1" strike="noStrike">
                <a:solidFill>
                  <a:srgbClr val="000000"/>
                </a:solidFill>
                <a:latin typeface="Arial"/>
                <a:ea typeface="DejaVu Sans"/>
              </a:rPr>
              <a:t>	</a:t>
            </a:r>
            <a:r>
              <a:rPr b="0" lang="ru-RU" sz="1800" spc="-1" strike="noStrike">
                <a:solidFill>
                  <a:srgbClr val="000000"/>
                </a:solidFill>
                <a:latin typeface="Arial"/>
                <a:ea typeface="DejaVu Sans"/>
              </a:rPr>
              <a:t>OutputArrayOfArrays  </a:t>
            </a:r>
            <a:r>
              <a:rPr b="0" lang="ru-RU" sz="1800" spc="-1" strike="noStrike">
                <a:solidFill>
                  <a:srgbClr val="000000"/>
                </a:solidFill>
                <a:latin typeface="Arial"/>
                <a:ea typeface="DejaVu Sans"/>
              </a:rPr>
              <a:t>	</a:t>
            </a:r>
            <a:r>
              <a:rPr b="0" lang="ru-RU" sz="1800" spc="-1" strike="noStrike">
                <a:solidFill>
                  <a:srgbClr val="000000"/>
                </a:solidFill>
                <a:latin typeface="Arial"/>
                <a:ea typeface="DejaVu Sans"/>
              </a:rPr>
              <a:t>contours,</a:t>
            </a:r>
            <a:endParaRPr b="0" lang="ru-RU" sz="1800" spc="-1" strike="noStrike">
              <a:latin typeface="Arial"/>
            </a:endParaRPr>
          </a:p>
          <a:p>
            <a:pPr>
              <a:lnSpc>
                <a:spcPct val="100000"/>
              </a:lnSpc>
            </a:pPr>
            <a:r>
              <a:rPr b="0" lang="ru-RU" sz="1800" spc="-1" strike="noStrike">
                <a:solidFill>
                  <a:srgbClr val="000000"/>
                </a:solidFill>
                <a:latin typeface="Arial"/>
                <a:ea typeface="DejaVu Sans"/>
              </a:rPr>
              <a:t>	</a:t>
            </a:r>
            <a:r>
              <a:rPr b="0" lang="ru-RU" sz="1800" spc="-1" strike="noStrike">
                <a:solidFill>
                  <a:srgbClr val="000000"/>
                </a:solidFill>
                <a:latin typeface="Arial"/>
                <a:ea typeface="DejaVu Sans"/>
              </a:rPr>
              <a:t>	</a:t>
            </a:r>
            <a:r>
              <a:rPr b="0" lang="ru-RU" sz="1800" spc="-1" strike="noStrike">
                <a:solidFill>
                  <a:srgbClr val="000000"/>
                </a:solidFill>
                <a:latin typeface="Arial"/>
                <a:ea typeface="DejaVu Sans"/>
              </a:rPr>
              <a:t>OutputArray  </a:t>
            </a:r>
            <a:r>
              <a:rPr b="0" lang="ru-RU" sz="1800" spc="-1" strike="noStrike">
                <a:solidFill>
                  <a:srgbClr val="000000"/>
                </a:solidFill>
                <a:latin typeface="Arial"/>
                <a:ea typeface="DejaVu Sans"/>
              </a:rPr>
              <a:t>	</a:t>
            </a:r>
            <a:r>
              <a:rPr b="0" lang="ru-RU" sz="1800" spc="-1" strike="noStrike">
                <a:solidFill>
                  <a:srgbClr val="000000"/>
                </a:solidFill>
                <a:latin typeface="Arial"/>
                <a:ea typeface="DejaVu Sans"/>
              </a:rPr>
              <a:t>hierarchy,</a:t>
            </a:r>
            <a:endParaRPr b="0" lang="ru-RU" sz="1800" spc="-1" strike="noStrike">
              <a:latin typeface="Arial"/>
            </a:endParaRPr>
          </a:p>
          <a:p>
            <a:pPr>
              <a:lnSpc>
                <a:spcPct val="100000"/>
              </a:lnSpc>
            </a:pPr>
            <a:r>
              <a:rPr b="0" lang="ru-RU" sz="1800" spc="-1" strike="noStrike">
                <a:solidFill>
                  <a:srgbClr val="000000"/>
                </a:solidFill>
                <a:latin typeface="Arial"/>
                <a:ea typeface="DejaVu Sans"/>
              </a:rPr>
              <a:t>	</a:t>
            </a:r>
            <a:r>
              <a:rPr b="0" lang="ru-RU" sz="1800" spc="-1" strike="noStrike">
                <a:solidFill>
                  <a:srgbClr val="000000"/>
                </a:solidFill>
                <a:latin typeface="Arial"/>
                <a:ea typeface="DejaVu Sans"/>
              </a:rPr>
              <a:t>	</a:t>
            </a:r>
            <a:r>
              <a:rPr b="0" lang="ru-RU" sz="1800" spc="-1" strike="noStrike">
                <a:solidFill>
                  <a:srgbClr val="000000"/>
                </a:solidFill>
                <a:latin typeface="Arial"/>
                <a:ea typeface="DejaVu Sans"/>
              </a:rPr>
              <a:t>int  </a:t>
            </a:r>
            <a:r>
              <a:rPr b="0" lang="ru-RU" sz="1800" spc="-1" strike="noStrike">
                <a:solidFill>
                  <a:srgbClr val="000000"/>
                </a:solidFill>
                <a:latin typeface="Arial"/>
                <a:ea typeface="DejaVu Sans"/>
              </a:rPr>
              <a:t>	</a:t>
            </a:r>
            <a:r>
              <a:rPr b="0" lang="ru-RU" sz="1800" spc="-1" strike="noStrike">
                <a:solidFill>
                  <a:srgbClr val="000000"/>
                </a:solidFill>
                <a:latin typeface="Arial"/>
                <a:ea typeface="DejaVu Sans"/>
              </a:rPr>
              <a:t>mode,</a:t>
            </a:r>
            <a:endParaRPr b="0" lang="ru-RU" sz="1800" spc="-1" strike="noStrike">
              <a:latin typeface="Arial"/>
            </a:endParaRPr>
          </a:p>
          <a:p>
            <a:pPr>
              <a:lnSpc>
                <a:spcPct val="100000"/>
              </a:lnSpc>
            </a:pPr>
            <a:r>
              <a:rPr b="0" lang="ru-RU" sz="1800" spc="-1" strike="noStrike">
                <a:solidFill>
                  <a:srgbClr val="000000"/>
                </a:solidFill>
                <a:latin typeface="Arial"/>
                <a:ea typeface="DejaVu Sans"/>
              </a:rPr>
              <a:t>	</a:t>
            </a:r>
            <a:r>
              <a:rPr b="0" lang="ru-RU" sz="1800" spc="-1" strike="noStrike">
                <a:solidFill>
                  <a:srgbClr val="000000"/>
                </a:solidFill>
                <a:latin typeface="Arial"/>
                <a:ea typeface="DejaVu Sans"/>
              </a:rPr>
              <a:t>	</a:t>
            </a:r>
            <a:r>
              <a:rPr b="0" lang="ru-RU" sz="1800" spc="-1" strike="noStrike">
                <a:solidFill>
                  <a:srgbClr val="000000"/>
                </a:solidFill>
                <a:latin typeface="Arial"/>
                <a:ea typeface="DejaVu Sans"/>
              </a:rPr>
              <a:t>int  </a:t>
            </a:r>
            <a:r>
              <a:rPr b="0" lang="ru-RU" sz="1800" spc="-1" strike="noStrike">
                <a:solidFill>
                  <a:srgbClr val="000000"/>
                </a:solidFill>
                <a:latin typeface="Arial"/>
                <a:ea typeface="DejaVu Sans"/>
              </a:rPr>
              <a:t>	</a:t>
            </a:r>
            <a:r>
              <a:rPr b="0" lang="ru-RU" sz="1800" spc="-1" strike="noStrike">
                <a:solidFill>
                  <a:srgbClr val="000000"/>
                </a:solidFill>
                <a:latin typeface="Arial"/>
                <a:ea typeface="DejaVu Sans"/>
              </a:rPr>
              <a:t>method,</a:t>
            </a:r>
            <a:endParaRPr b="0" lang="ru-RU" sz="1800" spc="-1" strike="noStrike">
              <a:latin typeface="Arial"/>
            </a:endParaRPr>
          </a:p>
          <a:p>
            <a:pPr>
              <a:lnSpc>
                <a:spcPct val="100000"/>
              </a:lnSpc>
            </a:pPr>
            <a:r>
              <a:rPr b="0" lang="ru-RU" sz="1800" spc="-1" strike="noStrike">
                <a:solidFill>
                  <a:srgbClr val="000000"/>
                </a:solidFill>
                <a:latin typeface="Arial"/>
                <a:ea typeface="DejaVu Sans"/>
              </a:rPr>
              <a:t>	</a:t>
            </a:r>
            <a:r>
              <a:rPr b="0" lang="ru-RU" sz="1800" spc="-1" strike="noStrike">
                <a:solidFill>
                  <a:srgbClr val="000000"/>
                </a:solidFill>
                <a:latin typeface="Arial"/>
                <a:ea typeface="DejaVu Sans"/>
              </a:rPr>
              <a:t>	</a:t>
            </a:r>
            <a:r>
              <a:rPr b="0" lang="ru-RU" sz="1800" spc="-1" strike="noStrike">
                <a:solidFill>
                  <a:srgbClr val="000000"/>
                </a:solidFill>
                <a:latin typeface="Arial"/>
                <a:ea typeface="DejaVu Sans"/>
              </a:rPr>
              <a:t>Point  </a:t>
            </a:r>
            <a:r>
              <a:rPr b="0" lang="ru-RU" sz="1800" spc="-1" strike="noStrike">
                <a:solidFill>
                  <a:srgbClr val="000000"/>
                </a:solidFill>
                <a:latin typeface="Arial"/>
                <a:ea typeface="DejaVu Sans"/>
              </a:rPr>
              <a:t>	</a:t>
            </a:r>
            <a:r>
              <a:rPr b="0" lang="ru-RU" sz="1800" spc="-1" strike="noStrike">
                <a:solidFill>
                  <a:srgbClr val="000000"/>
                </a:solidFill>
                <a:latin typeface="Arial"/>
                <a:ea typeface="DejaVu Sans"/>
              </a:rPr>
              <a:t>offset = Point() </a:t>
            </a:r>
            <a:endParaRPr b="0" lang="ru-RU" sz="1800" spc="-1" strike="noStrike">
              <a:latin typeface="Arial"/>
            </a:endParaRPr>
          </a:p>
          <a:p>
            <a:pPr>
              <a:lnSpc>
                <a:spcPct val="100000"/>
              </a:lnSpc>
            </a:pPr>
            <a:r>
              <a:rPr b="0" lang="ru-RU" sz="1800" spc="-1" strike="noStrike">
                <a:solidFill>
                  <a:srgbClr val="000000"/>
                </a:solidFill>
                <a:latin typeface="Arial"/>
                <a:ea typeface="DejaVu Sans"/>
              </a:rPr>
              <a:t>	</a:t>
            </a:r>
            <a:r>
              <a:rPr b="0" lang="ru-RU" sz="1800" spc="-1" strike="noStrike">
                <a:solidFill>
                  <a:srgbClr val="000000"/>
                </a:solidFill>
                <a:latin typeface="Arial"/>
                <a:ea typeface="DejaVu Sans"/>
              </a:rPr>
              <a:t>)</a:t>
            </a:r>
            <a:endParaRPr b="0" lang="ru-RU" sz="1800" spc="-1" strike="noStrike">
              <a:latin typeface="Arial"/>
            </a:endParaRPr>
          </a:p>
          <a:p>
            <a:pPr>
              <a:lnSpc>
                <a:spcPct val="100000"/>
              </a:lnSpc>
            </a:pPr>
            <a:endParaRPr b="0" lang="ru-RU" sz="1800" spc="-1" strike="noStrike">
              <a:latin typeface="Arial"/>
            </a:endParaRPr>
          </a:p>
          <a:p>
            <a:pPr>
              <a:lnSpc>
                <a:spcPct val="100000"/>
              </a:lnSpc>
            </a:pPr>
            <a:r>
              <a:rPr b="0" lang="ru-RU" sz="1800" spc="-1" strike="noStrike">
                <a:solidFill>
                  <a:srgbClr val="000000"/>
                </a:solidFill>
                <a:latin typeface="Arial"/>
                <a:ea typeface="DejaVu Sans"/>
              </a:rPr>
              <a:t>Finds contours in a binary image.  </a:t>
            </a:r>
            <a:r>
              <a:rPr b="0" lang="ru-RU" sz="1800" spc="-1" strike="noStrike">
                <a:solidFill>
                  <a:srgbClr val="000000"/>
                </a:solidFill>
                <a:latin typeface="Arial"/>
                <a:ea typeface="DejaVu Sans"/>
              </a:rPr>
              <a:t>	</a:t>
            </a:r>
            <a:endParaRPr b="0" lang="ru-RU" sz="1800" spc="-1" strike="noStrike">
              <a:latin typeface="Arial"/>
            </a:endParaRPr>
          </a:p>
        </p:txBody>
      </p:sp>
    </p:spTree>
  </p:cSld>
  <mc:AlternateContent>
    <mc:Choice Requires="p14">
      <p:transition spd="slow" p14:dur="2000"/>
    </mc:Choice>
    <mc:Fallback>
      <p:transition spd="slow"/>
    </mc:Fallback>
  </mc:AlternateContent>
</p:sld>
</file>

<file path=ppt/slides/slide7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8" name="CustomShape 1"/>
          <p:cNvSpPr/>
          <p:nvPr/>
        </p:nvSpPr>
        <p:spPr>
          <a:xfrm>
            <a:off x="395640" y="404640"/>
            <a:ext cx="8223840" cy="1060920"/>
          </a:xfrm>
          <a:prstGeom prst="rect">
            <a:avLst/>
          </a:prstGeom>
          <a:noFill/>
          <a:ln>
            <a:noFill/>
          </a:ln>
        </p:spPr>
        <p:style>
          <a:lnRef idx="0"/>
          <a:fillRef idx="0"/>
          <a:effectRef idx="0"/>
          <a:fontRef idx="minor"/>
        </p:style>
        <p:txBody>
          <a:bodyPr lIns="90000" rIns="90000" tIns="45000" bIns="45000" anchor="ctr">
            <a:normAutofit/>
          </a:bodyPr>
          <a:p>
            <a:pPr>
              <a:lnSpc>
                <a:spcPct val="100000"/>
              </a:lnSpc>
            </a:pPr>
            <a:r>
              <a:rPr b="0" i="1" lang="ru-RU" sz="3600" spc="-1" strike="noStrike">
                <a:solidFill>
                  <a:srgbClr val="424456"/>
                </a:solidFill>
                <a:latin typeface="Trebuchet MS"/>
                <a:ea typeface="DejaVu Sans"/>
              </a:rPr>
              <a:t>Find contours in OpenCV</a:t>
            </a:r>
            <a:endParaRPr b="0" lang="ru-RU" sz="3600" spc="-1" strike="noStrike">
              <a:latin typeface="Arial"/>
            </a:endParaRPr>
          </a:p>
        </p:txBody>
      </p:sp>
      <p:sp>
        <p:nvSpPr>
          <p:cNvPr id="459" name="CustomShape 2"/>
          <p:cNvSpPr/>
          <p:nvPr/>
        </p:nvSpPr>
        <p:spPr>
          <a:xfrm>
            <a:off x="292320" y="1296000"/>
            <a:ext cx="7963200" cy="4914720"/>
          </a:xfrm>
          <a:prstGeom prst="rect">
            <a:avLst/>
          </a:prstGeom>
          <a:noFill/>
          <a:ln>
            <a:noFill/>
          </a:ln>
        </p:spPr>
        <p:style>
          <a:lnRef idx="0"/>
          <a:fillRef idx="0"/>
          <a:effectRef idx="0"/>
          <a:fontRef idx="minor"/>
        </p:style>
        <p:txBody>
          <a:bodyPr lIns="90000" rIns="90000" tIns="45000" bIns="45000">
            <a:noAutofit/>
          </a:bodyPr>
          <a:p>
            <a:pPr>
              <a:lnSpc>
                <a:spcPct val="100000"/>
              </a:lnSpc>
            </a:pPr>
            <a:endParaRPr b="0" lang="ru-RU" sz="1800" spc="-1" strike="noStrike">
              <a:latin typeface="Arial"/>
            </a:endParaRPr>
          </a:p>
          <a:p>
            <a:pPr>
              <a:lnSpc>
                <a:spcPct val="100000"/>
              </a:lnSpc>
            </a:pPr>
            <a:endParaRPr b="0" lang="ru-RU" sz="1800" spc="-1" strike="noStrike">
              <a:latin typeface="Arial"/>
            </a:endParaRPr>
          </a:p>
        </p:txBody>
      </p:sp>
      <p:sp>
        <p:nvSpPr>
          <p:cNvPr id="460" name="CustomShape 3"/>
          <p:cNvSpPr/>
          <p:nvPr/>
        </p:nvSpPr>
        <p:spPr>
          <a:xfrm>
            <a:off x="5040000" y="6480000"/>
            <a:ext cx="3969720" cy="23544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ru-RU" sz="1050" spc="-1" strike="noStrike">
                <a:solidFill>
                  <a:srgbClr val="000000"/>
                </a:solidFill>
                <a:latin typeface="Arial"/>
                <a:ea typeface="DejaVu Sans"/>
              </a:rPr>
              <a:t>https://docs.opencv.org/3.4.1/d4/d86/group__imgproc__filter.html</a:t>
            </a:r>
            <a:endParaRPr b="0" lang="ru-RU" sz="1050" spc="-1" strike="noStrike">
              <a:latin typeface="Arial"/>
            </a:endParaRPr>
          </a:p>
        </p:txBody>
      </p:sp>
      <p:sp>
        <p:nvSpPr>
          <p:cNvPr id="461" name="CustomShape 4"/>
          <p:cNvSpPr/>
          <p:nvPr/>
        </p:nvSpPr>
        <p:spPr>
          <a:xfrm>
            <a:off x="216000" y="1296000"/>
            <a:ext cx="8637120" cy="36712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ru-RU" sz="1600" spc="-1" strike="noStrike">
                <a:solidFill>
                  <a:srgbClr val="000000"/>
                </a:solidFill>
                <a:latin typeface="Arial"/>
                <a:ea typeface="DejaVu Sans"/>
              </a:rPr>
              <a:t>image</a:t>
            </a:r>
            <a:r>
              <a:rPr b="0" lang="ru-RU" sz="1600" spc="-1" strike="noStrike">
                <a:solidFill>
                  <a:srgbClr val="000000"/>
                </a:solidFill>
                <a:latin typeface="Arial"/>
                <a:ea typeface="DejaVu Sans"/>
              </a:rPr>
              <a:t>	</a:t>
            </a:r>
            <a:r>
              <a:rPr b="0" lang="ru-RU" sz="1600" spc="-1" strike="noStrike">
                <a:solidFill>
                  <a:srgbClr val="000000"/>
                </a:solidFill>
                <a:latin typeface="Arial"/>
                <a:ea typeface="DejaVu Sans"/>
              </a:rPr>
              <a:t>Source, an 8-bit single-channel image. Non-zero pixels are treated as 1's. Zero pixels remain 0's, so the image is treated as binary . You can use cv::compare, cv::inRange, cv::threshold , cv::adaptiveThreshold, cv::Canny, and others to create a binary image out of a grayscale or color one. If mode equals to cv::RETR_CCOMP or cv::RETR_FLOODFILL, the input can also be a 32-bit integer image of labels (CV_32SC1).</a:t>
            </a:r>
            <a:endParaRPr b="0" lang="ru-RU" sz="1600" spc="-1" strike="noStrike">
              <a:latin typeface="Arial"/>
            </a:endParaRPr>
          </a:p>
          <a:p>
            <a:pPr>
              <a:lnSpc>
                <a:spcPct val="100000"/>
              </a:lnSpc>
            </a:pPr>
            <a:r>
              <a:rPr b="1" lang="ru-RU" sz="1600" spc="-1" strike="noStrike">
                <a:solidFill>
                  <a:srgbClr val="000000"/>
                </a:solidFill>
                <a:latin typeface="Arial"/>
                <a:ea typeface="DejaVu Sans"/>
              </a:rPr>
              <a:t>contours</a:t>
            </a:r>
            <a:r>
              <a:rPr b="0" lang="ru-RU" sz="1600" spc="-1" strike="noStrike">
                <a:solidFill>
                  <a:srgbClr val="000000"/>
                </a:solidFill>
                <a:latin typeface="Arial"/>
                <a:ea typeface="DejaVu Sans"/>
              </a:rPr>
              <a:t>	</a:t>
            </a:r>
            <a:r>
              <a:rPr b="0" lang="ru-RU" sz="1600" spc="-1" strike="noStrike">
                <a:solidFill>
                  <a:srgbClr val="000000"/>
                </a:solidFill>
                <a:latin typeface="Arial"/>
                <a:ea typeface="DejaVu Sans"/>
              </a:rPr>
              <a:t>Detected contours. Each contour is stored as a vector of points (e.g. std::vector&lt;std::vector&lt;cv::Point&gt; &gt;).</a:t>
            </a:r>
            <a:endParaRPr b="0" lang="ru-RU" sz="1600" spc="-1" strike="noStrike">
              <a:latin typeface="Arial"/>
            </a:endParaRPr>
          </a:p>
          <a:p>
            <a:pPr>
              <a:lnSpc>
                <a:spcPct val="100000"/>
              </a:lnSpc>
            </a:pPr>
            <a:r>
              <a:rPr b="1" lang="ru-RU" sz="1600" spc="-1" strike="noStrike">
                <a:solidFill>
                  <a:srgbClr val="000000"/>
                </a:solidFill>
                <a:latin typeface="Arial"/>
                <a:ea typeface="DejaVu Sans"/>
              </a:rPr>
              <a:t>hierarchy</a:t>
            </a:r>
            <a:r>
              <a:rPr b="0" lang="ru-RU" sz="1600" spc="-1" strike="noStrike">
                <a:solidFill>
                  <a:srgbClr val="000000"/>
                </a:solidFill>
                <a:latin typeface="Arial"/>
                <a:ea typeface="DejaVu Sans"/>
              </a:rPr>
              <a:t>	</a:t>
            </a:r>
            <a:r>
              <a:rPr b="0" lang="ru-RU" sz="1600" spc="-1" strike="noStrike">
                <a:solidFill>
                  <a:srgbClr val="000000"/>
                </a:solidFill>
                <a:latin typeface="Arial"/>
                <a:ea typeface="DejaVu Sans"/>
              </a:rPr>
              <a:t>Optional output vector (e.g. std::vector&lt;cv::Vec4i&gt;), containing information about the image topology. It has as many elements as the number of contours. For each i-th contour contours[i], the elements hierarchy[i][0] , hierarchy[i][1] , hierarchy[i][2] , and hierarchy[i][3] are set to 0-based indices in contours of the next and previous contours at the same hierarchical level, the first child contour and the parent contour, respectively. If for the contour i there are no next, previous, parent, or nested contours, the corresponding elements of hierarchy[i] will be negative.</a:t>
            </a:r>
            <a:endParaRPr b="0" lang="ru-RU" sz="1600" spc="-1" strike="noStrike">
              <a:latin typeface="Arial"/>
            </a:endParaRPr>
          </a:p>
          <a:p>
            <a:pPr>
              <a:lnSpc>
                <a:spcPct val="100000"/>
              </a:lnSpc>
            </a:pPr>
            <a:r>
              <a:rPr b="1" lang="ru-RU" sz="1600" spc="-1" strike="noStrike">
                <a:solidFill>
                  <a:srgbClr val="000000"/>
                </a:solidFill>
                <a:latin typeface="Arial"/>
                <a:ea typeface="DejaVu Sans"/>
              </a:rPr>
              <a:t>mode</a:t>
            </a:r>
            <a:r>
              <a:rPr b="0" lang="ru-RU" sz="1600" spc="-1" strike="noStrike">
                <a:solidFill>
                  <a:srgbClr val="000000"/>
                </a:solidFill>
                <a:latin typeface="Arial"/>
                <a:ea typeface="DejaVu Sans"/>
              </a:rPr>
              <a:t>	</a:t>
            </a:r>
            <a:r>
              <a:rPr b="0" lang="ru-RU" sz="1600" spc="-1" strike="noStrike">
                <a:solidFill>
                  <a:srgbClr val="000000"/>
                </a:solidFill>
                <a:latin typeface="Arial"/>
                <a:ea typeface="DejaVu Sans"/>
              </a:rPr>
              <a:t>Contour retrieval mode, see cv::RetrievalModes</a:t>
            </a:r>
            <a:endParaRPr b="0" lang="ru-RU" sz="1600" spc="-1" strike="noStrike">
              <a:latin typeface="Arial"/>
            </a:endParaRPr>
          </a:p>
          <a:p>
            <a:pPr>
              <a:lnSpc>
                <a:spcPct val="100000"/>
              </a:lnSpc>
            </a:pPr>
            <a:r>
              <a:rPr b="1" lang="ru-RU" sz="1600" spc="-1" strike="noStrike">
                <a:solidFill>
                  <a:srgbClr val="000000"/>
                </a:solidFill>
                <a:latin typeface="Arial"/>
                <a:ea typeface="DejaVu Sans"/>
              </a:rPr>
              <a:t>method</a:t>
            </a:r>
            <a:r>
              <a:rPr b="0" lang="ru-RU" sz="1600" spc="-1" strike="noStrike">
                <a:solidFill>
                  <a:srgbClr val="000000"/>
                </a:solidFill>
                <a:latin typeface="Arial"/>
                <a:ea typeface="DejaVu Sans"/>
              </a:rPr>
              <a:t>	</a:t>
            </a:r>
            <a:r>
              <a:rPr b="0" lang="ru-RU" sz="1600" spc="-1" strike="noStrike">
                <a:solidFill>
                  <a:srgbClr val="000000"/>
                </a:solidFill>
                <a:latin typeface="Arial"/>
                <a:ea typeface="DejaVu Sans"/>
              </a:rPr>
              <a:t>Contour approximation method, see cv::ContourApproximationModes</a:t>
            </a:r>
            <a:endParaRPr b="0" lang="ru-RU" sz="1600" spc="-1" strike="noStrike">
              <a:latin typeface="Arial"/>
            </a:endParaRPr>
          </a:p>
          <a:p>
            <a:pPr>
              <a:lnSpc>
                <a:spcPct val="100000"/>
              </a:lnSpc>
            </a:pPr>
            <a:r>
              <a:rPr b="1" lang="ru-RU" sz="1600" spc="-1" strike="noStrike">
                <a:solidFill>
                  <a:srgbClr val="000000"/>
                </a:solidFill>
                <a:latin typeface="Arial"/>
                <a:ea typeface="DejaVu Sans"/>
              </a:rPr>
              <a:t>offset</a:t>
            </a:r>
            <a:r>
              <a:rPr b="0" lang="ru-RU" sz="1600" spc="-1" strike="noStrike">
                <a:solidFill>
                  <a:srgbClr val="000000"/>
                </a:solidFill>
                <a:latin typeface="Arial"/>
                <a:ea typeface="DejaVu Sans"/>
              </a:rPr>
              <a:t>	</a:t>
            </a:r>
            <a:r>
              <a:rPr b="0" lang="ru-RU" sz="1600" spc="-1" strike="noStrike">
                <a:solidFill>
                  <a:srgbClr val="000000"/>
                </a:solidFill>
                <a:latin typeface="Arial"/>
                <a:ea typeface="DejaVu Sans"/>
              </a:rPr>
              <a:t>Optional offset by which every contour point is shifted. This is useful if the contours are extracted from the image ROI and then they should be analyzed in the whole image context. </a:t>
            </a:r>
            <a:endParaRPr b="0" lang="ru-RU" sz="1600" spc="-1" strike="noStrike">
              <a:latin typeface="Arial"/>
            </a:endParaRPr>
          </a:p>
        </p:txBody>
      </p:sp>
    </p:spTree>
  </p:cSld>
  <mc:AlternateContent>
    <mc:Choice Requires="p14">
      <p:transition spd="slow" p14:dur="2000"/>
    </mc:Choice>
    <mc:Fallback>
      <p:transition spd="slow"/>
    </mc:Fallback>
  </mc:AlternateContent>
</p:sld>
</file>

<file path=ppt/slides/slide7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2" name="CustomShape 1"/>
          <p:cNvSpPr/>
          <p:nvPr/>
        </p:nvSpPr>
        <p:spPr>
          <a:xfrm>
            <a:off x="395640" y="404640"/>
            <a:ext cx="8223840" cy="1060920"/>
          </a:xfrm>
          <a:prstGeom prst="rect">
            <a:avLst/>
          </a:prstGeom>
          <a:noFill/>
          <a:ln>
            <a:noFill/>
          </a:ln>
        </p:spPr>
        <p:style>
          <a:lnRef idx="0"/>
          <a:fillRef idx="0"/>
          <a:effectRef idx="0"/>
          <a:fontRef idx="minor"/>
        </p:style>
        <p:txBody>
          <a:bodyPr lIns="90000" rIns="90000" tIns="45000" bIns="45000" anchor="ctr">
            <a:normAutofit/>
          </a:bodyPr>
          <a:p>
            <a:pPr>
              <a:lnSpc>
                <a:spcPct val="100000"/>
              </a:lnSpc>
            </a:pPr>
            <a:r>
              <a:rPr b="0" i="1" lang="ru-RU" sz="3600" spc="-1" strike="noStrike">
                <a:solidFill>
                  <a:srgbClr val="424456"/>
                </a:solidFill>
                <a:latin typeface="Trebuchet MS"/>
                <a:ea typeface="DejaVu Sans"/>
              </a:rPr>
              <a:t>Find contours in OpenCV: mode</a:t>
            </a:r>
            <a:endParaRPr b="0" lang="ru-RU" sz="3600" spc="-1" strike="noStrike">
              <a:latin typeface="Arial"/>
            </a:endParaRPr>
          </a:p>
        </p:txBody>
      </p:sp>
      <p:sp>
        <p:nvSpPr>
          <p:cNvPr id="463" name="CustomShape 2"/>
          <p:cNvSpPr/>
          <p:nvPr/>
        </p:nvSpPr>
        <p:spPr>
          <a:xfrm>
            <a:off x="292320" y="1296000"/>
            <a:ext cx="7963200" cy="4914720"/>
          </a:xfrm>
          <a:prstGeom prst="rect">
            <a:avLst/>
          </a:prstGeom>
          <a:noFill/>
          <a:ln>
            <a:noFill/>
          </a:ln>
        </p:spPr>
        <p:style>
          <a:lnRef idx="0"/>
          <a:fillRef idx="0"/>
          <a:effectRef idx="0"/>
          <a:fontRef idx="minor"/>
        </p:style>
        <p:txBody>
          <a:bodyPr lIns="90000" rIns="90000" tIns="45000" bIns="45000">
            <a:noAutofit/>
          </a:bodyPr>
          <a:p>
            <a:pPr>
              <a:lnSpc>
                <a:spcPct val="100000"/>
              </a:lnSpc>
            </a:pPr>
            <a:endParaRPr b="0" lang="ru-RU" sz="1800" spc="-1" strike="noStrike">
              <a:latin typeface="Arial"/>
            </a:endParaRPr>
          </a:p>
          <a:p>
            <a:pPr>
              <a:lnSpc>
                <a:spcPct val="100000"/>
              </a:lnSpc>
            </a:pPr>
            <a:endParaRPr b="0" lang="ru-RU" sz="1800" spc="-1" strike="noStrike">
              <a:latin typeface="Arial"/>
            </a:endParaRPr>
          </a:p>
        </p:txBody>
      </p:sp>
      <p:sp>
        <p:nvSpPr>
          <p:cNvPr id="464" name="CustomShape 3"/>
          <p:cNvSpPr/>
          <p:nvPr/>
        </p:nvSpPr>
        <p:spPr>
          <a:xfrm>
            <a:off x="5040000" y="6480000"/>
            <a:ext cx="3969720" cy="23544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ru-RU" sz="1050" spc="-1" strike="noStrike">
                <a:solidFill>
                  <a:srgbClr val="000000"/>
                </a:solidFill>
                <a:latin typeface="Arial"/>
                <a:ea typeface="DejaVu Sans"/>
              </a:rPr>
              <a:t>https://docs.opencv.org/3.4.1/d4/d86/group__imgproc__filter.html</a:t>
            </a:r>
            <a:endParaRPr b="0" lang="ru-RU" sz="1050" spc="-1" strike="noStrike">
              <a:latin typeface="Arial"/>
            </a:endParaRPr>
          </a:p>
        </p:txBody>
      </p:sp>
      <p:sp>
        <p:nvSpPr>
          <p:cNvPr id="465" name="CustomShape 4"/>
          <p:cNvSpPr/>
          <p:nvPr/>
        </p:nvSpPr>
        <p:spPr>
          <a:xfrm>
            <a:off x="216000" y="1296000"/>
            <a:ext cx="8637120" cy="367128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ru-RU" sz="1600" spc="-1" strike="noStrike">
                <a:solidFill>
                  <a:srgbClr val="000000"/>
                </a:solidFill>
                <a:latin typeface="Arial"/>
                <a:ea typeface="DejaVu Sans"/>
              </a:rPr>
              <a:t>RETR_EXTERNAL </a:t>
            </a:r>
            <a:r>
              <a:rPr b="0" lang="ru-RU" sz="1600" spc="-1" strike="noStrike">
                <a:solidFill>
                  <a:srgbClr val="000000"/>
                </a:solidFill>
                <a:latin typeface="Arial"/>
                <a:ea typeface="DejaVu Sans"/>
              </a:rPr>
              <a:t>	</a:t>
            </a:r>
            <a:endParaRPr b="0" lang="ru-RU" sz="1600" spc="-1" strike="noStrike">
              <a:latin typeface="Arial"/>
            </a:endParaRPr>
          </a:p>
          <a:p>
            <a:pPr>
              <a:lnSpc>
                <a:spcPct val="100000"/>
              </a:lnSpc>
            </a:pPr>
            <a:r>
              <a:rPr b="0" lang="ru-RU" sz="1600" spc="-1" strike="noStrike">
                <a:solidFill>
                  <a:srgbClr val="000000"/>
                </a:solidFill>
                <a:latin typeface="Arial"/>
                <a:ea typeface="DejaVu Sans"/>
              </a:rPr>
              <a:t>retrieves only the extreme outer contours. It sets hierarchy[i][2]=hierarchy[i][3]=-1 for all the contours.</a:t>
            </a:r>
            <a:endParaRPr b="0" lang="ru-RU" sz="1600" spc="-1" strike="noStrike">
              <a:latin typeface="Arial"/>
            </a:endParaRPr>
          </a:p>
          <a:p>
            <a:pPr>
              <a:lnSpc>
                <a:spcPct val="100000"/>
              </a:lnSpc>
            </a:pPr>
            <a:endParaRPr b="0" lang="ru-RU" sz="1600" spc="-1" strike="noStrike">
              <a:latin typeface="Arial"/>
            </a:endParaRPr>
          </a:p>
          <a:p>
            <a:pPr>
              <a:lnSpc>
                <a:spcPct val="100000"/>
              </a:lnSpc>
            </a:pPr>
            <a:r>
              <a:rPr b="0" lang="ru-RU" sz="1600" spc="-1" strike="noStrike">
                <a:solidFill>
                  <a:srgbClr val="000000"/>
                </a:solidFill>
                <a:latin typeface="Arial"/>
                <a:ea typeface="DejaVu Sans"/>
              </a:rPr>
              <a:t>RETR_LIST </a:t>
            </a:r>
            <a:r>
              <a:rPr b="0" lang="ru-RU" sz="1600" spc="-1" strike="noStrike">
                <a:solidFill>
                  <a:srgbClr val="000000"/>
                </a:solidFill>
                <a:latin typeface="Arial"/>
                <a:ea typeface="DejaVu Sans"/>
              </a:rPr>
              <a:t>	</a:t>
            </a:r>
            <a:endParaRPr b="0" lang="ru-RU" sz="1600" spc="-1" strike="noStrike">
              <a:latin typeface="Arial"/>
            </a:endParaRPr>
          </a:p>
          <a:p>
            <a:pPr>
              <a:lnSpc>
                <a:spcPct val="100000"/>
              </a:lnSpc>
            </a:pPr>
            <a:r>
              <a:rPr b="0" lang="ru-RU" sz="1600" spc="-1" strike="noStrike">
                <a:solidFill>
                  <a:srgbClr val="000000"/>
                </a:solidFill>
                <a:latin typeface="Arial"/>
                <a:ea typeface="DejaVu Sans"/>
              </a:rPr>
              <a:t>retrieves all of the contours without establishing any hierarchical relationships.</a:t>
            </a:r>
            <a:endParaRPr b="0" lang="ru-RU" sz="1600" spc="-1" strike="noStrike">
              <a:latin typeface="Arial"/>
            </a:endParaRPr>
          </a:p>
          <a:p>
            <a:pPr>
              <a:lnSpc>
                <a:spcPct val="100000"/>
              </a:lnSpc>
            </a:pPr>
            <a:endParaRPr b="0" lang="ru-RU" sz="1600" spc="-1" strike="noStrike">
              <a:latin typeface="Arial"/>
            </a:endParaRPr>
          </a:p>
          <a:p>
            <a:pPr>
              <a:lnSpc>
                <a:spcPct val="100000"/>
              </a:lnSpc>
            </a:pPr>
            <a:r>
              <a:rPr b="0" lang="ru-RU" sz="1600" spc="-1" strike="noStrike">
                <a:solidFill>
                  <a:srgbClr val="000000"/>
                </a:solidFill>
                <a:latin typeface="Arial"/>
                <a:ea typeface="DejaVu Sans"/>
              </a:rPr>
              <a:t>RETR_CCOMP </a:t>
            </a:r>
            <a:r>
              <a:rPr b="0" lang="ru-RU" sz="1600" spc="-1" strike="noStrike">
                <a:solidFill>
                  <a:srgbClr val="000000"/>
                </a:solidFill>
                <a:latin typeface="Arial"/>
                <a:ea typeface="DejaVu Sans"/>
              </a:rPr>
              <a:t>	</a:t>
            </a:r>
            <a:endParaRPr b="0" lang="ru-RU" sz="1600" spc="-1" strike="noStrike">
              <a:latin typeface="Arial"/>
            </a:endParaRPr>
          </a:p>
          <a:p>
            <a:pPr>
              <a:lnSpc>
                <a:spcPct val="100000"/>
              </a:lnSpc>
            </a:pPr>
            <a:r>
              <a:rPr b="0" lang="ru-RU" sz="1600" spc="-1" strike="noStrike">
                <a:solidFill>
                  <a:srgbClr val="000000"/>
                </a:solidFill>
                <a:latin typeface="Arial"/>
                <a:ea typeface="DejaVu Sans"/>
              </a:rPr>
              <a:t>retrieves all of the contours and organizes them into a two-level hierarchy. At the top level, there are external boundaries of the components. At the second level, there are boundaries of the holes. If there is another contour inside a hole of a connected component, it is still put at the top level.</a:t>
            </a:r>
            <a:endParaRPr b="0" lang="ru-RU" sz="1600" spc="-1" strike="noStrike">
              <a:latin typeface="Arial"/>
            </a:endParaRPr>
          </a:p>
          <a:p>
            <a:pPr>
              <a:lnSpc>
                <a:spcPct val="100000"/>
              </a:lnSpc>
            </a:pPr>
            <a:endParaRPr b="0" lang="ru-RU" sz="1600" spc="-1" strike="noStrike">
              <a:latin typeface="Arial"/>
            </a:endParaRPr>
          </a:p>
          <a:p>
            <a:pPr>
              <a:lnSpc>
                <a:spcPct val="100000"/>
              </a:lnSpc>
            </a:pPr>
            <a:r>
              <a:rPr b="0" lang="ru-RU" sz="1600" spc="-1" strike="noStrike">
                <a:solidFill>
                  <a:srgbClr val="000000"/>
                </a:solidFill>
                <a:latin typeface="Arial"/>
                <a:ea typeface="DejaVu Sans"/>
              </a:rPr>
              <a:t>RETR_TREE </a:t>
            </a:r>
            <a:r>
              <a:rPr b="0" lang="ru-RU" sz="1600" spc="-1" strike="noStrike">
                <a:solidFill>
                  <a:srgbClr val="000000"/>
                </a:solidFill>
                <a:latin typeface="Arial"/>
                <a:ea typeface="DejaVu Sans"/>
              </a:rPr>
              <a:t>	</a:t>
            </a:r>
            <a:endParaRPr b="0" lang="ru-RU" sz="1600" spc="-1" strike="noStrike">
              <a:latin typeface="Arial"/>
            </a:endParaRPr>
          </a:p>
          <a:p>
            <a:pPr>
              <a:lnSpc>
                <a:spcPct val="100000"/>
              </a:lnSpc>
            </a:pPr>
            <a:r>
              <a:rPr b="0" lang="ru-RU" sz="1600" spc="-1" strike="noStrike">
                <a:solidFill>
                  <a:srgbClr val="000000"/>
                </a:solidFill>
                <a:latin typeface="Arial"/>
                <a:ea typeface="DejaVu Sans"/>
              </a:rPr>
              <a:t>retrieves all of the contours and reconstructs a full hierarchy of nested contours.</a:t>
            </a:r>
            <a:endParaRPr b="0" lang="ru-RU" sz="1600" spc="-1" strike="noStrike">
              <a:latin typeface="Arial"/>
            </a:endParaRPr>
          </a:p>
          <a:p>
            <a:pPr>
              <a:lnSpc>
                <a:spcPct val="100000"/>
              </a:lnSpc>
            </a:pPr>
            <a:endParaRPr b="0" lang="ru-RU" sz="1600" spc="-1" strike="noStrike">
              <a:latin typeface="Arial"/>
            </a:endParaRPr>
          </a:p>
          <a:p>
            <a:pPr>
              <a:lnSpc>
                <a:spcPct val="100000"/>
              </a:lnSpc>
            </a:pPr>
            <a:r>
              <a:rPr b="0" lang="ru-RU" sz="1600" spc="-1" strike="noStrike">
                <a:solidFill>
                  <a:srgbClr val="000000"/>
                </a:solidFill>
                <a:latin typeface="Arial"/>
                <a:ea typeface="DejaVu Sans"/>
              </a:rPr>
              <a:t>RETR_FLOODFILL </a:t>
            </a:r>
            <a:r>
              <a:rPr b="0" lang="ru-RU" sz="1600" spc="-1" strike="noStrike">
                <a:solidFill>
                  <a:srgbClr val="000000"/>
                </a:solidFill>
                <a:latin typeface="Arial"/>
                <a:ea typeface="DejaVu Sans"/>
              </a:rPr>
              <a:t>	</a:t>
            </a:r>
            <a:endParaRPr b="0" lang="ru-RU" sz="1600" spc="-1" strike="noStrike">
              <a:latin typeface="Arial"/>
            </a:endParaRPr>
          </a:p>
        </p:txBody>
      </p:sp>
    </p:spTree>
  </p:cSld>
  <mc:AlternateContent>
    <mc:Choice Requires="p14">
      <p:transition spd="slow" p14:dur="2000"/>
    </mc:Choice>
    <mc:Fallback>
      <p:transition spd="slow"/>
    </mc:Fallback>
  </mc:AlternateContent>
</p:sld>
</file>

<file path=ppt/slides/slide7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6" name="CustomShape 1"/>
          <p:cNvSpPr/>
          <p:nvPr/>
        </p:nvSpPr>
        <p:spPr>
          <a:xfrm>
            <a:off x="395640" y="404640"/>
            <a:ext cx="8223840" cy="1060920"/>
          </a:xfrm>
          <a:prstGeom prst="rect">
            <a:avLst/>
          </a:prstGeom>
          <a:noFill/>
          <a:ln>
            <a:noFill/>
          </a:ln>
        </p:spPr>
        <p:style>
          <a:lnRef idx="0"/>
          <a:fillRef idx="0"/>
          <a:effectRef idx="0"/>
          <a:fontRef idx="minor"/>
        </p:style>
        <p:txBody>
          <a:bodyPr lIns="90000" rIns="90000" tIns="45000" bIns="45000" anchor="ctr">
            <a:normAutofit/>
          </a:bodyPr>
          <a:p>
            <a:pPr>
              <a:lnSpc>
                <a:spcPct val="100000"/>
              </a:lnSpc>
            </a:pPr>
            <a:r>
              <a:rPr b="0" i="1" lang="ru-RU" sz="3600" spc="-1" strike="noStrike">
                <a:solidFill>
                  <a:srgbClr val="424456"/>
                </a:solidFill>
                <a:latin typeface="Trebuchet MS"/>
                <a:ea typeface="DejaVu Sans"/>
              </a:rPr>
              <a:t>Find contours in OpenCV: method</a:t>
            </a:r>
            <a:endParaRPr b="0" lang="ru-RU" sz="3600" spc="-1" strike="noStrike">
              <a:latin typeface="Arial"/>
            </a:endParaRPr>
          </a:p>
        </p:txBody>
      </p:sp>
      <p:sp>
        <p:nvSpPr>
          <p:cNvPr id="467" name="CustomShape 2"/>
          <p:cNvSpPr/>
          <p:nvPr/>
        </p:nvSpPr>
        <p:spPr>
          <a:xfrm>
            <a:off x="292320" y="1296000"/>
            <a:ext cx="7963200" cy="4914720"/>
          </a:xfrm>
          <a:prstGeom prst="rect">
            <a:avLst/>
          </a:prstGeom>
          <a:noFill/>
          <a:ln>
            <a:noFill/>
          </a:ln>
        </p:spPr>
        <p:style>
          <a:lnRef idx="0"/>
          <a:fillRef idx="0"/>
          <a:effectRef idx="0"/>
          <a:fontRef idx="minor"/>
        </p:style>
        <p:txBody>
          <a:bodyPr lIns="90000" rIns="90000" tIns="45000" bIns="45000">
            <a:noAutofit/>
          </a:bodyPr>
          <a:p>
            <a:pPr>
              <a:lnSpc>
                <a:spcPct val="100000"/>
              </a:lnSpc>
            </a:pPr>
            <a:endParaRPr b="0" lang="ru-RU" sz="1800" spc="-1" strike="noStrike">
              <a:latin typeface="Arial"/>
            </a:endParaRPr>
          </a:p>
          <a:p>
            <a:pPr>
              <a:lnSpc>
                <a:spcPct val="100000"/>
              </a:lnSpc>
            </a:pPr>
            <a:endParaRPr b="0" lang="ru-RU" sz="1800" spc="-1" strike="noStrike">
              <a:latin typeface="Arial"/>
            </a:endParaRPr>
          </a:p>
        </p:txBody>
      </p:sp>
      <p:sp>
        <p:nvSpPr>
          <p:cNvPr id="468" name="CustomShape 3"/>
          <p:cNvSpPr/>
          <p:nvPr/>
        </p:nvSpPr>
        <p:spPr>
          <a:xfrm>
            <a:off x="2016000" y="6408000"/>
            <a:ext cx="6993720" cy="23544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ru-RU" sz="1050" spc="-1" strike="noStrike">
                <a:solidFill>
                  <a:srgbClr val="000000"/>
                </a:solidFill>
                <a:latin typeface="Arial"/>
                <a:ea typeface="DejaVu Sans"/>
              </a:rPr>
              <a:t>https://docs.opencv.org/3.3.1/d4/d73/tutorial_py_contours_begin.html</a:t>
            </a:r>
            <a:endParaRPr b="0" lang="ru-RU" sz="1050" spc="-1" strike="noStrike">
              <a:latin typeface="Arial"/>
            </a:endParaRPr>
          </a:p>
          <a:p>
            <a:pPr>
              <a:lnSpc>
                <a:spcPct val="100000"/>
              </a:lnSpc>
            </a:pPr>
            <a:r>
              <a:rPr b="0" lang="ru-RU" sz="1050" spc="-1" strike="noStrike">
                <a:solidFill>
                  <a:srgbClr val="000000"/>
                </a:solidFill>
                <a:latin typeface="Arial"/>
                <a:ea typeface="DejaVu Sans"/>
              </a:rPr>
              <a:t>https://docs.opencv.org/3.3.1/d3/dc0/group__imgproc__shape.html#ga4303f45752694956374734a03c54d5ff</a:t>
            </a:r>
            <a:endParaRPr b="0" lang="ru-RU" sz="1050" spc="-1" strike="noStrike">
              <a:latin typeface="Arial"/>
            </a:endParaRPr>
          </a:p>
        </p:txBody>
      </p:sp>
      <p:sp>
        <p:nvSpPr>
          <p:cNvPr id="469" name="CustomShape 4"/>
          <p:cNvSpPr/>
          <p:nvPr/>
        </p:nvSpPr>
        <p:spPr>
          <a:xfrm>
            <a:off x="216000" y="1296000"/>
            <a:ext cx="8637120" cy="367128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ru-RU" sz="1200" spc="-1" strike="noStrike">
                <a:solidFill>
                  <a:srgbClr val="000000"/>
                </a:solidFill>
                <a:latin typeface="Arial"/>
                <a:ea typeface="DejaVu Sans"/>
              </a:rPr>
              <a:t>CHAIN_APPROX_NONE </a:t>
            </a:r>
            <a:r>
              <a:rPr b="0" lang="ru-RU" sz="1200" spc="-1" strike="noStrike">
                <a:solidFill>
                  <a:srgbClr val="000000"/>
                </a:solidFill>
                <a:latin typeface="Arial"/>
                <a:ea typeface="DejaVu Sans"/>
              </a:rPr>
              <a:t>	</a:t>
            </a:r>
            <a:endParaRPr b="0" lang="ru-RU" sz="1200" spc="-1" strike="noStrike">
              <a:latin typeface="Arial"/>
            </a:endParaRPr>
          </a:p>
          <a:p>
            <a:pPr>
              <a:lnSpc>
                <a:spcPct val="100000"/>
              </a:lnSpc>
            </a:pPr>
            <a:r>
              <a:rPr b="0" lang="ru-RU" sz="1200" spc="-1" strike="noStrike">
                <a:solidFill>
                  <a:srgbClr val="000000"/>
                </a:solidFill>
                <a:latin typeface="Arial"/>
                <a:ea typeface="DejaVu Sans"/>
              </a:rPr>
              <a:t>stores absolutely all the contour points. That is, any 2 subsequent points (x1,y1) and (x2,y2) of the contour will be either horizontal, vertical or diagonal neighbors, that is, max(abs(x1-x2),abs(y2-y1))==1.</a:t>
            </a:r>
            <a:endParaRPr b="0" lang="ru-RU" sz="1200" spc="-1" strike="noStrike">
              <a:latin typeface="Arial"/>
            </a:endParaRPr>
          </a:p>
          <a:p>
            <a:pPr>
              <a:lnSpc>
                <a:spcPct val="100000"/>
              </a:lnSpc>
            </a:pPr>
            <a:endParaRPr b="0" lang="ru-RU" sz="1200" spc="-1" strike="noStrike">
              <a:latin typeface="Arial"/>
            </a:endParaRPr>
          </a:p>
          <a:p>
            <a:pPr>
              <a:lnSpc>
                <a:spcPct val="100000"/>
              </a:lnSpc>
            </a:pPr>
            <a:r>
              <a:rPr b="0" lang="ru-RU" sz="1200" spc="-1" strike="noStrike">
                <a:solidFill>
                  <a:srgbClr val="000000"/>
                </a:solidFill>
                <a:latin typeface="Arial"/>
                <a:ea typeface="DejaVu Sans"/>
              </a:rPr>
              <a:t>CHAIN_APPROX_SIMPLE </a:t>
            </a:r>
            <a:r>
              <a:rPr b="0" lang="ru-RU" sz="1200" spc="-1" strike="noStrike">
                <a:solidFill>
                  <a:srgbClr val="000000"/>
                </a:solidFill>
                <a:latin typeface="Arial"/>
                <a:ea typeface="DejaVu Sans"/>
              </a:rPr>
              <a:t>	</a:t>
            </a:r>
            <a:endParaRPr b="0" lang="ru-RU" sz="1200" spc="-1" strike="noStrike">
              <a:latin typeface="Arial"/>
            </a:endParaRPr>
          </a:p>
          <a:p>
            <a:pPr>
              <a:lnSpc>
                <a:spcPct val="100000"/>
              </a:lnSpc>
            </a:pPr>
            <a:r>
              <a:rPr b="0" lang="ru-RU" sz="1200" spc="-1" strike="noStrike">
                <a:solidFill>
                  <a:srgbClr val="000000"/>
                </a:solidFill>
                <a:latin typeface="Arial"/>
                <a:ea typeface="DejaVu Sans"/>
              </a:rPr>
              <a:t>compresses horizontal, vertical, and diagonal segments and leaves only their end points. For example, an up-right rectangular contour is encoded with 4 points.</a:t>
            </a:r>
            <a:endParaRPr b="0" lang="ru-RU" sz="1200" spc="-1" strike="noStrike">
              <a:latin typeface="Arial"/>
            </a:endParaRPr>
          </a:p>
          <a:p>
            <a:pPr>
              <a:lnSpc>
                <a:spcPct val="100000"/>
              </a:lnSpc>
            </a:pPr>
            <a:endParaRPr b="0" lang="ru-RU" sz="1200" spc="-1" strike="noStrike">
              <a:latin typeface="Arial"/>
            </a:endParaRPr>
          </a:p>
          <a:p>
            <a:pPr>
              <a:lnSpc>
                <a:spcPct val="100000"/>
              </a:lnSpc>
            </a:pPr>
            <a:r>
              <a:rPr b="0" lang="ru-RU" sz="1200" spc="-1" strike="noStrike">
                <a:solidFill>
                  <a:srgbClr val="000000"/>
                </a:solidFill>
                <a:latin typeface="Arial"/>
                <a:ea typeface="DejaVu Sans"/>
              </a:rPr>
              <a:t>CHAIN_APPROX_TC89_L1 </a:t>
            </a:r>
            <a:r>
              <a:rPr b="0" lang="ru-RU" sz="1200" spc="-1" strike="noStrike">
                <a:solidFill>
                  <a:srgbClr val="000000"/>
                </a:solidFill>
                <a:latin typeface="Arial"/>
                <a:ea typeface="DejaVu Sans"/>
              </a:rPr>
              <a:t>	</a:t>
            </a:r>
            <a:endParaRPr b="0" lang="ru-RU" sz="1200" spc="-1" strike="noStrike">
              <a:latin typeface="Arial"/>
            </a:endParaRPr>
          </a:p>
          <a:p>
            <a:pPr>
              <a:lnSpc>
                <a:spcPct val="100000"/>
              </a:lnSpc>
            </a:pPr>
            <a:r>
              <a:rPr b="0" lang="ru-RU" sz="1200" spc="-1" strike="noStrike">
                <a:solidFill>
                  <a:srgbClr val="000000"/>
                </a:solidFill>
                <a:latin typeface="Arial"/>
                <a:ea typeface="DejaVu Sans"/>
              </a:rPr>
              <a:t>applies one of the flavors of the Teh-Chin chain approximation algorithm *</a:t>
            </a:r>
            <a:endParaRPr b="0" lang="ru-RU" sz="1200" spc="-1" strike="noStrike">
              <a:latin typeface="Arial"/>
            </a:endParaRPr>
          </a:p>
          <a:p>
            <a:pPr>
              <a:lnSpc>
                <a:spcPct val="100000"/>
              </a:lnSpc>
            </a:pPr>
            <a:endParaRPr b="0" lang="ru-RU" sz="1200" spc="-1" strike="noStrike">
              <a:latin typeface="Arial"/>
            </a:endParaRPr>
          </a:p>
          <a:p>
            <a:pPr>
              <a:lnSpc>
                <a:spcPct val="100000"/>
              </a:lnSpc>
            </a:pPr>
            <a:r>
              <a:rPr b="0" lang="ru-RU" sz="1200" spc="-1" strike="noStrike">
                <a:solidFill>
                  <a:srgbClr val="000000"/>
                </a:solidFill>
                <a:latin typeface="Arial"/>
                <a:ea typeface="DejaVu Sans"/>
              </a:rPr>
              <a:t>CHAIN_APPROX_TC89_KCOS </a:t>
            </a:r>
            <a:r>
              <a:rPr b="0" lang="ru-RU" sz="1200" spc="-1" strike="noStrike">
                <a:solidFill>
                  <a:srgbClr val="000000"/>
                </a:solidFill>
                <a:latin typeface="Arial"/>
                <a:ea typeface="DejaVu Sans"/>
              </a:rPr>
              <a:t>	</a:t>
            </a:r>
            <a:endParaRPr b="0" lang="ru-RU" sz="1200" spc="-1" strike="noStrike">
              <a:latin typeface="Arial"/>
            </a:endParaRPr>
          </a:p>
          <a:p>
            <a:pPr>
              <a:lnSpc>
                <a:spcPct val="100000"/>
              </a:lnSpc>
            </a:pPr>
            <a:r>
              <a:rPr b="0" lang="ru-RU" sz="1200" spc="-1" strike="noStrike">
                <a:solidFill>
                  <a:srgbClr val="000000"/>
                </a:solidFill>
                <a:latin typeface="Arial"/>
                <a:ea typeface="DejaVu Sans"/>
              </a:rPr>
              <a:t>applies one of the flavors of the Teh-Chin chain approximation algorithm *</a:t>
            </a:r>
            <a:endParaRPr b="0" lang="ru-RU" sz="1200" spc="-1" strike="noStrike">
              <a:latin typeface="Arial"/>
            </a:endParaRPr>
          </a:p>
          <a:p>
            <a:pPr>
              <a:lnSpc>
                <a:spcPct val="100000"/>
              </a:lnSpc>
            </a:pPr>
            <a:endParaRPr b="0" lang="ru-RU" sz="1200" spc="-1" strike="noStrike">
              <a:latin typeface="Arial"/>
            </a:endParaRPr>
          </a:p>
          <a:p>
            <a:pPr>
              <a:lnSpc>
                <a:spcPct val="100000"/>
              </a:lnSpc>
            </a:pPr>
            <a:r>
              <a:rPr b="0" lang="ru-RU" sz="1200" spc="-1" strike="noStrike">
                <a:solidFill>
                  <a:srgbClr val="000000"/>
                </a:solidFill>
                <a:latin typeface="Arial"/>
                <a:ea typeface="DejaVu Sans"/>
              </a:rPr>
              <a:t>* C-H Teh and Roland T. Chin. On the detection of dominant points on digital curves. Pattern Analysis and Machine Intelligence, IEEE Transactions on, 11(8):859–872, 1989.</a:t>
            </a:r>
            <a:endParaRPr b="0" lang="ru-RU" sz="1200" spc="-1" strike="noStrike">
              <a:latin typeface="Arial"/>
            </a:endParaRPr>
          </a:p>
        </p:txBody>
      </p:sp>
      <p:pic>
        <p:nvPicPr>
          <p:cNvPr id="470" name="" descr=""/>
          <p:cNvPicPr/>
          <p:nvPr/>
        </p:nvPicPr>
        <p:blipFill>
          <a:blip r:embed="rId1"/>
          <a:stretch/>
        </p:blipFill>
        <p:spPr>
          <a:xfrm>
            <a:off x="322200" y="4717080"/>
            <a:ext cx="4283280" cy="1616400"/>
          </a:xfrm>
          <a:prstGeom prst="rect">
            <a:avLst/>
          </a:prstGeom>
          <a:ln>
            <a:noFill/>
          </a:ln>
        </p:spPr>
      </p:pic>
      <p:sp>
        <p:nvSpPr>
          <p:cNvPr id="471" name="CustomShape 5"/>
          <p:cNvSpPr/>
          <p:nvPr/>
        </p:nvSpPr>
        <p:spPr>
          <a:xfrm>
            <a:off x="5400000" y="5112000"/>
            <a:ext cx="2949480" cy="59976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ru-RU" sz="1200" spc="-1" strike="noStrike">
                <a:solidFill>
                  <a:srgbClr val="000000"/>
                </a:solidFill>
                <a:latin typeface="Arial"/>
                <a:ea typeface="DejaVu Sans"/>
              </a:rPr>
              <a:t>CHAIN_APPROX_NONE = 734 points</a:t>
            </a:r>
            <a:endParaRPr b="0" lang="ru-RU" sz="1200" spc="-1" strike="noStrike">
              <a:latin typeface="Arial"/>
            </a:endParaRPr>
          </a:p>
          <a:p>
            <a:pPr>
              <a:lnSpc>
                <a:spcPct val="100000"/>
              </a:lnSpc>
            </a:pPr>
            <a:r>
              <a:rPr b="0" lang="ru-RU" sz="1200" spc="-1" strike="noStrike">
                <a:solidFill>
                  <a:srgbClr val="000000"/>
                </a:solidFill>
                <a:latin typeface="Arial"/>
                <a:ea typeface="DejaVu Sans"/>
              </a:rPr>
              <a:t>CHAIN_APPROX_SIMPLE = 4 points</a:t>
            </a:r>
            <a:endParaRPr b="0" lang="ru-RU" sz="1200" spc="-1" strike="noStrike">
              <a:latin typeface="Arial"/>
            </a:endParaRPr>
          </a:p>
          <a:p>
            <a:pPr>
              <a:lnSpc>
                <a:spcPct val="100000"/>
              </a:lnSpc>
            </a:pPr>
            <a:endParaRPr b="0" lang="ru-RU" sz="1200" spc="-1" strike="noStrike">
              <a:latin typeface="Arial"/>
            </a:endParaRPr>
          </a:p>
        </p:txBody>
      </p:sp>
    </p:spTree>
  </p:cSld>
  <mc:AlternateContent>
    <mc:Choice Requires="p14">
      <p:transition spd="slow" p14:dur="2000"/>
    </mc:Choice>
    <mc:Fallback>
      <p:transition spd="slow"/>
    </mc:Fallback>
  </mc:AlternateContent>
</p:sld>
</file>

<file path=ppt/slides/slide7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2" name="CustomShape 1"/>
          <p:cNvSpPr/>
          <p:nvPr/>
        </p:nvSpPr>
        <p:spPr>
          <a:xfrm>
            <a:off x="395640" y="404640"/>
            <a:ext cx="8223840" cy="1060920"/>
          </a:xfrm>
          <a:prstGeom prst="rect">
            <a:avLst/>
          </a:prstGeom>
          <a:noFill/>
          <a:ln>
            <a:noFill/>
          </a:ln>
        </p:spPr>
        <p:style>
          <a:lnRef idx="0"/>
          <a:fillRef idx="0"/>
          <a:effectRef idx="0"/>
          <a:fontRef idx="minor"/>
        </p:style>
        <p:txBody>
          <a:bodyPr lIns="90000" rIns="90000" tIns="45000" bIns="45000" anchor="ctr">
            <a:normAutofit/>
          </a:bodyPr>
          <a:p>
            <a:pPr>
              <a:lnSpc>
                <a:spcPct val="100000"/>
              </a:lnSpc>
            </a:pPr>
            <a:r>
              <a:rPr b="0" i="1" lang="ru-RU" sz="3600" spc="-1" strike="noStrike">
                <a:solidFill>
                  <a:srgbClr val="424456"/>
                </a:solidFill>
                <a:latin typeface="Trebuchet MS"/>
                <a:ea typeface="DejaVu Sans"/>
              </a:rPr>
              <a:t>Find contours in OpenCV</a:t>
            </a:r>
            <a:endParaRPr b="0" lang="ru-RU" sz="3600" spc="-1" strike="noStrike">
              <a:latin typeface="Arial"/>
            </a:endParaRPr>
          </a:p>
        </p:txBody>
      </p:sp>
      <p:sp>
        <p:nvSpPr>
          <p:cNvPr id="473" name="CustomShape 2"/>
          <p:cNvSpPr/>
          <p:nvPr/>
        </p:nvSpPr>
        <p:spPr>
          <a:xfrm>
            <a:off x="292320" y="1296000"/>
            <a:ext cx="7963200" cy="4914720"/>
          </a:xfrm>
          <a:prstGeom prst="rect">
            <a:avLst/>
          </a:prstGeom>
          <a:noFill/>
          <a:ln>
            <a:noFill/>
          </a:ln>
        </p:spPr>
        <p:style>
          <a:lnRef idx="0"/>
          <a:fillRef idx="0"/>
          <a:effectRef idx="0"/>
          <a:fontRef idx="minor"/>
        </p:style>
        <p:txBody>
          <a:bodyPr lIns="90000" rIns="90000" tIns="45000" bIns="45000">
            <a:noAutofit/>
          </a:bodyPr>
          <a:p>
            <a:pPr>
              <a:lnSpc>
                <a:spcPct val="100000"/>
              </a:lnSpc>
            </a:pPr>
            <a:endParaRPr b="0" lang="ru-RU" sz="1800" spc="-1" strike="noStrike">
              <a:latin typeface="Arial"/>
            </a:endParaRPr>
          </a:p>
          <a:p>
            <a:pPr>
              <a:lnSpc>
                <a:spcPct val="100000"/>
              </a:lnSpc>
            </a:pPr>
            <a:endParaRPr b="0" lang="ru-RU" sz="1800" spc="-1" strike="noStrike">
              <a:latin typeface="Arial"/>
            </a:endParaRPr>
          </a:p>
        </p:txBody>
      </p:sp>
      <p:sp>
        <p:nvSpPr>
          <p:cNvPr id="474" name="CustomShape 3"/>
          <p:cNvSpPr/>
          <p:nvPr/>
        </p:nvSpPr>
        <p:spPr>
          <a:xfrm>
            <a:off x="2952000" y="6552000"/>
            <a:ext cx="6002640" cy="23544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ru-RU" sz="1050" spc="-1" strike="noStrike">
                <a:solidFill>
                  <a:srgbClr val="000000"/>
                </a:solidFill>
                <a:latin typeface="Arial"/>
                <a:ea typeface="DejaVu Sans"/>
              </a:rPr>
              <a:t>https://docs.opencv.org/2.4/doc/tutorials/imgproc/shapedescriptors/find_contours/find_contours.html</a:t>
            </a:r>
            <a:endParaRPr b="0" lang="ru-RU" sz="1050" spc="-1" strike="noStrike">
              <a:latin typeface="Arial"/>
            </a:endParaRPr>
          </a:p>
        </p:txBody>
      </p:sp>
      <p:sp>
        <p:nvSpPr>
          <p:cNvPr id="475" name="CustomShape 4"/>
          <p:cNvSpPr/>
          <p:nvPr/>
        </p:nvSpPr>
        <p:spPr>
          <a:xfrm>
            <a:off x="216000" y="1872000"/>
            <a:ext cx="8637120" cy="466560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ru-RU" sz="1500" spc="-1" strike="noStrike">
                <a:solidFill>
                  <a:srgbClr val="000000"/>
                </a:solidFill>
                <a:latin typeface="Arial"/>
                <a:ea typeface="DejaVu Sans"/>
              </a:rPr>
              <a:t>Mat canny_output;</a:t>
            </a:r>
            <a:endParaRPr b="0" lang="ru-RU" sz="1500" spc="-1" strike="noStrike">
              <a:latin typeface="Arial"/>
            </a:endParaRPr>
          </a:p>
          <a:p>
            <a:pPr>
              <a:lnSpc>
                <a:spcPct val="100000"/>
              </a:lnSpc>
            </a:pPr>
            <a:r>
              <a:rPr b="0" lang="ru-RU" sz="1500" spc="-1" strike="noStrike">
                <a:solidFill>
                  <a:srgbClr val="000000"/>
                </a:solidFill>
                <a:latin typeface="Arial"/>
                <a:ea typeface="DejaVu Sans"/>
              </a:rPr>
              <a:t>  </a:t>
            </a:r>
            <a:r>
              <a:rPr b="0" lang="ru-RU" sz="1500" spc="-1" strike="noStrike">
                <a:solidFill>
                  <a:srgbClr val="000000"/>
                </a:solidFill>
                <a:latin typeface="Arial"/>
                <a:ea typeface="DejaVu Sans"/>
              </a:rPr>
              <a:t>vector&lt;vector&lt;Point&gt; &gt; contours;</a:t>
            </a:r>
            <a:endParaRPr b="0" lang="ru-RU" sz="1500" spc="-1" strike="noStrike">
              <a:latin typeface="Arial"/>
            </a:endParaRPr>
          </a:p>
          <a:p>
            <a:pPr>
              <a:lnSpc>
                <a:spcPct val="100000"/>
              </a:lnSpc>
            </a:pPr>
            <a:r>
              <a:rPr b="0" lang="ru-RU" sz="1500" spc="-1" strike="noStrike">
                <a:solidFill>
                  <a:srgbClr val="000000"/>
                </a:solidFill>
                <a:latin typeface="Arial"/>
                <a:ea typeface="DejaVu Sans"/>
              </a:rPr>
              <a:t>  </a:t>
            </a:r>
            <a:r>
              <a:rPr b="0" lang="ru-RU" sz="1500" spc="-1" strike="noStrike">
                <a:solidFill>
                  <a:srgbClr val="000000"/>
                </a:solidFill>
                <a:latin typeface="Arial"/>
                <a:ea typeface="DejaVu Sans"/>
              </a:rPr>
              <a:t>vector&lt;Vec4i&gt; hierarchy;</a:t>
            </a:r>
            <a:endParaRPr b="0" lang="ru-RU" sz="1500" spc="-1" strike="noStrike">
              <a:latin typeface="Arial"/>
            </a:endParaRPr>
          </a:p>
          <a:p>
            <a:pPr>
              <a:lnSpc>
                <a:spcPct val="100000"/>
              </a:lnSpc>
            </a:pPr>
            <a:endParaRPr b="0" lang="ru-RU" sz="1500" spc="-1" strike="noStrike">
              <a:latin typeface="Arial"/>
            </a:endParaRPr>
          </a:p>
          <a:p>
            <a:pPr>
              <a:lnSpc>
                <a:spcPct val="100000"/>
              </a:lnSpc>
            </a:pPr>
            <a:r>
              <a:rPr b="0" lang="ru-RU" sz="1500" spc="-1" strike="noStrike">
                <a:solidFill>
                  <a:srgbClr val="000000"/>
                </a:solidFill>
                <a:latin typeface="Arial"/>
                <a:ea typeface="DejaVu Sans"/>
              </a:rPr>
              <a:t>  </a:t>
            </a:r>
            <a:r>
              <a:rPr b="0" lang="ru-RU" sz="1500" spc="-1" strike="noStrike">
                <a:solidFill>
                  <a:srgbClr val="000000"/>
                </a:solidFill>
                <a:latin typeface="Arial"/>
                <a:ea typeface="DejaVu Sans"/>
              </a:rPr>
              <a:t>/// Detect edges using canny</a:t>
            </a:r>
            <a:endParaRPr b="0" lang="ru-RU" sz="1500" spc="-1" strike="noStrike">
              <a:latin typeface="Arial"/>
            </a:endParaRPr>
          </a:p>
          <a:p>
            <a:pPr>
              <a:lnSpc>
                <a:spcPct val="100000"/>
              </a:lnSpc>
            </a:pPr>
            <a:r>
              <a:rPr b="0" lang="ru-RU" sz="1500" spc="-1" strike="noStrike">
                <a:solidFill>
                  <a:srgbClr val="000000"/>
                </a:solidFill>
                <a:latin typeface="Arial"/>
                <a:ea typeface="DejaVu Sans"/>
              </a:rPr>
              <a:t>  </a:t>
            </a:r>
            <a:r>
              <a:rPr b="0" lang="ru-RU" sz="1500" spc="-1" strike="noStrike">
                <a:solidFill>
                  <a:srgbClr val="000000"/>
                </a:solidFill>
                <a:latin typeface="Arial"/>
                <a:ea typeface="DejaVu Sans"/>
              </a:rPr>
              <a:t>Canny( src_gray, canny_output, thresh, thresh*2, 3 );</a:t>
            </a:r>
            <a:endParaRPr b="0" lang="ru-RU" sz="1500" spc="-1" strike="noStrike">
              <a:latin typeface="Arial"/>
            </a:endParaRPr>
          </a:p>
          <a:p>
            <a:pPr>
              <a:lnSpc>
                <a:spcPct val="100000"/>
              </a:lnSpc>
            </a:pPr>
            <a:r>
              <a:rPr b="0" lang="ru-RU" sz="1500" spc="-1" strike="noStrike">
                <a:solidFill>
                  <a:srgbClr val="000000"/>
                </a:solidFill>
                <a:latin typeface="Arial"/>
                <a:ea typeface="DejaVu Sans"/>
              </a:rPr>
              <a:t>  </a:t>
            </a:r>
            <a:r>
              <a:rPr b="0" lang="ru-RU" sz="1500" spc="-1" strike="noStrike">
                <a:solidFill>
                  <a:srgbClr val="000000"/>
                </a:solidFill>
                <a:latin typeface="Arial"/>
                <a:ea typeface="DejaVu Sans"/>
              </a:rPr>
              <a:t>/// Find contours</a:t>
            </a:r>
            <a:endParaRPr b="0" lang="ru-RU" sz="1500" spc="-1" strike="noStrike">
              <a:latin typeface="Arial"/>
            </a:endParaRPr>
          </a:p>
          <a:p>
            <a:pPr>
              <a:lnSpc>
                <a:spcPct val="100000"/>
              </a:lnSpc>
            </a:pPr>
            <a:r>
              <a:rPr b="0" lang="ru-RU" sz="1500" spc="-1" strike="noStrike">
                <a:solidFill>
                  <a:srgbClr val="000000"/>
                </a:solidFill>
                <a:latin typeface="Arial"/>
                <a:ea typeface="DejaVu Sans"/>
              </a:rPr>
              <a:t>  </a:t>
            </a:r>
            <a:r>
              <a:rPr b="0" lang="ru-RU" sz="1500" spc="-1" strike="noStrike">
                <a:solidFill>
                  <a:srgbClr val="000000"/>
                </a:solidFill>
                <a:latin typeface="Arial"/>
                <a:ea typeface="DejaVu Sans"/>
              </a:rPr>
              <a:t>findContours( canny_output, contours, hierarchy, CV_RETR_TREE, CV_CHAIN_APPROX_SIMPLE, Point(0, 0) );</a:t>
            </a:r>
            <a:endParaRPr b="0" lang="ru-RU" sz="1500" spc="-1" strike="noStrike">
              <a:latin typeface="Arial"/>
            </a:endParaRPr>
          </a:p>
          <a:p>
            <a:pPr>
              <a:lnSpc>
                <a:spcPct val="100000"/>
              </a:lnSpc>
            </a:pPr>
            <a:endParaRPr b="0" lang="ru-RU" sz="1500" spc="-1" strike="noStrike">
              <a:latin typeface="Arial"/>
            </a:endParaRPr>
          </a:p>
          <a:p>
            <a:pPr>
              <a:lnSpc>
                <a:spcPct val="100000"/>
              </a:lnSpc>
            </a:pPr>
            <a:r>
              <a:rPr b="0" lang="ru-RU" sz="1500" spc="-1" strike="noStrike">
                <a:solidFill>
                  <a:srgbClr val="000000"/>
                </a:solidFill>
                <a:latin typeface="Arial"/>
                <a:ea typeface="DejaVu Sans"/>
              </a:rPr>
              <a:t>  </a:t>
            </a:r>
            <a:r>
              <a:rPr b="0" lang="ru-RU" sz="1500" spc="-1" strike="noStrike">
                <a:solidFill>
                  <a:srgbClr val="000000"/>
                </a:solidFill>
                <a:latin typeface="Arial"/>
                <a:ea typeface="DejaVu Sans"/>
              </a:rPr>
              <a:t>/// Draw contours</a:t>
            </a:r>
            <a:endParaRPr b="0" lang="ru-RU" sz="1500" spc="-1" strike="noStrike">
              <a:latin typeface="Arial"/>
            </a:endParaRPr>
          </a:p>
          <a:p>
            <a:pPr>
              <a:lnSpc>
                <a:spcPct val="100000"/>
              </a:lnSpc>
            </a:pPr>
            <a:r>
              <a:rPr b="0" lang="ru-RU" sz="1500" spc="-1" strike="noStrike">
                <a:solidFill>
                  <a:srgbClr val="000000"/>
                </a:solidFill>
                <a:latin typeface="Arial"/>
                <a:ea typeface="DejaVu Sans"/>
              </a:rPr>
              <a:t>  </a:t>
            </a:r>
            <a:r>
              <a:rPr b="0" lang="ru-RU" sz="1500" spc="-1" strike="noStrike">
                <a:solidFill>
                  <a:srgbClr val="000000"/>
                </a:solidFill>
                <a:latin typeface="Arial"/>
                <a:ea typeface="DejaVu Sans"/>
              </a:rPr>
              <a:t>Mat drawing = Mat::zeros( canny_output.size(), CV_8UC3 );</a:t>
            </a:r>
            <a:endParaRPr b="0" lang="ru-RU" sz="1500" spc="-1" strike="noStrike">
              <a:latin typeface="Arial"/>
            </a:endParaRPr>
          </a:p>
          <a:p>
            <a:pPr>
              <a:lnSpc>
                <a:spcPct val="100000"/>
              </a:lnSpc>
            </a:pPr>
            <a:r>
              <a:rPr b="0" lang="ru-RU" sz="1500" spc="-1" strike="noStrike">
                <a:solidFill>
                  <a:srgbClr val="000000"/>
                </a:solidFill>
                <a:latin typeface="Arial"/>
                <a:ea typeface="DejaVu Sans"/>
              </a:rPr>
              <a:t>  </a:t>
            </a:r>
            <a:r>
              <a:rPr b="0" lang="ru-RU" sz="1500" spc="-1" strike="noStrike">
                <a:solidFill>
                  <a:srgbClr val="000000"/>
                </a:solidFill>
                <a:latin typeface="Arial"/>
                <a:ea typeface="DejaVu Sans"/>
              </a:rPr>
              <a:t>for( int i = 0; i&lt; contours.size(); i++ )</a:t>
            </a:r>
            <a:endParaRPr b="0" lang="ru-RU" sz="1500" spc="-1" strike="noStrike">
              <a:latin typeface="Arial"/>
            </a:endParaRPr>
          </a:p>
          <a:p>
            <a:pPr>
              <a:lnSpc>
                <a:spcPct val="100000"/>
              </a:lnSpc>
            </a:pPr>
            <a:r>
              <a:rPr b="0" lang="ru-RU" sz="1500" spc="-1" strike="noStrike">
                <a:solidFill>
                  <a:srgbClr val="000000"/>
                </a:solidFill>
                <a:latin typeface="Arial"/>
                <a:ea typeface="DejaVu Sans"/>
              </a:rPr>
              <a:t>     </a:t>
            </a:r>
            <a:r>
              <a:rPr b="0" lang="ru-RU" sz="1500" spc="-1" strike="noStrike">
                <a:solidFill>
                  <a:srgbClr val="000000"/>
                </a:solidFill>
                <a:latin typeface="Arial"/>
                <a:ea typeface="DejaVu Sans"/>
              </a:rPr>
              <a:t>{</a:t>
            </a:r>
            <a:endParaRPr b="0" lang="ru-RU" sz="1500" spc="-1" strike="noStrike">
              <a:latin typeface="Arial"/>
            </a:endParaRPr>
          </a:p>
          <a:p>
            <a:pPr>
              <a:lnSpc>
                <a:spcPct val="100000"/>
              </a:lnSpc>
            </a:pPr>
            <a:r>
              <a:rPr b="0" lang="ru-RU" sz="1500" spc="-1" strike="noStrike">
                <a:solidFill>
                  <a:srgbClr val="000000"/>
                </a:solidFill>
                <a:latin typeface="Arial"/>
                <a:ea typeface="DejaVu Sans"/>
              </a:rPr>
              <a:t>       </a:t>
            </a:r>
            <a:r>
              <a:rPr b="0" lang="ru-RU" sz="1500" spc="-1" strike="noStrike">
                <a:solidFill>
                  <a:srgbClr val="000000"/>
                </a:solidFill>
                <a:latin typeface="Arial"/>
                <a:ea typeface="DejaVu Sans"/>
              </a:rPr>
              <a:t>Scalar color = Scalar( rng.uniform(0, 255), rng.uniform(0,255), rng.uniform(0,255) );</a:t>
            </a:r>
            <a:endParaRPr b="0" lang="ru-RU" sz="1500" spc="-1" strike="noStrike">
              <a:latin typeface="Arial"/>
            </a:endParaRPr>
          </a:p>
          <a:p>
            <a:pPr>
              <a:lnSpc>
                <a:spcPct val="100000"/>
              </a:lnSpc>
            </a:pPr>
            <a:r>
              <a:rPr b="0" lang="ru-RU" sz="1500" spc="-1" strike="noStrike">
                <a:solidFill>
                  <a:srgbClr val="000000"/>
                </a:solidFill>
                <a:latin typeface="Arial"/>
                <a:ea typeface="DejaVu Sans"/>
              </a:rPr>
              <a:t>       </a:t>
            </a:r>
            <a:r>
              <a:rPr b="0" lang="ru-RU" sz="1500" spc="-1" strike="noStrike">
                <a:solidFill>
                  <a:srgbClr val="000000"/>
                </a:solidFill>
                <a:latin typeface="Arial"/>
                <a:ea typeface="DejaVu Sans"/>
              </a:rPr>
              <a:t>drawContours( drawing, contours, i, color, 2, 8, hierarchy, 0, Point() );</a:t>
            </a:r>
            <a:endParaRPr b="0" lang="ru-RU" sz="1500" spc="-1" strike="noStrike">
              <a:latin typeface="Arial"/>
            </a:endParaRPr>
          </a:p>
          <a:p>
            <a:pPr>
              <a:lnSpc>
                <a:spcPct val="100000"/>
              </a:lnSpc>
            </a:pPr>
            <a:r>
              <a:rPr b="0" lang="ru-RU" sz="1500" spc="-1" strike="noStrike">
                <a:solidFill>
                  <a:srgbClr val="000000"/>
                </a:solidFill>
                <a:latin typeface="Arial"/>
                <a:ea typeface="DejaVu Sans"/>
              </a:rPr>
              <a:t>     </a:t>
            </a:r>
            <a:r>
              <a:rPr b="0" lang="ru-RU" sz="1500" spc="-1" strike="noStrike">
                <a:solidFill>
                  <a:srgbClr val="000000"/>
                </a:solidFill>
                <a:latin typeface="Arial"/>
                <a:ea typeface="DejaVu Sans"/>
              </a:rPr>
              <a:t>}</a:t>
            </a:r>
            <a:endParaRPr b="0" lang="ru-RU" sz="1500" spc="-1" strike="noStrike">
              <a:latin typeface="Arial"/>
            </a:endParaRPr>
          </a:p>
          <a:p>
            <a:pPr>
              <a:lnSpc>
                <a:spcPct val="100000"/>
              </a:lnSpc>
            </a:pPr>
            <a:endParaRPr b="0" lang="ru-RU" sz="1500" spc="-1" strike="noStrike">
              <a:latin typeface="Arial"/>
            </a:endParaRPr>
          </a:p>
          <a:p>
            <a:pPr>
              <a:lnSpc>
                <a:spcPct val="100000"/>
              </a:lnSpc>
            </a:pPr>
            <a:r>
              <a:rPr b="0" lang="ru-RU" sz="1500" spc="-1" strike="noStrike">
                <a:solidFill>
                  <a:srgbClr val="000000"/>
                </a:solidFill>
                <a:latin typeface="Arial"/>
                <a:ea typeface="DejaVu Sans"/>
              </a:rPr>
              <a:t>  </a:t>
            </a:r>
            <a:r>
              <a:rPr b="0" lang="ru-RU" sz="1500" spc="-1" strike="noStrike">
                <a:solidFill>
                  <a:srgbClr val="000000"/>
                </a:solidFill>
                <a:latin typeface="Arial"/>
                <a:ea typeface="DejaVu Sans"/>
              </a:rPr>
              <a:t>/// Show in a window</a:t>
            </a:r>
            <a:endParaRPr b="0" lang="ru-RU" sz="1500" spc="-1" strike="noStrike">
              <a:latin typeface="Arial"/>
            </a:endParaRPr>
          </a:p>
          <a:p>
            <a:pPr>
              <a:lnSpc>
                <a:spcPct val="100000"/>
              </a:lnSpc>
            </a:pPr>
            <a:r>
              <a:rPr b="0" lang="ru-RU" sz="1500" spc="-1" strike="noStrike">
                <a:solidFill>
                  <a:srgbClr val="000000"/>
                </a:solidFill>
                <a:latin typeface="Arial"/>
                <a:ea typeface="DejaVu Sans"/>
              </a:rPr>
              <a:t>  </a:t>
            </a:r>
            <a:r>
              <a:rPr b="0" lang="ru-RU" sz="1500" spc="-1" strike="noStrike">
                <a:solidFill>
                  <a:srgbClr val="000000"/>
                </a:solidFill>
                <a:latin typeface="Arial"/>
                <a:ea typeface="DejaVu Sans"/>
              </a:rPr>
              <a:t>namedWindow( "Contours", CV_WINDOW_AUTOSIZE );</a:t>
            </a:r>
            <a:endParaRPr b="0" lang="ru-RU" sz="1500" spc="-1" strike="noStrike">
              <a:latin typeface="Arial"/>
            </a:endParaRPr>
          </a:p>
          <a:p>
            <a:pPr>
              <a:lnSpc>
                <a:spcPct val="100000"/>
              </a:lnSpc>
            </a:pPr>
            <a:r>
              <a:rPr b="0" lang="ru-RU" sz="1500" spc="-1" strike="noStrike">
                <a:solidFill>
                  <a:srgbClr val="000000"/>
                </a:solidFill>
                <a:latin typeface="Arial"/>
                <a:ea typeface="DejaVu Sans"/>
              </a:rPr>
              <a:t>  </a:t>
            </a:r>
            <a:r>
              <a:rPr b="0" lang="ru-RU" sz="1500" spc="-1" strike="noStrike">
                <a:solidFill>
                  <a:srgbClr val="000000"/>
                </a:solidFill>
                <a:latin typeface="Arial"/>
                <a:ea typeface="DejaVu Sans"/>
              </a:rPr>
              <a:t>imshow( "Contours", drawing );</a:t>
            </a:r>
            <a:endParaRPr b="0" lang="ru-RU" sz="1500" spc="-1" strike="noStrike">
              <a:latin typeface="Arial"/>
            </a:endParaRPr>
          </a:p>
        </p:txBody>
      </p:sp>
    </p:spTree>
  </p:cSld>
  <mc:AlternateContent>
    <mc:Choice Requires="p14">
      <p:transition spd="slow" p14:dur="2000"/>
    </mc:Choice>
    <mc:Fallback>
      <p:transition spd="slow"/>
    </mc:Fallback>
  </mc:AlternateContent>
</p:sld>
</file>

<file path=ppt/slides/slide7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6" name="CustomShape 1"/>
          <p:cNvSpPr/>
          <p:nvPr/>
        </p:nvSpPr>
        <p:spPr>
          <a:xfrm>
            <a:off x="395640" y="404640"/>
            <a:ext cx="8223840" cy="1060920"/>
          </a:xfrm>
          <a:prstGeom prst="rect">
            <a:avLst/>
          </a:prstGeom>
          <a:noFill/>
          <a:ln>
            <a:noFill/>
          </a:ln>
        </p:spPr>
        <p:style>
          <a:lnRef idx="0"/>
          <a:fillRef idx="0"/>
          <a:effectRef idx="0"/>
          <a:fontRef idx="minor"/>
        </p:style>
        <p:txBody>
          <a:bodyPr lIns="90000" rIns="90000" tIns="45000" bIns="45000" anchor="ctr">
            <a:normAutofit/>
          </a:bodyPr>
          <a:p>
            <a:pPr>
              <a:lnSpc>
                <a:spcPct val="100000"/>
              </a:lnSpc>
            </a:pPr>
            <a:r>
              <a:rPr b="0" i="1" lang="ru-RU" sz="3600" spc="-1" strike="noStrike">
                <a:solidFill>
                  <a:srgbClr val="424456"/>
                </a:solidFill>
                <a:latin typeface="Trebuchet MS"/>
                <a:ea typeface="DejaVu Sans"/>
              </a:rPr>
              <a:t>Find contours in OpenCV</a:t>
            </a:r>
            <a:endParaRPr b="0" lang="ru-RU" sz="3600" spc="-1" strike="noStrike">
              <a:latin typeface="Arial"/>
            </a:endParaRPr>
          </a:p>
        </p:txBody>
      </p:sp>
      <p:sp>
        <p:nvSpPr>
          <p:cNvPr id="477" name="CustomShape 2"/>
          <p:cNvSpPr/>
          <p:nvPr/>
        </p:nvSpPr>
        <p:spPr>
          <a:xfrm>
            <a:off x="292320" y="1296000"/>
            <a:ext cx="7963200" cy="4914720"/>
          </a:xfrm>
          <a:prstGeom prst="rect">
            <a:avLst/>
          </a:prstGeom>
          <a:noFill/>
          <a:ln>
            <a:noFill/>
          </a:ln>
        </p:spPr>
        <p:style>
          <a:lnRef idx="0"/>
          <a:fillRef idx="0"/>
          <a:effectRef idx="0"/>
          <a:fontRef idx="minor"/>
        </p:style>
        <p:txBody>
          <a:bodyPr lIns="90000" rIns="90000" tIns="45000" bIns="45000">
            <a:noAutofit/>
          </a:bodyPr>
          <a:p>
            <a:pPr>
              <a:lnSpc>
                <a:spcPct val="100000"/>
              </a:lnSpc>
            </a:pPr>
            <a:endParaRPr b="0" lang="ru-RU" sz="1800" spc="-1" strike="noStrike">
              <a:latin typeface="Arial"/>
            </a:endParaRPr>
          </a:p>
          <a:p>
            <a:pPr>
              <a:lnSpc>
                <a:spcPct val="100000"/>
              </a:lnSpc>
            </a:pPr>
            <a:endParaRPr b="0" lang="ru-RU" sz="1800" spc="-1" strike="noStrike">
              <a:latin typeface="Arial"/>
            </a:endParaRPr>
          </a:p>
        </p:txBody>
      </p:sp>
      <p:sp>
        <p:nvSpPr>
          <p:cNvPr id="478" name="CustomShape 3"/>
          <p:cNvSpPr/>
          <p:nvPr/>
        </p:nvSpPr>
        <p:spPr>
          <a:xfrm>
            <a:off x="2952000" y="6552000"/>
            <a:ext cx="6002640" cy="23544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ru-RU" sz="1050" spc="-1" strike="noStrike">
                <a:solidFill>
                  <a:srgbClr val="000000"/>
                </a:solidFill>
                <a:latin typeface="Arial"/>
                <a:ea typeface="DejaVu Sans"/>
              </a:rPr>
              <a:t>https://docs.opencv.org/2.4/doc/tutorials/imgproc/shapedescriptors/find_contours/find_contours.html</a:t>
            </a:r>
            <a:endParaRPr b="0" lang="ru-RU" sz="1050" spc="-1" strike="noStrike">
              <a:latin typeface="Arial"/>
            </a:endParaRPr>
          </a:p>
        </p:txBody>
      </p:sp>
      <p:pic>
        <p:nvPicPr>
          <p:cNvPr id="479" name="" descr=""/>
          <p:cNvPicPr/>
          <p:nvPr/>
        </p:nvPicPr>
        <p:blipFill>
          <a:blip r:embed="rId1"/>
          <a:stretch/>
        </p:blipFill>
        <p:spPr>
          <a:xfrm>
            <a:off x="720000" y="2646360"/>
            <a:ext cx="3309120" cy="3408120"/>
          </a:xfrm>
          <a:prstGeom prst="rect">
            <a:avLst/>
          </a:prstGeom>
          <a:ln>
            <a:noFill/>
          </a:ln>
        </p:spPr>
      </p:pic>
      <p:pic>
        <p:nvPicPr>
          <p:cNvPr id="480" name="" descr=""/>
          <p:cNvPicPr/>
          <p:nvPr/>
        </p:nvPicPr>
        <p:blipFill>
          <a:blip r:embed="rId2"/>
          <a:stretch/>
        </p:blipFill>
        <p:spPr>
          <a:xfrm>
            <a:off x="4392000" y="2682000"/>
            <a:ext cx="3957120" cy="3402360"/>
          </a:xfrm>
          <a:prstGeom prst="rect">
            <a:avLst/>
          </a:prstGeom>
          <a:ln>
            <a:noFill/>
          </a:ln>
        </p:spPr>
      </p:pic>
    </p:spTree>
  </p:cSld>
  <mc:AlternateContent>
    <mc:Choice Requires="p14">
      <p:transition spd="slow" p14:dur="2000"/>
    </mc:Choice>
    <mc:Fallback>
      <p:transition spd="slow"/>
    </mc:Fallback>
  </mc:AlternateContent>
</p:sld>
</file>

<file path=ppt/slides/slide7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1" name="CustomShape 1"/>
          <p:cNvSpPr/>
          <p:nvPr/>
        </p:nvSpPr>
        <p:spPr>
          <a:xfrm>
            <a:off x="395640" y="404640"/>
            <a:ext cx="8223840" cy="1060920"/>
          </a:xfrm>
          <a:prstGeom prst="rect">
            <a:avLst/>
          </a:prstGeom>
          <a:noFill/>
          <a:ln>
            <a:noFill/>
          </a:ln>
        </p:spPr>
        <p:style>
          <a:lnRef idx="0"/>
          <a:fillRef idx="0"/>
          <a:effectRef idx="0"/>
          <a:fontRef idx="minor"/>
        </p:style>
        <p:txBody>
          <a:bodyPr lIns="90000" rIns="90000" tIns="45000" bIns="45000" anchor="ctr">
            <a:normAutofit/>
          </a:bodyPr>
          <a:p>
            <a:pPr>
              <a:lnSpc>
                <a:spcPct val="100000"/>
              </a:lnSpc>
            </a:pPr>
            <a:r>
              <a:rPr b="0" i="1" lang="ru-RU" sz="3600" spc="-1" strike="noStrike">
                <a:solidFill>
                  <a:srgbClr val="424456"/>
                </a:solidFill>
                <a:latin typeface="Trebuchet MS"/>
                <a:ea typeface="DejaVu Sans"/>
              </a:rPr>
              <a:t>Pattern Tracker</a:t>
            </a:r>
            <a:endParaRPr b="0" lang="ru-RU" sz="3600" spc="-1" strike="noStrike">
              <a:latin typeface="Arial"/>
            </a:endParaRPr>
          </a:p>
        </p:txBody>
      </p:sp>
      <p:sp>
        <p:nvSpPr>
          <p:cNvPr id="482" name="CustomShape 2"/>
          <p:cNvSpPr/>
          <p:nvPr/>
        </p:nvSpPr>
        <p:spPr>
          <a:xfrm>
            <a:off x="292320" y="1296000"/>
            <a:ext cx="7963200" cy="4914720"/>
          </a:xfrm>
          <a:prstGeom prst="rect">
            <a:avLst/>
          </a:prstGeom>
          <a:noFill/>
          <a:ln>
            <a:noFill/>
          </a:ln>
        </p:spPr>
        <p:style>
          <a:lnRef idx="0"/>
          <a:fillRef idx="0"/>
          <a:effectRef idx="0"/>
          <a:fontRef idx="minor"/>
        </p:style>
        <p:txBody>
          <a:bodyPr lIns="90000" rIns="90000" tIns="45000" bIns="45000">
            <a:noAutofit/>
          </a:bodyPr>
          <a:p>
            <a:pPr>
              <a:lnSpc>
                <a:spcPct val="100000"/>
              </a:lnSpc>
            </a:pPr>
            <a:endParaRPr b="0" lang="ru-RU" sz="1800" spc="-1" strike="noStrike">
              <a:latin typeface="Arial"/>
            </a:endParaRPr>
          </a:p>
          <a:p>
            <a:pPr>
              <a:lnSpc>
                <a:spcPct val="100000"/>
              </a:lnSpc>
            </a:pPr>
            <a:r>
              <a:rPr b="0" lang="ru-RU" sz="2800" spc="-1" strike="noStrike">
                <a:solidFill>
                  <a:srgbClr val="000000"/>
                </a:solidFill>
                <a:latin typeface="Arial"/>
                <a:ea typeface="DejaVu Sans"/>
              </a:rPr>
              <a:t>Search an object by pattern, KCF algorithm</a:t>
            </a:r>
            <a:endParaRPr b="0" lang="ru-RU" sz="2800" spc="-1" strike="noStrike">
              <a:latin typeface="Arial"/>
            </a:endParaRPr>
          </a:p>
          <a:p>
            <a:pPr>
              <a:lnSpc>
                <a:spcPct val="100000"/>
              </a:lnSpc>
            </a:pPr>
            <a:endParaRPr b="0" lang="ru-RU" sz="2800" spc="-1" strike="noStrike">
              <a:latin typeface="Arial"/>
            </a:endParaRPr>
          </a:p>
          <a:p>
            <a:pPr>
              <a:lnSpc>
                <a:spcPct val="100000"/>
              </a:lnSpc>
            </a:pPr>
            <a:r>
              <a:rPr b="0" lang="ru-RU" sz="2800" spc="-1" strike="noStrike">
                <a:solidFill>
                  <a:srgbClr val="000000"/>
                </a:solidFill>
                <a:latin typeface="Arial"/>
                <a:ea typeface="DejaVu Sans"/>
              </a:rPr>
              <a:t>OpenCV 3 recommended:</a:t>
            </a:r>
            <a:endParaRPr b="0" lang="ru-RU" sz="2800" spc="-1" strike="noStrike">
              <a:latin typeface="Arial"/>
            </a:endParaRPr>
          </a:p>
          <a:p>
            <a:pPr>
              <a:lnSpc>
                <a:spcPct val="100000"/>
              </a:lnSpc>
            </a:pPr>
            <a:endParaRPr b="0" lang="ru-RU" sz="2800" spc="-1" strike="noStrike">
              <a:latin typeface="Arial"/>
            </a:endParaRPr>
          </a:p>
          <a:p>
            <a:pPr>
              <a:lnSpc>
                <a:spcPct val="100000"/>
              </a:lnSpc>
            </a:pPr>
            <a:r>
              <a:rPr b="0" lang="ru-RU" sz="2800" spc="-1" strike="noStrike">
                <a:solidFill>
                  <a:srgbClr val="000000"/>
                </a:solidFill>
                <a:latin typeface="Arial"/>
                <a:ea typeface="DejaVu Sans"/>
              </a:rPr>
              <a:t>sudo apt-get install python-pip</a:t>
            </a:r>
            <a:endParaRPr b="0" lang="ru-RU" sz="2800" spc="-1" strike="noStrike">
              <a:latin typeface="Arial"/>
            </a:endParaRPr>
          </a:p>
          <a:p>
            <a:pPr>
              <a:lnSpc>
                <a:spcPct val="100000"/>
              </a:lnSpc>
            </a:pPr>
            <a:r>
              <a:rPr b="0" lang="ru-RU" sz="2800" spc="-1" strike="noStrike">
                <a:solidFill>
                  <a:srgbClr val="000000"/>
                </a:solidFill>
                <a:latin typeface="Arial"/>
                <a:ea typeface="DejaVu Sans"/>
              </a:rPr>
              <a:t>pip install opencv-contrib-python</a:t>
            </a:r>
            <a:endParaRPr b="0" lang="ru-RU" sz="2800" spc="-1" strike="noStrike">
              <a:latin typeface="Arial"/>
            </a:endParaRPr>
          </a:p>
          <a:p>
            <a:pPr>
              <a:lnSpc>
                <a:spcPct val="100000"/>
              </a:lnSpc>
            </a:pPr>
            <a:endParaRPr b="0" lang="ru-RU" sz="2800" spc="-1" strike="noStrike">
              <a:latin typeface="Arial"/>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4" name="CustomShape 1"/>
          <p:cNvSpPr/>
          <p:nvPr/>
        </p:nvSpPr>
        <p:spPr>
          <a:xfrm>
            <a:off x="292320" y="552240"/>
            <a:ext cx="7963200" cy="491472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ru-RU" sz="1400" spc="-1" strike="noStrike">
                <a:solidFill>
                  <a:srgbClr val="000000"/>
                </a:solidFill>
                <a:latin typeface="Courier New"/>
                <a:ea typeface="DejaVu Sans Mono"/>
              </a:rPr>
              <a:t>import cv2</a:t>
            </a:r>
            <a:endParaRPr b="0" lang="ru-RU" sz="1400" spc="-1" strike="noStrike">
              <a:latin typeface="Arial"/>
            </a:endParaRPr>
          </a:p>
          <a:p>
            <a:pPr>
              <a:lnSpc>
                <a:spcPct val="100000"/>
              </a:lnSpc>
            </a:pPr>
            <a:r>
              <a:rPr b="0" lang="ru-RU" sz="1400" spc="-1" strike="noStrike">
                <a:solidFill>
                  <a:srgbClr val="000000"/>
                </a:solidFill>
                <a:latin typeface="Courier New"/>
                <a:ea typeface="DejaVu Sans Mono"/>
              </a:rPr>
              <a:t>import numpy as np</a:t>
            </a:r>
            <a:endParaRPr b="0" lang="ru-RU" sz="1400" spc="-1" strike="noStrike">
              <a:latin typeface="Arial"/>
            </a:endParaRPr>
          </a:p>
          <a:p>
            <a:pPr>
              <a:lnSpc>
                <a:spcPct val="100000"/>
              </a:lnSpc>
            </a:pPr>
            <a:r>
              <a:rPr b="0" lang="ru-RU" sz="1400" spc="-1" strike="noStrike">
                <a:solidFill>
                  <a:srgbClr val="000000"/>
                </a:solidFill>
                <a:latin typeface="Courier New"/>
                <a:ea typeface="DejaVu Sans Mono"/>
              </a:rPr>
              <a:t>cap = cv2.VideoCapture(0)</a:t>
            </a:r>
            <a:endParaRPr b="0" lang="ru-RU" sz="1400" spc="-1" strike="noStrike">
              <a:latin typeface="Arial"/>
            </a:endParaRPr>
          </a:p>
          <a:p>
            <a:pPr>
              <a:lnSpc>
                <a:spcPct val="100000"/>
              </a:lnSpc>
            </a:pPr>
            <a:r>
              <a:rPr b="0" lang="ru-RU" sz="1400" spc="-1" strike="noStrike">
                <a:solidFill>
                  <a:srgbClr val="000000"/>
                </a:solidFill>
                <a:latin typeface="Courier New"/>
                <a:ea typeface="DejaVu Sans Mono"/>
              </a:rPr>
              <a:t>while True:</a:t>
            </a:r>
            <a:endParaRPr b="0" lang="ru-RU" sz="1400" spc="-1" strike="noStrike">
              <a:latin typeface="Arial"/>
            </a:endParaRPr>
          </a:p>
          <a:p>
            <a:pPr>
              <a:lnSpc>
                <a:spcPct val="100000"/>
              </a:lnSpc>
            </a:pPr>
            <a:r>
              <a:rPr b="0" lang="ru-RU" sz="1400" spc="-1" strike="noStrike">
                <a:solidFill>
                  <a:srgbClr val="000000"/>
                </a:solidFill>
                <a:latin typeface="Courier New"/>
                <a:ea typeface="DejaVu Sans Mono"/>
              </a:rPr>
              <a:t>    </a:t>
            </a:r>
            <a:r>
              <a:rPr b="0" lang="ru-RU" sz="1400" spc="-1" strike="noStrike">
                <a:solidFill>
                  <a:srgbClr val="000000"/>
                </a:solidFill>
                <a:latin typeface="Courier New"/>
                <a:ea typeface="DejaVu Sans Mono"/>
              </a:rPr>
              <a:t># Take each frame</a:t>
            </a:r>
            <a:endParaRPr b="0" lang="ru-RU" sz="1400" spc="-1" strike="noStrike">
              <a:latin typeface="Arial"/>
            </a:endParaRPr>
          </a:p>
          <a:p>
            <a:pPr>
              <a:lnSpc>
                <a:spcPct val="100000"/>
              </a:lnSpc>
            </a:pPr>
            <a:r>
              <a:rPr b="0" lang="ru-RU" sz="1400" spc="-1" strike="noStrike">
                <a:solidFill>
                  <a:srgbClr val="000000"/>
                </a:solidFill>
                <a:latin typeface="Courier New"/>
                <a:ea typeface="DejaVu Sans Mono"/>
              </a:rPr>
              <a:t>    </a:t>
            </a:r>
            <a:r>
              <a:rPr b="0" lang="ru-RU" sz="1400" spc="-1" strike="noStrike">
                <a:solidFill>
                  <a:srgbClr val="000000"/>
                </a:solidFill>
                <a:latin typeface="Courier New"/>
                <a:ea typeface="DejaVu Sans Mono"/>
              </a:rPr>
              <a:t>_, frame = cap.read()</a:t>
            </a:r>
            <a:endParaRPr b="0" lang="ru-RU" sz="1400" spc="-1" strike="noStrike">
              <a:latin typeface="Arial"/>
            </a:endParaRPr>
          </a:p>
          <a:p>
            <a:pPr>
              <a:lnSpc>
                <a:spcPct val="100000"/>
              </a:lnSpc>
            </a:pPr>
            <a:endParaRPr b="0" lang="ru-RU" sz="1400" spc="-1" strike="noStrike">
              <a:latin typeface="Arial"/>
            </a:endParaRPr>
          </a:p>
          <a:p>
            <a:pPr>
              <a:lnSpc>
                <a:spcPct val="100000"/>
              </a:lnSpc>
            </a:pPr>
            <a:r>
              <a:rPr b="0" lang="ru-RU" sz="1400" spc="-1" strike="noStrike">
                <a:solidFill>
                  <a:srgbClr val="000000"/>
                </a:solidFill>
                <a:latin typeface="Courier New"/>
                <a:ea typeface="DejaVu Sans Mono"/>
              </a:rPr>
              <a:t>    </a:t>
            </a:r>
            <a:r>
              <a:rPr b="0" lang="ru-RU" sz="1400" spc="-1" strike="noStrike">
                <a:solidFill>
                  <a:srgbClr val="000000"/>
                </a:solidFill>
                <a:latin typeface="Courier New"/>
                <a:ea typeface="DejaVu Sans Mono"/>
              </a:rPr>
              <a:t># Convert BGR to HSV</a:t>
            </a:r>
            <a:endParaRPr b="0" lang="ru-RU" sz="1400" spc="-1" strike="noStrike">
              <a:latin typeface="Arial"/>
            </a:endParaRPr>
          </a:p>
          <a:p>
            <a:pPr>
              <a:lnSpc>
                <a:spcPct val="100000"/>
              </a:lnSpc>
            </a:pPr>
            <a:r>
              <a:rPr b="0" lang="ru-RU" sz="1400" spc="-1" strike="noStrike">
                <a:solidFill>
                  <a:srgbClr val="000000"/>
                </a:solidFill>
                <a:latin typeface="Courier New"/>
                <a:ea typeface="DejaVu Sans Mono"/>
              </a:rPr>
              <a:t>    </a:t>
            </a:r>
            <a:r>
              <a:rPr b="0" lang="ru-RU" sz="1400" spc="-1" strike="noStrike">
                <a:solidFill>
                  <a:srgbClr val="000000"/>
                </a:solidFill>
                <a:latin typeface="Courier New"/>
                <a:ea typeface="DejaVu Sans Mono"/>
              </a:rPr>
              <a:t>hsv = cv2.cvtColor(frame, cv2.COLOR_BGR2HSV)</a:t>
            </a:r>
            <a:endParaRPr b="0" lang="ru-RU" sz="1400" spc="-1" strike="noStrike">
              <a:latin typeface="Arial"/>
            </a:endParaRPr>
          </a:p>
          <a:p>
            <a:pPr>
              <a:lnSpc>
                <a:spcPct val="100000"/>
              </a:lnSpc>
            </a:pPr>
            <a:endParaRPr b="0" lang="ru-RU" sz="1400" spc="-1" strike="noStrike">
              <a:latin typeface="Arial"/>
            </a:endParaRPr>
          </a:p>
          <a:p>
            <a:pPr>
              <a:lnSpc>
                <a:spcPct val="100000"/>
              </a:lnSpc>
            </a:pPr>
            <a:r>
              <a:rPr b="0" lang="ru-RU" sz="1400" spc="-1" strike="noStrike">
                <a:solidFill>
                  <a:srgbClr val="000000"/>
                </a:solidFill>
                <a:latin typeface="Courier New"/>
                <a:ea typeface="DejaVu Sans Mono"/>
              </a:rPr>
              <a:t>    </a:t>
            </a:r>
            <a:r>
              <a:rPr b="0" lang="ru-RU" sz="1400" spc="-1" strike="noStrike">
                <a:solidFill>
                  <a:srgbClr val="000000"/>
                </a:solidFill>
                <a:latin typeface="Courier New"/>
                <a:ea typeface="DejaVu Sans Mono"/>
              </a:rPr>
              <a:t># define range of blue color in HSV</a:t>
            </a:r>
            <a:endParaRPr b="0" lang="ru-RU" sz="1400" spc="-1" strike="noStrike">
              <a:latin typeface="Arial"/>
            </a:endParaRPr>
          </a:p>
          <a:p>
            <a:pPr>
              <a:lnSpc>
                <a:spcPct val="100000"/>
              </a:lnSpc>
            </a:pPr>
            <a:r>
              <a:rPr b="0" lang="ru-RU" sz="1400" spc="-1" strike="noStrike">
                <a:solidFill>
                  <a:srgbClr val="000000"/>
                </a:solidFill>
                <a:latin typeface="Courier New"/>
                <a:ea typeface="DejaVu Sans Mono"/>
              </a:rPr>
              <a:t>    </a:t>
            </a:r>
            <a:r>
              <a:rPr b="0" lang="ru-RU" sz="1400" spc="-1" strike="noStrike">
                <a:solidFill>
                  <a:srgbClr val="000000"/>
                </a:solidFill>
                <a:latin typeface="Courier New"/>
                <a:ea typeface="DejaVu Sans Mono"/>
              </a:rPr>
              <a:t>lower_blue = np.array([110,50,50])</a:t>
            </a:r>
            <a:endParaRPr b="0" lang="ru-RU" sz="1400" spc="-1" strike="noStrike">
              <a:latin typeface="Arial"/>
            </a:endParaRPr>
          </a:p>
          <a:p>
            <a:pPr>
              <a:lnSpc>
                <a:spcPct val="100000"/>
              </a:lnSpc>
            </a:pPr>
            <a:r>
              <a:rPr b="0" lang="ru-RU" sz="1400" spc="-1" strike="noStrike">
                <a:solidFill>
                  <a:srgbClr val="000000"/>
                </a:solidFill>
                <a:latin typeface="Courier New"/>
                <a:ea typeface="DejaVu Sans Mono"/>
              </a:rPr>
              <a:t>    </a:t>
            </a:r>
            <a:r>
              <a:rPr b="0" lang="ru-RU" sz="1400" spc="-1" strike="noStrike">
                <a:solidFill>
                  <a:srgbClr val="000000"/>
                </a:solidFill>
                <a:latin typeface="Courier New"/>
                <a:ea typeface="DejaVu Sans Mono"/>
              </a:rPr>
              <a:t>upper_blue = np.array([130,255,255])</a:t>
            </a:r>
            <a:endParaRPr b="0" lang="ru-RU" sz="1400" spc="-1" strike="noStrike">
              <a:latin typeface="Arial"/>
            </a:endParaRPr>
          </a:p>
          <a:p>
            <a:pPr>
              <a:lnSpc>
                <a:spcPct val="100000"/>
              </a:lnSpc>
            </a:pPr>
            <a:endParaRPr b="0" lang="ru-RU" sz="1400" spc="-1" strike="noStrike">
              <a:latin typeface="Arial"/>
            </a:endParaRPr>
          </a:p>
          <a:p>
            <a:pPr>
              <a:lnSpc>
                <a:spcPct val="100000"/>
              </a:lnSpc>
            </a:pPr>
            <a:r>
              <a:rPr b="0" lang="ru-RU" sz="1400" spc="-1" strike="noStrike">
                <a:solidFill>
                  <a:srgbClr val="000000"/>
                </a:solidFill>
                <a:latin typeface="Courier New"/>
                <a:ea typeface="DejaVu Sans Mono"/>
              </a:rPr>
              <a:t>    </a:t>
            </a:r>
            <a:r>
              <a:rPr b="0" lang="ru-RU" sz="1400" spc="-1" strike="noStrike">
                <a:solidFill>
                  <a:srgbClr val="000000"/>
                </a:solidFill>
                <a:latin typeface="Courier New"/>
                <a:ea typeface="DejaVu Sans Mono"/>
              </a:rPr>
              <a:t># Threshold the HSV image to get only blue colors</a:t>
            </a:r>
            <a:endParaRPr b="0" lang="ru-RU" sz="1400" spc="-1" strike="noStrike">
              <a:latin typeface="Arial"/>
            </a:endParaRPr>
          </a:p>
          <a:p>
            <a:pPr>
              <a:lnSpc>
                <a:spcPct val="100000"/>
              </a:lnSpc>
            </a:pPr>
            <a:r>
              <a:rPr b="0" lang="ru-RU" sz="1400" spc="-1" strike="noStrike">
                <a:solidFill>
                  <a:srgbClr val="000000"/>
                </a:solidFill>
                <a:latin typeface="Courier New"/>
                <a:ea typeface="DejaVu Sans Mono"/>
              </a:rPr>
              <a:t>    </a:t>
            </a:r>
            <a:r>
              <a:rPr b="0" lang="ru-RU" sz="1400" spc="-1" strike="noStrike">
                <a:solidFill>
                  <a:srgbClr val="000000"/>
                </a:solidFill>
                <a:latin typeface="Courier New"/>
                <a:ea typeface="DejaVu Sans Mono"/>
              </a:rPr>
              <a:t>mask = cv2.inRange(hsv, lower_blue, upper_blue)</a:t>
            </a:r>
            <a:endParaRPr b="0" lang="ru-RU" sz="1400" spc="-1" strike="noStrike">
              <a:latin typeface="Arial"/>
            </a:endParaRPr>
          </a:p>
          <a:p>
            <a:pPr>
              <a:lnSpc>
                <a:spcPct val="100000"/>
              </a:lnSpc>
            </a:pPr>
            <a:endParaRPr b="0" lang="ru-RU" sz="1400" spc="-1" strike="noStrike">
              <a:latin typeface="Arial"/>
            </a:endParaRPr>
          </a:p>
          <a:p>
            <a:pPr>
              <a:lnSpc>
                <a:spcPct val="100000"/>
              </a:lnSpc>
            </a:pPr>
            <a:r>
              <a:rPr b="0" lang="ru-RU" sz="1400" spc="-1" strike="noStrike">
                <a:solidFill>
                  <a:srgbClr val="000000"/>
                </a:solidFill>
                <a:latin typeface="Courier New"/>
                <a:ea typeface="DejaVu Sans Mono"/>
              </a:rPr>
              <a:t>    </a:t>
            </a:r>
            <a:r>
              <a:rPr b="0" lang="ru-RU" sz="1400" spc="-1" strike="noStrike">
                <a:solidFill>
                  <a:srgbClr val="000000"/>
                </a:solidFill>
                <a:latin typeface="Courier New"/>
                <a:ea typeface="DejaVu Sans Mono"/>
              </a:rPr>
              <a:t># Bitwise-AND mask and original image</a:t>
            </a:r>
            <a:endParaRPr b="0" lang="ru-RU" sz="1400" spc="-1" strike="noStrike">
              <a:latin typeface="Arial"/>
            </a:endParaRPr>
          </a:p>
          <a:p>
            <a:pPr>
              <a:lnSpc>
                <a:spcPct val="100000"/>
              </a:lnSpc>
            </a:pPr>
            <a:r>
              <a:rPr b="0" lang="ru-RU" sz="1400" spc="-1" strike="noStrike">
                <a:solidFill>
                  <a:srgbClr val="000000"/>
                </a:solidFill>
                <a:latin typeface="Courier New"/>
                <a:ea typeface="DejaVu Sans Mono"/>
              </a:rPr>
              <a:t>    </a:t>
            </a:r>
            <a:r>
              <a:rPr b="0" lang="ru-RU" sz="1400" spc="-1" strike="noStrike">
                <a:solidFill>
                  <a:srgbClr val="000000"/>
                </a:solidFill>
                <a:latin typeface="Courier New"/>
                <a:ea typeface="DejaVu Sans Mono"/>
              </a:rPr>
              <a:t>res = cv2.bitwise_and(frame,frame, mask= mask)</a:t>
            </a:r>
            <a:endParaRPr b="0" lang="ru-RU" sz="1400" spc="-1" strike="noStrike">
              <a:latin typeface="Arial"/>
            </a:endParaRPr>
          </a:p>
          <a:p>
            <a:pPr>
              <a:lnSpc>
                <a:spcPct val="100000"/>
              </a:lnSpc>
            </a:pPr>
            <a:endParaRPr b="0" lang="ru-RU" sz="1400" spc="-1" strike="noStrike">
              <a:latin typeface="Arial"/>
            </a:endParaRPr>
          </a:p>
          <a:p>
            <a:pPr>
              <a:lnSpc>
                <a:spcPct val="100000"/>
              </a:lnSpc>
            </a:pPr>
            <a:r>
              <a:rPr b="0" lang="ru-RU" sz="1400" spc="-1" strike="noStrike">
                <a:solidFill>
                  <a:srgbClr val="000000"/>
                </a:solidFill>
                <a:latin typeface="Courier New"/>
                <a:ea typeface="DejaVu Sans Mono"/>
              </a:rPr>
              <a:t>    </a:t>
            </a:r>
            <a:r>
              <a:rPr b="0" lang="ru-RU" sz="1400" spc="-1" strike="noStrike">
                <a:solidFill>
                  <a:srgbClr val="000000"/>
                </a:solidFill>
                <a:latin typeface="Courier New"/>
                <a:ea typeface="DejaVu Sans Mono"/>
              </a:rPr>
              <a:t>cv2.imshow('frame',frame)</a:t>
            </a:r>
            <a:endParaRPr b="0" lang="ru-RU" sz="1400" spc="-1" strike="noStrike">
              <a:latin typeface="Arial"/>
            </a:endParaRPr>
          </a:p>
          <a:p>
            <a:pPr>
              <a:lnSpc>
                <a:spcPct val="100000"/>
              </a:lnSpc>
            </a:pPr>
            <a:r>
              <a:rPr b="0" lang="ru-RU" sz="1400" spc="-1" strike="noStrike">
                <a:solidFill>
                  <a:srgbClr val="000000"/>
                </a:solidFill>
                <a:latin typeface="Courier New"/>
                <a:ea typeface="DejaVu Sans Mono"/>
              </a:rPr>
              <a:t>    </a:t>
            </a:r>
            <a:r>
              <a:rPr b="0" lang="ru-RU" sz="1400" spc="-1" strike="noStrike">
                <a:solidFill>
                  <a:srgbClr val="000000"/>
                </a:solidFill>
                <a:latin typeface="Courier New"/>
                <a:ea typeface="DejaVu Sans Mono"/>
              </a:rPr>
              <a:t>cv2.imshow('mask',mask)</a:t>
            </a:r>
            <a:endParaRPr b="0" lang="ru-RU" sz="1400" spc="-1" strike="noStrike">
              <a:latin typeface="Arial"/>
            </a:endParaRPr>
          </a:p>
          <a:p>
            <a:pPr>
              <a:lnSpc>
                <a:spcPct val="100000"/>
              </a:lnSpc>
            </a:pPr>
            <a:r>
              <a:rPr b="0" lang="ru-RU" sz="1400" spc="-1" strike="noStrike">
                <a:solidFill>
                  <a:srgbClr val="000000"/>
                </a:solidFill>
                <a:latin typeface="Courier New"/>
                <a:ea typeface="DejaVu Sans Mono"/>
              </a:rPr>
              <a:t>    </a:t>
            </a:r>
            <a:r>
              <a:rPr b="0" lang="ru-RU" sz="1400" spc="-1" strike="noStrike">
                <a:solidFill>
                  <a:srgbClr val="000000"/>
                </a:solidFill>
                <a:latin typeface="Courier New"/>
                <a:ea typeface="DejaVu Sans Mono"/>
              </a:rPr>
              <a:t>cv2.imshow('res',res)</a:t>
            </a:r>
            <a:endParaRPr b="0" lang="ru-RU" sz="1400" spc="-1" strike="noStrike">
              <a:latin typeface="Arial"/>
            </a:endParaRPr>
          </a:p>
          <a:p>
            <a:pPr>
              <a:lnSpc>
                <a:spcPct val="100000"/>
              </a:lnSpc>
            </a:pPr>
            <a:r>
              <a:rPr b="0" lang="ru-RU" sz="1400" spc="-1" strike="noStrike">
                <a:solidFill>
                  <a:srgbClr val="000000"/>
                </a:solidFill>
                <a:latin typeface="Courier New"/>
                <a:ea typeface="DejaVu Sans Mono"/>
              </a:rPr>
              <a:t>    </a:t>
            </a:r>
            <a:r>
              <a:rPr b="0" lang="ru-RU" sz="1400" spc="-1" strike="noStrike">
                <a:solidFill>
                  <a:srgbClr val="000000"/>
                </a:solidFill>
                <a:latin typeface="Courier New"/>
                <a:ea typeface="DejaVu Sans Mono"/>
              </a:rPr>
              <a:t>k = cv2.waitKey(5) &amp; 0xFF</a:t>
            </a:r>
            <a:endParaRPr b="0" lang="ru-RU" sz="1400" spc="-1" strike="noStrike">
              <a:latin typeface="Arial"/>
            </a:endParaRPr>
          </a:p>
          <a:p>
            <a:pPr>
              <a:lnSpc>
                <a:spcPct val="100000"/>
              </a:lnSpc>
            </a:pPr>
            <a:r>
              <a:rPr b="0" lang="ru-RU" sz="1400" spc="-1" strike="noStrike">
                <a:solidFill>
                  <a:srgbClr val="000000"/>
                </a:solidFill>
                <a:latin typeface="Courier New"/>
                <a:ea typeface="DejaVu Sans Mono"/>
              </a:rPr>
              <a:t>    </a:t>
            </a:r>
            <a:r>
              <a:rPr b="0" lang="ru-RU" sz="1400" spc="-1" strike="noStrike">
                <a:solidFill>
                  <a:srgbClr val="000000"/>
                </a:solidFill>
                <a:latin typeface="Courier New"/>
                <a:ea typeface="DejaVu Sans Mono"/>
              </a:rPr>
              <a:t>if k == 27:</a:t>
            </a:r>
            <a:endParaRPr b="0" lang="ru-RU" sz="1400" spc="-1" strike="noStrike">
              <a:latin typeface="Arial"/>
            </a:endParaRPr>
          </a:p>
          <a:p>
            <a:pPr>
              <a:lnSpc>
                <a:spcPct val="100000"/>
              </a:lnSpc>
            </a:pPr>
            <a:r>
              <a:rPr b="0" lang="ru-RU" sz="1400" spc="-1" strike="noStrike">
                <a:solidFill>
                  <a:srgbClr val="000000"/>
                </a:solidFill>
                <a:latin typeface="Courier New"/>
                <a:ea typeface="DejaVu Sans Mono"/>
              </a:rPr>
              <a:t>        </a:t>
            </a:r>
            <a:r>
              <a:rPr b="0" lang="ru-RU" sz="1400" spc="-1" strike="noStrike">
                <a:solidFill>
                  <a:srgbClr val="000000"/>
                </a:solidFill>
                <a:latin typeface="Courier New"/>
                <a:ea typeface="DejaVu Sans Mono"/>
              </a:rPr>
              <a:t>break</a:t>
            </a:r>
            <a:endParaRPr b="0" lang="ru-RU" sz="1400" spc="-1" strike="noStrike">
              <a:latin typeface="Arial"/>
            </a:endParaRPr>
          </a:p>
          <a:p>
            <a:pPr>
              <a:lnSpc>
                <a:spcPct val="100000"/>
              </a:lnSpc>
            </a:pPr>
            <a:endParaRPr b="0" lang="ru-RU" sz="1400" spc="-1" strike="noStrike">
              <a:latin typeface="Arial"/>
            </a:endParaRPr>
          </a:p>
          <a:p>
            <a:pPr>
              <a:lnSpc>
                <a:spcPct val="100000"/>
              </a:lnSpc>
            </a:pPr>
            <a:r>
              <a:rPr b="0" lang="ru-RU" sz="1400" spc="-1" strike="noStrike">
                <a:solidFill>
                  <a:srgbClr val="000000"/>
                </a:solidFill>
                <a:latin typeface="Courier New"/>
                <a:ea typeface="DejaVu Sans Mono"/>
              </a:rPr>
              <a:t>cv2.destroyAllWindows()</a:t>
            </a:r>
            <a:endParaRPr b="0" lang="ru-RU" sz="1400" spc="-1" strike="noStrike">
              <a:latin typeface="Arial"/>
            </a:endParaRPr>
          </a:p>
        </p:txBody>
      </p:sp>
    </p:spTree>
  </p:cSld>
  <mc:AlternateContent>
    <mc:Choice Requires="p14">
      <p:transition spd="slow" p14:dur="2000"/>
    </mc:Choice>
    <mc:Fallback>
      <p:transition spd="slow"/>
    </mc:Fallback>
  </mc:AlternateContent>
</p:sld>
</file>

<file path=ppt/slides/slide8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3" name="CustomShape 1"/>
          <p:cNvSpPr/>
          <p:nvPr/>
        </p:nvSpPr>
        <p:spPr>
          <a:xfrm>
            <a:off x="292320" y="552240"/>
            <a:ext cx="7963200" cy="491472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ru-RU" sz="1400" spc="-1" strike="noStrike">
                <a:solidFill>
                  <a:srgbClr val="000000"/>
                </a:solidFill>
                <a:latin typeface="Courier New"/>
                <a:ea typeface="DejaVu Sans Mono"/>
              </a:rPr>
              <a:t>#! /usr/bin/env python</a:t>
            </a:r>
            <a:endParaRPr b="0" lang="ru-RU" sz="1400" spc="-1" strike="noStrike">
              <a:latin typeface="Arial"/>
            </a:endParaRPr>
          </a:p>
          <a:p>
            <a:pPr>
              <a:lnSpc>
                <a:spcPct val="100000"/>
              </a:lnSpc>
            </a:pPr>
            <a:r>
              <a:rPr b="0" lang="ru-RU" sz="1400" spc="-1" strike="noStrike">
                <a:solidFill>
                  <a:srgbClr val="000000"/>
                </a:solidFill>
                <a:latin typeface="Courier New"/>
                <a:ea typeface="DejaVu Sans Mono"/>
              </a:rPr>
              <a:t># -*- coding: utf-8 -*-</a:t>
            </a:r>
            <a:endParaRPr b="0" lang="ru-RU" sz="1400" spc="-1" strike="noStrike">
              <a:latin typeface="Arial"/>
            </a:endParaRPr>
          </a:p>
          <a:p>
            <a:pPr>
              <a:lnSpc>
                <a:spcPct val="100000"/>
              </a:lnSpc>
            </a:pPr>
            <a:endParaRPr b="0" lang="ru-RU" sz="1400" spc="-1" strike="noStrike">
              <a:latin typeface="Arial"/>
            </a:endParaRPr>
          </a:p>
          <a:p>
            <a:pPr>
              <a:lnSpc>
                <a:spcPct val="100000"/>
              </a:lnSpc>
            </a:pPr>
            <a:r>
              <a:rPr b="0" lang="ru-RU" sz="1400" spc="-1" strike="noStrike">
                <a:solidFill>
                  <a:srgbClr val="000000"/>
                </a:solidFill>
                <a:latin typeface="Courier New"/>
                <a:ea typeface="DejaVu Sans Mono"/>
              </a:rPr>
              <a:t>import cv2</a:t>
            </a:r>
            <a:endParaRPr b="0" lang="ru-RU" sz="1400" spc="-1" strike="noStrike">
              <a:latin typeface="Arial"/>
            </a:endParaRPr>
          </a:p>
          <a:p>
            <a:pPr>
              <a:lnSpc>
                <a:spcPct val="100000"/>
              </a:lnSpc>
            </a:pPr>
            <a:r>
              <a:rPr b="0" lang="ru-RU" sz="1400" spc="-1" strike="noStrike">
                <a:solidFill>
                  <a:srgbClr val="000000"/>
                </a:solidFill>
                <a:latin typeface="Courier New"/>
                <a:ea typeface="DejaVu Sans Mono"/>
              </a:rPr>
              <a:t>import sys</a:t>
            </a:r>
            <a:endParaRPr b="0" lang="ru-RU" sz="1400" spc="-1" strike="noStrike">
              <a:latin typeface="Arial"/>
            </a:endParaRPr>
          </a:p>
          <a:p>
            <a:pPr>
              <a:lnSpc>
                <a:spcPct val="100000"/>
              </a:lnSpc>
            </a:pPr>
            <a:r>
              <a:rPr b="0" lang="ru-RU" sz="1400" spc="-1" strike="noStrike">
                <a:solidFill>
                  <a:srgbClr val="000000"/>
                </a:solidFill>
                <a:latin typeface="Courier New"/>
                <a:ea typeface="DejaVu Sans Mono"/>
              </a:rPr>
              <a:t>import string</a:t>
            </a:r>
            <a:endParaRPr b="0" lang="ru-RU" sz="1400" spc="-1" strike="noStrike">
              <a:latin typeface="Arial"/>
            </a:endParaRPr>
          </a:p>
          <a:p>
            <a:pPr>
              <a:lnSpc>
                <a:spcPct val="100000"/>
              </a:lnSpc>
            </a:pPr>
            <a:r>
              <a:rPr b="0" lang="ru-RU" sz="1400" spc="-1" strike="noStrike">
                <a:solidFill>
                  <a:srgbClr val="000000"/>
                </a:solidFill>
                <a:latin typeface="Courier New"/>
                <a:ea typeface="DejaVu Sans Mono"/>
              </a:rPr>
              <a:t>  </a:t>
            </a:r>
            <a:endParaRPr b="0" lang="ru-RU" sz="1400" spc="-1" strike="noStrike">
              <a:latin typeface="Arial"/>
            </a:endParaRPr>
          </a:p>
          <a:p>
            <a:pPr>
              <a:lnSpc>
                <a:spcPct val="100000"/>
              </a:lnSpc>
            </a:pPr>
            <a:r>
              <a:rPr b="0" lang="ru-RU" sz="1400" spc="-1" strike="noStrike">
                <a:solidFill>
                  <a:srgbClr val="000000"/>
                </a:solidFill>
                <a:latin typeface="Courier New"/>
                <a:ea typeface="DejaVu Sans Mono"/>
              </a:rPr>
              <a:t>if __name__ == '__main__' :</a:t>
            </a:r>
            <a:endParaRPr b="0" lang="ru-RU" sz="1400" spc="-1" strike="noStrike">
              <a:latin typeface="Arial"/>
            </a:endParaRPr>
          </a:p>
          <a:p>
            <a:pPr>
              <a:lnSpc>
                <a:spcPct val="100000"/>
              </a:lnSpc>
            </a:pPr>
            <a:r>
              <a:rPr b="0" lang="ru-RU" sz="1400" spc="-1" strike="noStrike">
                <a:solidFill>
                  <a:srgbClr val="000000"/>
                </a:solidFill>
                <a:latin typeface="Courier New"/>
                <a:ea typeface="DejaVu Sans Mono"/>
              </a:rPr>
              <a:t> </a:t>
            </a:r>
            <a:endParaRPr b="0" lang="ru-RU" sz="1400" spc="-1" strike="noStrike">
              <a:latin typeface="Arial"/>
            </a:endParaRPr>
          </a:p>
          <a:p>
            <a:pPr>
              <a:lnSpc>
                <a:spcPct val="100000"/>
              </a:lnSpc>
            </a:pPr>
            <a:r>
              <a:rPr b="0" lang="ru-RU" sz="1400" spc="-1" strike="noStrike">
                <a:solidFill>
                  <a:srgbClr val="000000"/>
                </a:solidFill>
                <a:latin typeface="Courier New"/>
                <a:ea typeface="DejaVu Sans Mono"/>
              </a:rPr>
              <a:t>    </a:t>
            </a:r>
            <a:r>
              <a:rPr b="0" lang="ru-RU" sz="1400" spc="-1" strike="noStrike">
                <a:solidFill>
                  <a:srgbClr val="000000"/>
                </a:solidFill>
                <a:latin typeface="Courier New"/>
                <a:ea typeface="DejaVu Sans Mono"/>
              </a:rPr>
              <a:t>version = string.split(cv2.__version__, '.')</a:t>
            </a:r>
            <a:endParaRPr b="0" lang="ru-RU" sz="1400" spc="-1" strike="noStrike">
              <a:latin typeface="Arial"/>
            </a:endParaRPr>
          </a:p>
          <a:p>
            <a:pPr>
              <a:lnSpc>
                <a:spcPct val="100000"/>
              </a:lnSpc>
            </a:pPr>
            <a:r>
              <a:rPr b="0" lang="ru-RU" sz="1400" spc="-1" strike="noStrike">
                <a:solidFill>
                  <a:srgbClr val="000000"/>
                </a:solidFill>
                <a:latin typeface="Courier New"/>
                <a:ea typeface="DejaVu Sans Mono"/>
              </a:rPr>
              <a:t>    </a:t>
            </a:r>
            <a:r>
              <a:rPr b="0" lang="ru-RU" sz="1400" spc="-1" strike="noStrike">
                <a:solidFill>
                  <a:srgbClr val="000000"/>
                </a:solidFill>
                <a:latin typeface="Courier New"/>
                <a:ea typeface="DejaVu Sans Mono"/>
              </a:rPr>
              <a:t>major_ver = version[0];</a:t>
            </a:r>
            <a:endParaRPr b="0" lang="ru-RU" sz="1400" spc="-1" strike="noStrike">
              <a:latin typeface="Arial"/>
            </a:endParaRPr>
          </a:p>
          <a:p>
            <a:pPr>
              <a:lnSpc>
                <a:spcPct val="100000"/>
              </a:lnSpc>
            </a:pPr>
            <a:r>
              <a:rPr b="0" lang="ru-RU" sz="1400" spc="-1" strike="noStrike">
                <a:solidFill>
                  <a:srgbClr val="000000"/>
                </a:solidFill>
                <a:latin typeface="Courier New"/>
                <a:ea typeface="DejaVu Sans Mono"/>
              </a:rPr>
              <a:t>    </a:t>
            </a:r>
            <a:r>
              <a:rPr b="0" lang="ru-RU" sz="1400" spc="-1" strike="noStrike">
                <a:solidFill>
                  <a:srgbClr val="000000"/>
                </a:solidFill>
                <a:latin typeface="Courier New"/>
                <a:ea typeface="DejaVu Sans Mono"/>
              </a:rPr>
              <a:t>minor_ver = version[1];</a:t>
            </a:r>
            <a:endParaRPr b="0" lang="ru-RU" sz="1400" spc="-1" strike="noStrike">
              <a:latin typeface="Arial"/>
            </a:endParaRPr>
          </a:p>
          <a:p>
            <a:pPr>
              <a:lnSpc>
                <a:spcPct val="100000"/>
              </a:lnSpc>
            </a:pPr>
            <a:r>
              <a:rPr b="0" lang="ru-RU" sz="1400" spc="-1" strike="noStrike">
                <a:solidFill>
                  <a:srgbClr val="000000"/>
                </a:solidFill>
                <a:latin typeface="Courier New"/>
                <a:ea typeface="DejaVu Sans Mono"/>
              </a:rPr>
              <a:t>    </a:t>
            </a:r>
            <a:r>
              <a:rPr b="0" lang="ru-RU" sz="1400" spc="-1" strike="noStrike">
                <a:solidFill>
                  <a:srgbClr val="000000"/>
                </a:solidFill>
                <a:latin typeface="Courier New"/>
                <a:ea typeface="DejaVu Sans Mono"/>
              </a:rPr>
              <a:t>subminor_ver = version[2];</a:t>
            </a:r>
            <a:endParaRPr b="0" lang="ru-RU" sz="1400" spc="-1" strike="noStrike">
              <a:latin typeface="Arial"/>
            </a:endParaRPr>
          </a:p>
          <a:p>
            <a:pPr>
              <a:lnSpc>
                <a:spcPct val="100000"/>
              </a:lnSpc>
            </a:pPr>
            <a:endParaRPr b="0" lang="ru-RU" sz="1400" spc="-1" strike="noStrike">
              <a:latin typeface="Arial"/>
            </a:endParaRPr>
          </a:p>
        </p:txBody>
      </p:sp>
    </p:spTree>
  </p:cSld>
  <mc:AlternateContent>
    <mc:Choice Requires="p14">
      <p:transition spd="slow" p14:dur="2000"/>
    </mc:Choice>
    <mc:Fallback>
      <p:transition spd="slow"/>
    </mc:Fallback>
  </mc:AlternateContent>
</p:sld>
</file>

<file path=ppt/slides/slide8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4" name="CustomShape 1"/>
          <p:cNvSpPr/>
          <p:nvPr/>
        </p:nvSpPr>
        <p:spPr>
          <a:xfrm>
            <a:off x="292320" y="552240"/>
            <a:ext cx="7963200" cy="491472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ru-RU" sz="1400" spc="-1" strike="noStrike">
                <a:solidFill>
                  <a:srgbClr val="000000"/>
                </a:solidFill>
                <a:latin typeface="Courier New"/>
                <a:ea typeface="DejaVu Sans Mono"/>
              </a:rPr>
              <a:t>    </a:t>
            </a:r>
            <a:r>
              <a:rPr b="0" lang="ru-RU" sz="1400" spc="-1" strike="noStrike">
                <a:solidFill>
                  <a:srgbClr val="000000"/>
                </a:solidFill>
                <a:latin typeface="Courier New"/>
                <a:ea typeface="DejaVu Sans Mono"/>
              </a:rPr>
              <a:t># Set up tracker.</a:t>
            </a:r>
            <a:endParaRPr b="0" lang="ru-RU" sz="1400" spc="-1" strike="noStrike">
              <a:latin typeface="Arial"/>
            </a:endParaRPr>
          </a:p>
          <a:p>
            <a:pPr>
              <a:lnSpc>
                <a:spcPct val="100000"/>
              </a:lnSpc>
            </a:pPr>
            <a:r>
              <a:rPr b="0" lang="ru-RU" sz="1400" spc="-1" strike="noStrike">
                <a:solidFill>
                  <a:srgbClr val="000000"/>
                </a:solidFill>
                <a:latin typeface="Courier New"/>
                <a:ea typeface="DejaVu Sans Mono"/>
              </a:rPr>
              <a:t>    </a:t>
            </a:r>
            <a:r>
              <a:rPr b="0" lang="ru-RU" sz="1400" spc="-1" strike="noStrike">
                <a:solidFill>
                  <a:srgbClr val="000000"/>
                </a:solidFill>
                <a:latin typeface="Courier New"/>
                <a:ea typeface="DejaVu Sans Mono"/>
              </a:rPr>
              <a:t># Instead of MIL, you can also use</a:t>
            </a:r>
            <a:endParaRPr b="0" lang="ru-RU" sz="1400" spc="-1" strike="noStrike">
              <a:latin typeface="Arial"/>
            </a:endParaRPr>
          </a:p>
          <a:p>
            <a:pPr>
              <a:lnSpc>
                <a:spcPct val="100000"/>
              </a:lnSpc>
            </a:pPr>
            <a:r>
              <a:rPr b="0" lang="ru-RU" sz="1400" spc="-1" strike="noStrike">
                <a:solidFill>
                  <a:srgbClr val="000000"/>
                </a:solidFill>
                <a:latin typeface="Courier New"/>
                <a:ea typeface="DejaVu Sans Mono"/>
              </a:rPr>
              <a:t> </a:t>
            </a:r>
            <a:endParaRPr b="0" lang="ru-RU" sz="1400" spc="-1" strike="noStrike">
              <a:latin typeface="Arial"/>
            </a:endParaRPr>
          </a:p>
          <a:p>
            <a:pPr>
              <a:lnSpc>
                <a:spcPct val="100000"/>
              </a:lnSpc>
            </a:pPr>
            <a:r>
              <a:rPr b="0" lang="ru-RU" sz="1400" spc="-1" strike="noStrike">
                <a:solidFill>
                  <a:srgbClr val="000000"/>
                </a:solidFill>
                <a:latin typeface="Courier New"/>
                <a:ea typeface="DejaVu Sans Mono"/>
              </a:rPr>
              <a:t>    </a:t>
            </a:r>
            <a:r>
              <a:rPr b="0" lang="ru-RU" sz="1400" spc="-1" strike="noStrike">
                <a:solidFill>
                  <a:srgbClr val="000000"/>
                </a:solidFill>
                <a:latin typeface="Courier New"/>
                <a:ea typeface="DejaVu Sans Mono"/>
              </a:rPr>
              <a:t>tracker_types = ['BOOSTING', 'MIL','KCF', 'TLD', 'MEDIANFLOW', 'GOTURN']</a:t>
            </a:r>
            <a:endParaRPr b="0" lang="ru-RU" sz="1400" spc="-1" strike="noStrike">
              <a:latin typeface="Arial"/>
            </a:endParaRPr>
          </a:p>
          <a:p>
            <a:pPr>
              <a:lnSpc>
                <a:spcPct val="100000"/>
              </a:lnSpc>
            </a:pPr>
            <a:r>
              <a:rPr b="0" lang="ru-RU" sz="1400" spc="-1" strike="noStrike">
                <a:solidFill>
                  <a:srgbClr val="000000"/>
                </a:solidFill>
                <a:latin typeface="Courier New"/>
                <a:ea typeface="DejaVu Sans Mono"/>
              </a:rPr>
              <a:t>    </a:t>
            </a:r>
            <a:r>
              <a:rPr b="0" lang="ru-RU" sz="1400" spc="-1" strike="noStrike">
                <a:solidFill>
                  <a:srgbClr val="000000"/>
                </a:solidFill>
                <a:latin typeface="Courier New"/>
                <a:ea typeface="DejaVu Sans Mono"/>
              </a:rPr>
              <a:t>tracker_type = tracker_types[2]</a:t>
            </a:r>
            <a:endParaRPr b="0" lang="ru-RU" sz="1400" spc="-1" strike="noStrike">
              <a:latin typeface="Arial"/>
            </a:endParaRPr>
          </a:p>
          <a:p>
            <a:pPr>
              <a:lnSpc>
                <a:spcPct val="100000"/>
              </a:lnSpc>
            </a:pPr>
            <a:r>
              <a:rPr b="0" lang="ru-RU" sz="1400" spc="-1" strike="noStrike">
                <a:solidFill>
                  <a:srgbClr val="000000"/>
                </a:solidFill>
                <a:latin typeface="Courier New"/>
                <a:ea typeface="DejaVu Sans Mono"/>
              </a:rPr>
              <a:t> </a:t>
            </a:r>
            <a:endParaRPr b="0" lang="ru-RU" sz="1400" spc="-1" strike="noStrike">
              <a:latin typeface="Arial"/>
            </a:endParaRPr>
          </a:p>
          <a:p>
            <a:pPr>
              <a:lnSpc>
                <a:spcPct val="100000"/>
              </a:lnSpc>
            </a:pPr>
            <a:r>
              <a:rPr b="0" lang="ru-RU" sz="1400" spc="-1" strike="noStrike">
                <a:solidFill>
                  <a:srgbClr val="000000"/>
                </a:solidFill>
                <a:latin typeface="Courier New"/>
                <a:ea typeface="DejaVu Sans Mono"/>
              </a:rPr>
              <a:t>    </a:t>
            </a:r>
            <a:r>
              <a:rPr b="0" lang="ru-RU" sz="1400" spc="-1" strike="noStrike">
                <a:solidFill>
                  <a:srgbClr val="000000"/>
                </a:solidFill>
                <a:latin typeface="Courier New"/>
                <a:ea typeface="DejaVu Sans Mono"/>
              </a:rPr>
              <a:t>if int(minor_ver) &lt; 3:</a:t>
            </a:r>
            <a:endParaRPr b="0" lang="ru-RU" sz="1400" spc="-1" strike="noStrike">
              <a:latin typeface="Arial"/>
            </a:endParaRPr>
          </a:p>
          <a:p>
            <a:pPr>
              <a:lnSpc>
                <a:spcPct val="100000"/>
              </a:lnSpc>
            </a:pPr>
            <a:r>
              <a:rPr b="0" lang="ru-RU" sz="1400" spc="-1" strike="noStrike">
                <a:solidFill>
                  <a:srgbClr val="000000"/>
                </a:solidFill>
                <a:latin typeface="Courier New"/>
                <a:ea typeface="DejaVu Sans Mono"/>
              </a:rPr>
              <a:t>        </a:t>
            </a:r>
            <a:r>
              <a:rPr b="0" lang="ru-RU" sz="1400" spc="-1" strike="noStrike">
                <a:solidFill>
                  <a:srgbClr val="000000"/>
                </a:solidFill>
                <a:latin typeface="Courier New"/>
                <a:ea typeface="DejaVu Sans Mono"/>
              </a:rPr>
              <a:t>tracker = cv2.Tracker_create(tracker_type)</a:t>
            </a:r>
            <a:endParaRPr b="0" lang="ru-RU" sz="1400" spc="-1" strike="noStrike">
              <a:latin typeface="Arial"/>
            </a:endParaRPr>
          </a:p>
          <a:p>
            <a:pPr>
              <a:lnSpc>
                <a:spcPct val="100000"/>
              </a:lnSpc>
            </a:pPr>
            <a:r>
              <a:rPr b="0" lang="ru-RU" sz="1400" spc="-1" strike="noStrike">
                <a:solidFill>
                  <a:srgbClr val="000000"/>
                </a:solidFill>
                <a:latin typeface="Courier New"/>
                <a:ea typeface="DejaVu Sans Mono"/>
              </a:rPr>
              <a:t>    </a:t>
            </a:r>
            <a:r>
              <a:rPr b="0" lang="ru-RU" sz="1400" spc="-1" strike="noStrike">
                <a:solidFill>
                  <a:srgbClr val="000000"/>
                </a:solidFill>
                <a:latin typeface="Courier New"/>
                <a:ea typeface="DejaVu Sans Mono"/>
              </a:rPr>
              <a:t>else:</a:t>
            </a:r>
            <a:endParaRPr b="0" lang="ru-RU" sz="1400" spc="-1" strike="noStrike">
              <a:latin typeface="Arial"/>
            </a:endParaRPr>
          </a:p>
          <a:p>
            <a:pPr>
              <a:lnSpc>
                <a:spcPct val="100000"/>
              </a:lnSpc>
            </a:pPr>
            <a:r>
              <a:rPr b="0" lang="ru-RU" sz="1400" spc="-1" strike="noStrike">
                <a:solidFill>
                  <a:srgbClr val="000000"/>
                </a:solidFill>
                <a:latin typeface="Courier New"/>
                <a:ea typeface="DejaVu Sans Mono"/>
              </a:rPr>
              <a:t>        </a:t>
            </a:r>
            <a:r>
              <a:rPr b="0" lang="ru-RU" sz="1400" spc="-1" strike="noStrike">
                <a:solidFill>
                  <a:srgbClr val="000000"/>
                </a:solidFill>
                <a:latin typeface="Courier New"/>
                <a:ea typeface="DejaVu Sans Mono"/>
              </a:rPr>
              <a:t>if tracker_type == 'BOOSTING':</a:t>
            </a:r>
            <a:endParaRPr b="0" lang="ru-RU" sz="1400" spc="-1" strike="noStrike">
              <a:latin typeface="Arial"/>
            </a:endParaRPr>
          </a:p>
          <a:p>
            <a:pPr>
              <a:lnSpc>
                <a:spcPct val="100000"/>
              </a:lnSpc>
            </a:pPr>
            <a:r>
              <a:rPr b="0" lang="ru-RU" sz="1400" spc="-1" strike="noStrike">
                <a:solidFill>
                  <a:srgbClr val="000000"/>
                </a:solidFill>
                <a:latin typeface="Courier New"/>
                <a:ea typeface="DejaVu Sans Mono"/>
              </a:rPr>
              <a:t>            </a:t>
            </a:r>
            <a:r>
              <a:rPr b="0" lang="ru-RU" sz="1400" spc="-1" strike="noStrike">
                <a:solidFill>
                  <a:srgbClr val="000000"/>
                </a:solidFill>
                <a:latin typeface="Courier New"/>
                <a:ea typeface="DejaVu Sans Mono"/>
              </a:rPr>
              <a:t>tracker = cv2.TrackerBoosting_create()</a:t>
            </a:r>
            <a:endParaRPr b="0" lang="ru-RU" sz="1400" spc="-1" strike="noStrike">
              <a:latin typeface="Arial"/>
            </a:endParaRPr>
          </a:p>
          <a:p>
            <a:pPr>
              <a:lnSpc>
                <a:spcPct val="100000"/>
              </a:lnSpc>
            </a:pPr>
            <a:r>
              <a:rPr b="0" lang="ru-RU" sz="1400" spc="-1" strike="noStrike">
                <a:solidFill>
                  <a:srgbClr val="000000"/>
                </a:solidFill>
                <a:latin typeface="Courier New"/>
                <a:ea typeface="DejaVu Sans Mono"/>
              </a:rPr>
              <a:t>        </a:t>
            </a:r>
            <a:r>
              <a:rPr b="0" lang="ru-RU" sz="1400" spc="-1" strike="noStrike">
                <a:solidFill>
                  <a:srgbClr val="000000"/>
                </a:solidFill>
                <a:latin typeface="Courier New"/>
                <a:ea typeface="DejaVu Sans Mono"/>
              </a:rPr>
              <a:t>if tracker_type == 'MIL':</a:t>
            </a:r>
            <a:endParaRPr b="0" lang="ru-RU" sz="1400" spc="-1" strike="noStrike">
              <a:latin typeface="Arial"/>
            </a:endParaRPr>
          </a:p>
          <a:p>
            <a:pPr>
              <a:lnSpc>
                <a:spcPct val="100000"/>
              </a:lnSpc>
            </a:pPr>
            <a:r>
              <a:rPr b="0" lang="ru-RU" sz="1400" spc="-1" strike="noStrike">
                <a:solidFill>
                  <a:srgbClr val="000000"/>
                </a:solidFill>
                <a:latin typeface="Courier New"/>
                <a:ea typeface="DejaVu Sans Mono"/>
              </a:rPr>
              <a:t>            </a:t>
            </a:r>
            <a:r>
              <a:rPr b="0" lang="ru-RU" sz="1400" spc="-1" strike="noStrike">
                <a:solidFill>
                  <a:srgbClr val="000000"/>
                </a:solidFill>
                <a:latin typeface="Courier New"/>
                <a:ea typeface="DejaVu Sans Mono"/>
              </a:rPr>
              <a:t>tracker = cv2.TrackerMIL_create()</a:t>
            </a:r>
            <a:endParaRPr b="0" lang="ru-RU" sz="1400" spc="-1" strike="noStrike">
              <a:latin typeface="Arial"/>
            </a:endParaRPr>
          </a:p>
          <a:p>
            <a:pPr>
              <a:lnSpc>
                <a:spcPct val="100000"/>
              </a:lnSpc>
            </a:pPr>
            <a:r>
              <a:rPr b="0" lang="ru-RU" sz="1400" spc="-1" strike="noStrike">
                <a:solidFill>
                  <a:srgbClr val="000000"/>
                </a:solidFill>
                <a:latin typeface="Courier New"/>
                <a:ea typeface="DejaVu Sans Mono"/>
              </a:rPr>
              <a:t>        </a:t>
            </a:r>
            <a:r>
              <a:rPr b="0" lang="ru-RU" sz="1400" spc="-1" strike="noStrike">
                <a:solidFill>
                  <a:srgbClr val="000000"/>
                </a:solidFill>
                <a:latin typeface="Courier New"/>
                <a:ea typeface="DejaVu Sans Mono"/>
              </a:rPr>
              <a:t>if tracker_type == 'KCF':</a:t>
            </a:r>
            <a:endParaRPr b="0" lang="ru-RU" sz="1400" spc="-1" strike="noStrike">
              <a:latin typeface="Arial"/>
            </a:endParaRPr>
          </a:p>
          <a:p>
            <a:pPr>
              <a:lnSpc>
                <a:spcPct val="100000"/>
              </a:lnSpc>
            </a:pPr>
            <a:r>
              <a:rPr b="0" lang="ru-RU" sz="1400" spc="-1" strike="noStrike">
                <a:solidFill>
                  <a:srgbClr val="000000"/>
                </a:solidFill>
                <a:latin typeface="Courier New"/>
                <a:ea typeface="DejaVu Sans Mono"/>
              </a:rPr>
              <a:t>            </a:t>
            </a:r>
            <a:r>
              <a:rPr b="0" lang="ru-RU" sz="1400" spc="-1" strike="noStrike">
                <a:solidFill>
                  <a:srgbClr val="000000"/>
                </a:solidFill>
                <a:latin typeface="Courier New"/>
                <a:ea typeface="DejaVu Sans Mono"/>
              </a:rPr>
              <a:t>tracker = cv2.TrackerKCF_create()</a:t>
            </a:r>
            <a:endParaRPr b="0" lang="ru-RU" sz="1400" spc="-1" strike="noStrike">
              <a:latin typeface="Arial"/>
            </a:endParaRPr>
          </a:p>
          <a:p>
            <a:pPr>
              <a:lnSpc>
                <a:spcPct val="100000"/>
              </a:lnSpc>
            </a:pPr>
            <a:r>
              <a:rPr b="0" lang="ru-RU" sz="1400" spc="-1" strike="noStrike">
                <a:solidFill>
                  <a:srgbClr val="000000"/>
                </a:solidFill>
                <a:latin typeface="Courier New"/>
                <a:ea typeface="DejaVu Sans Mono"/>
              </a:rPr>
              <a:t>        </a:t>
            </a:r>
            <a:r>
              <a:rPr b="0" lang="ru-RU" sz="1400" spc="-1" strike="noStrike">
                <a:solidFill>
                  <a:srgbClr val="000000"/>
                </a:solidFill>
                <a:latin typeface="Courier New"/>
                <a:ea typeface="DejaVu Sans Mono"/>
              </a:rPr>
              <a:t>if tracker_type == 'TLD':</a:t>
            </a:r>
            <a:endParaRPr b="0" lang="ru-RU" sz="1400" spc="-1" strike="noStrike">
              <a:latin typeface="Arial"/>
            </a:endParaRPr>
          </a:p>
          <a:p>
            <a:pPr>
              <a:lnSpc>
                <a:spcPct val="100000"/>
              </a:lnSpc>
            </a:pPr>
            <a:r>
              <a:rPr b="0" lang="ru-RU" sz="1400" spc="-1" strike="noStrike">
                <a:solidFill>
                  <a:srgbClr val="000000"/>
                </a:solidFill>
                <a:latin typeface="Courier New"/>
                <a:ea typeface="DejaVu Sans Mono"/>
              </a:rPr>
              <a:t>            </a:t>
            </a:r>
            <a:r>
              <a:rPr b="0" lang="ru-RU" sz="1400" spc="-1" strike="noStrike">
                <a:solidFill>
                  <a:srgbClr val="000000"/>
                </a:solidFill>
                <a:latin typeface="Courier New"/>
                <a:ea typeface="DejaVu Sans Mono"/>
              </a:rPr>
              <a:t>tracker = cv2.TrackerTLD_create()</a:t>
            </a:r>
            <a:endParaRPr b="0" lang="ru-RU" sz="1400" spc="-1" strike="noStrike">
              <a:latin typeface="Arial"/>
            </a:endParaRPr>
          </a:p>
          <a:p>
            <a:pPr>
              <a:lnSpc>
                <a:spcPct val="100000"/>
              </a:lnSpc>
            </a:pPr>
            <a:r>
              <a:rPr b="0" lang="ru-RU" sz="1400" spc="-1" strike="noStrike">
                <a:solidFill>
                  <a:srgbClr val="000000"/>
                </a:solidFill>
                <a:latin typeface="Courier New"/>
                <a:ea typeface="DejaVu Sans Mono"/>
              </a:rPr>
              <a:t>        </a:t>
            </a:r>
            <a:r>
              <a:rPr b="0" lang="ru-RU" sz="1400" spc="-1" strike="noStrike">
                <a:solidFill>
                  <a:srgbClr val="000000"/>
                </a:solidFill>
                <a:latin typeface="Courier New"/>
                <a:ea typeface="DejaVu Sans Mono"/>
              </a:rPr>
              <a:t>if tracker_type == 'MEDIANFLOW':</a:t>
            </a:r>
            <a:endParaRPr b="0" lang="ru-RU" sz="1400" spc="-1" strike="noStrike">
              <a:latin typeface="Arial"/>
            </a:endParaRPr>
          </a:p>
          <a:p>
            <a:pPr>
              <a:lnSpc>
                <a:spcPct val="100000"/>
              </a:lnSpc>
            </a:pPr>
            <a:r>
              <a:rPr b="0" lang="ru-RU" sz="1400" spc="-1" strike="noStrike">
                <a:solidFill>
                  <a:srgbClr val="000000"/>
                </a:solidFill>
                <a:latin typeface="Courier New"/>
                <a:ea typeface="DejaVu Sans Mono"/>
              </a:rPr>
              <a:t>            </a:t>
            </a:r>
            <a:r>
              <a:rPr b="0" lang="ru-RU" sz="1400" spc="-1" strike="noStrike">
                <a:solidFill>
                  <a:srgbClr val="000000"/>
                </a:solidFill>
                <a:latin typeface="Courier New"/>
                <a:ea typeface="DejaVu Sans Mono"/>
              </a:rPr>
              <a:t>tracker = cv2.TrackerMedianFlow_create()</a:t>
            </a:r>
            <a:endParaRPr b="0" lang="ru-RU" sz="1400" spc="-1" strike="noStrike">
              <a:latin typeface="Arial"/>
            </a:endParaRPr>
          </a:p>
          <a:p>
            <a:pPr>
              <a:lnSpc>
                <a:spcPct val="100000"/>
              </a:lnSpc>
            </a:pPr>
            <a:r>
              <a:rPr b="0" lang="ru-RU" sz="1400" spc="-1" strike="noStrike">
                <a:solidFill>
                  <a:srgbClr val="000000"/>
                </a:solidFill>
                <a:latin typeface="Courier New"/>
                <a:ea typeface="DejaVu Sans Mono"/>
              </a:rPr>
              <a:t>        </a:t>
            </a:r>
            <a:r>
              <a:rPr b="0" lang="ru-RU" sz="1400" spc="-1" strike="noStrike">
                <a:solidFill>
                  <a:srgbClr val="000000"/>
                </a:solidFill>
                <a:latin typeface="Courier New"/>
                <a:ea typeface="DejaVu Sans Mono"/>
              </a:rPr>
              <a:t>if tracker_type == 'GOTURN':</a:t>
            </a:r>
            <a:endParaRPr b="0" lang="ru-RU" sz="1400" spc="-1" strike="noStrike">
              <a:latin typeface="Arial"/>
            </a:endParaRPr>
          </a:p>
          <a:p>
            <a:pPr>
              <a:lnSpc>
                <a:spcPct val="100000"/>
              </a:lnSpc>
            </a:pPr>
            <a:r>
              <a:rPr b="0" lang="ru-RU" sz="1400" spc="-1" strike="noStrike">
                <a:solidFill>
                  <a:srgbClr val="000000"/>
                </a:solidFill>
                <a:latin typeface="Courier New"/>
                <a:ea typeface="DejaVu Sans Mono"/>
              </a:rPr>
              <a:t>            </a:t>
            </a:r>
            <a:r>
              <a:rPr b="0" lang="ru-RU" sz="1400" spc="-1" strike="noStrike">
                <a:solidFill>
                  <a:srgbClr val="000000"/>
                </a:solidFill>
                <a:latin typeface="Courier New"/>
                <a:ea typeface="DejaVu Sans Mono"/>
              </a:rPr>
              <a:t>tracker = cv2.TrackerGOTURN_create()</a:t>
            </a:r>
            <a:endParaRPr b="0" lang="ru-RU" sz="1400" spc="-1" strike="noStrike">
              <a:latin typeface="Arial"/>
            </a:endParaRPr>
          </a:p>
          <a:p>
            <a:pPr>
              <a:lnSpc>
                <a:spcPct val="100000"/>
              </a:lnSpc>
            </a:pPr>
            <a:endParaRPr b="0" lang="ru-RU" sz="1400" spc="-1" strike="noStrike">
              <a:latin typeface="Arial"/>
            </a:endParaRPr>
          </a:p>
        </p:txBody>
      </p:sp>
    </p:spTree>
  </p:cSld>
  <mc:AlternateContent>
    <mc:Choice Requires="p14">
      <p:transition spd="slow" p14:dur="2000"/>
    </mc:Choice>
    <mc:Fallback>
      <p:transition spd="slow"/>
    </mc:Fallback>
  </mc:AlternateContent>
</p:sld>
</file>

<file path=ppt/slides/slide8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5" name="CustomShape 1"/>
          <p:cNvSpPr/>
          <p:nvPr/>
        </p:nvSpPr>
        <p:spPr>
          <a:xfrm>
            <a:off x="292320" y="552240"/>
            <a:ext cx="7963200" cy="491472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ru-RU" sz="1400" spc="-1" strike="noStrike">
                <a:solidFill>
                  <a:srgbClr val="000000"/>
                </a:solidFill>
                <a:latin typeface="Courier New"/>
                <a:ea typeface="DejaVu Sans Mono"/>
              </a:rPr>
              <a:t>    </a:t>
            </a:r>
            <a:r>
              <a:rPr b="0" lang="ru-RU" sz="1400" spc="-1" strike="noStrike">
                <a:solidFill>
                  <a:srgbClr val="000000"/>
                </a:solidFill>
                <a:latin typeface="Courier New"/>
                <a:ea typeface="DejaVu Sans Mono"/>
              </a:rPr>
              <a:t># Read video</a:t>
            </a:r>
            <a:endParaRPr b="0" lang="ru-RU" sz="1400" spc="-1" strike="noStrike">
              <a:latin typeface="Arial"/>
            </a:endParaRPr>
          </a:p>
          <a:p>
            <a:pPr>
              <a:lnSpc>
                <a:spcPct val="100000"/>
              </a:lnSpc>
            </a:pPr>
            <a:r>
              <a:rPr b="0" lang="ru-RU" sz="1400" spc="-1" strike="noStrike">
                <a:solidFill>
                  <a:srgbClr val="000000"/>
                </a:solidFill>
                <a:latin typeface="Courier New"/>
                <a:ea typeface="DejaVu Sans Mono"/>
              </a:rPr>
              <a:t>    </a:t>
            </a:r>
            <a:r>
              <a:rPr b="0" lang="ru-RU" sz="1400" spc="-1" strike="noStrike">
                <a:solidFill>
                  <a:srgbClr val="000000"/>
                </a:solidFill>
                <a:latin typeface="Courier New"/>
                <a:ea typeface="DejaVu Sans Mono"/>
              </a:rPr>
              <a:t>video = cv2.VideoCapture(0)</a:t>
            </a:r>
            <a:endParaRPr b="0" lang="ru-RU" sz="1400" spc="-1" strike="noStrike">
              <a:latin typeface="Arial"/>
            </a:endParaRPr>
          </a:p>
          <a:p>
            <a:pPr>
              <a:lnSpc>
                <a:spcPct val="100000"/>
              </a:lnSpc>
            </a:pPr>
            <a:r>
              <a:rPr b="0" lang="ru-RU" sz="1400" spc="-1" strike="noStrike">
                <a:solidFill>
                  <a:srgbClr val="000000"/>
                </a:solidFill>
                <a:latin typeface="Courier New"/>
                <a:ea typeface="DejaVu Sans Mono"/>
              </a:rPr>
              <a:t> </a:t>
            </a:r>
            <a:endParaRPr b="0" lang="ru-RU" sz="1400" spc="-1" strike="noStrike">
              <a:latin typeface="Arial"/>
            </a:endParaRPr>
          </a:p>
          <a:p>
            <a:pPr>
              <a:lnSpc>
                <a:spcPct val="100000"/>
              </a:lnSpc>
            </a:pPr>
            <a:r>
              <a:rPr b="0" lang="ru-RU" sz="1400" spc="-1" strike="noStrike">
                <a:solidFill>
                  <a:srgbClr val="000000"/>
                </a:solidFill>
                <a:latin typeface="Courier New"/>
                <a:ea typeface="DejaVu Sans Mono"/>
              </a:rPr>
              <a:t>    </a:t>
            </a:r>
            <a:r>
              <a:rPr b="0" lang="ru-RU" sz="1400" spc="-1" strike="noStrike">
                <a:solidFill>
                  <a:srgbClr val="000000"/>
                </a:solidFill>
                <a:latin typeface="Courier New"/>
                <a:ea typeface="DejaVu Sans Mono"/>
              </a:rPr>
              <a:t># Exit if video not opened.</a:t>
            </a:r>
            <a:endParaRPr b="0" lang="ru-RU" sz="1400" spc="-1" strike="noStrike">
              <a:latin typeface="Arial"/>
            </a:endParaRPr>
          </a:p>
          <a:p>
            <a:pPr>
              <a:lnSpc>
                <a:spcPct val="100000"/>
              </a:lnSpc>
            </a:pPr>
            <a:r>
              <a:rPr b="0" lang="ru-RU" sz="1400" spc="-1" strike="noStrike">
                <a:solidFill>
                  <a:srgbClr val="000000"/>
                </a:solidFill>
                <a:latin typeface="Courier New"/>
                <a:ea typeface="DejaVu Sans Mono"/>
              </a:rPr>
              <a:t>    </a:t>
            </a:r>
            <a:r>
              <a:rPr b="0" lang="ru-RU" sz="1400" spc="-1" strike="noStrike">
                <a:solidFill>
                  <a:srgbClr val="000000"/>
                </a:solidFill>
                <a:latin typeface="Courier New"/>
                <a:ea typeface="DejaVu Sans Mono"/>
              </a:rPr>
              <a:t>if not video.isOpened():</a:t>
            </a:r>
            <a:endParaRPr b="0" lang="ru-RU" sz="1400" spc="-1" strike="noStrike">
              <a:latin typeface="Arial"/>
            </a:endParaRPr>
          </a:p>
          <a:p>
            <a:pPr>
              <a:lnSpc>
                <a:spcPct val="100000"/>
              </a:lnSpc>
            </a:pPr>
            <a:r>
              <a:rPr b="0" lang="ru-RU" sz="1400" spc="-1" strike="noStrike">
                <a:solidFill>
                  <a:srgbClr val="000000"/>
                </a:solidFill>
                <a:latin typeface="Courier New"/>
                <a:ea typeface="DejaVu Sans Mono"/>
              </a:rPr>
              <a:t>        </a:t>
            </a:r>
            <a:r>
              <a:rPr b="0" lang="ru-RU" sz="1400" spc="-1" strike="noStrike">
                <a:solidFill>
                  <a:srgbClr val="000000"/>
                </a:solidFill>
                <a:latin typeface="Courier New"/>
                <a:ea typeface="DejaVu Sans Mono"/>
              </a:rPr>
              <a:t>print "Could not open video"</a:t>
            </a:r>
            <a:endParaRPr b="0" lang="ru-RU" sz="1400" spc="-1" strike="noStrike">
              <a:latin typeface="Arial"/>
            </a:endParaRPr>
          </a:p>
          <a:p>
            <a:pPr>
              <a:lnSpc>
                <a:spcPct val="100000"/>
              </a:lnSpc>
            </a:pPr>
            <a:r>
              <a:rPr b="0" lang="ru-RU" sz="1400" spc="-1" strike="noStrike">
                <a:solidFill>
                  <a:srgbClr val="000000"/>
                </a:solidFill>
                <a:latin typeface="Courier New"/>
                <a:ea typeface="DejaVu Sans Mono"/>
              </a:rPr>
              <a:t>        </a:t>
            </a:r>
            <a:r>
              <a:rPr b="0" lang="ru-RU" sz="1400" spc="-1" strike="noStrike">
                <a:solidFill>
                  <a:srgbClr val="000000"/>
                </a:solidFill>
                <a:latin typeface="Courier New"/>
                <a:ea typeface="DejaVu Sans Mono"/>
              </a:rPr>
              <a:t>sys.exit()</a:t>
            </a:r>
            <a:endParaRPr b="0" lang="ru-RU" sz="1400" spc="-1" strike="noStrike">
              <a:latin typeface="Arial"/>
            </a:endParaRPr>
          </a:p>
          <a:p>
            <a:pPr>
              <a:lnSpc>
                <a:spcPct val="100000"/>
              </a:lnSpc>
            </a:pPr>
            <a:r>
              <a:rPr b="0" lang="ru-RU" sz="1400" spc="-1" strike="noStrike">
                <a:solidFill>
                  <a:srgbClr val="000000"/>
                </a:solidFill>
                <a:latin typeface="Courier New"/>
                <a:ea typeface="DejaVu Sans Mono"/>
              </a:rPr>
              <a:t> </a:t>
            </a:r>
            <a:endParaRPr b="0" lang="ru-RU" sz="1400" spc="-1" strike="noStrike">
              <a:latin typeface="Arial"/>
            </a:endParaRPr>
          </a:p>
          <a:p>
            <a:pPr>
              <a:lnSpc>
                <a:spcPct val="100000"/>
              </a:lnSpc>
            </a:pPr>
            <a:r>
              <a:rPr b="0" lang="ru-RU" sz="1400" spc="-1" strike="noStrike">
                <a:solidFill>
                  <a:srgbClr val="000000"/>
                </a:solidFill>
                <a:latin typeface="Courier New"/>
                <a:ea typeface="DejaVu Sans Mono"/>
              </a:rPr>
              <a:t>    </a:t>
            </a:r>
            <a:r>
              <a:rPr b="0" lang="ru-RU" sz="1400" spc="-1" strike="noStrike">
                <a:solidFill>
                  <a:srgbClr val="000000"/>
                </a:solidFill>
                <a:latin typeface="Courier New"/>
                <a:ea typeface="DejaVu Sans Mono"/>
              </a:rPr>
              <a:t># Read first frame.</a:t>
            </a:r>
            <a:endParaRPr b="0" lang="ru-RU" sz="1400" spc="-1" strike="noStrike">
              <a:latin typeface="Arial"/>
            </a:endParaRPr>
          </a:p>
          <a:p>
            <a:pPr>
              <a:lnSpc>
                <a:spcPct val="100000"/>
              </a:lnSpc>
            </a:pPr>
            <a:r>
              <a:rPr b="0" lang="ru-RU" sz="1400" spc="-1" strike="noStrike">
                <a:solidFill>
                  <a:srgbClr val="000000"/>
                </a:solidFill>
                <a:latin typeface="Courier New"/>
                <a:ea typeface="DejaVu Sans Mono"/>
              </a:rPr>
              <a:t>    </a:t>
            </a:r>
            <a:r>
              <a:rPr b="0" lang="ru-RU" sz="1400" spc="-1" strike="noStrike">
                <a:solidFill>
                  <a:srgbClr val="000000"/>
                </a:solidFill>
                <a:latin typeface="Courier New"/>
                <a:ea typeface="DejaVu Sans Mono"/>
              </a:rPr>
              <a:t>ok, frame = video.read()</a:t>
            </a:r>
            <a:endParaRPr b="0" lang="ru-RU" sz="1400" spc="-1" strike="noStrike">
              <a:latin typeface="Arial"/>
            </a:endParaRPr>
          </a:p>
          <a:p>
            <a:pPr>
              <a:lnSpc>
                <a:spcPct val="100000"/>
              </a:lnSpc>
            </a:pPr>
            <a:r>
              <a:rPr b="0" lang="ru-RU" sz="1400" spc="-1" strike="noStrike">
                <a:solidFill>
                  <a:srgbClr val="000000"/>
                </a:solidFill>
                <a:latin typeface="Courier New"/>
                <a:ea typeface="DejaVu Sans Mono"/>
              </a:rPr>
              <a:t>    </a:t>
            </a:r>
            <a:r>
              <a:rPr b="0" lang="ru-RU" sz="1400" spc="-1" strike="noStrike">
                <a:solidFill>
                  <a:srgbClr val="000000"/>
                </a:solidFill>
                <a:latin typeface="Courier New"/>
                <a:ea typeface="DejaVu Sans Mono"/>
              </a:rPr>
              <a:t>if not ok:</a:t>
            </a:r>
            <a:endParaRPr b="0" lang="ru-RU" sz="1400" spc="-1" strike="noStrike">
              <a:latin typeface="Arial"/>
            </a:endParaRPr>
          </a:p>
          <a:p>
            <a:pPr>
              <a:lnSpc>
                <a:spcPct val="100000"/>
              </a:lnSpc>
            </a:pPr>
            <a:r>
              <a:rPr b="0" lang="ru-RU" sz="1400" spc="-1" strike="noStrike">
                <a:solidFill>
                  <a:srgbClr val="000000"/>
                </a:solidFill>
                <a:latin typeface="Courier New"/>
                <a:ea typeface="DejaVu Sans Mono"/>
              </a:rPr>
              <a:t>        </a:t>
            </a:r>
            <a:r>
              <a:rPr b="0" lang="ru-RU" sz="1400" spc="-1" strike="noStrike">
                <a:solidFill>
                  <a:srgbClr val="000000"/>
                </a:solidFill>
                <a:latin typeface="Courier New"/>
                <a:ea typeface="DejaVu Sans Mono"/>
              </a:rPr>
              <a:t>print 'Cannot read video file'</a:t>
            </a:r>
            <a:endParaRPr b="0" lang="ru-RU" sz="1400" spc="-1" strike="noStrike">
              <a:latin typeface="Arial"/>
            </a:endParaRPr>
          </a:p>
          <a:p>
            <a:pPr>
              <a:lnSpc>
                <a:spcPct val="100000"/>
              </a:lnSpc>
            </a:pPr>
            <a:r>
              <a:rPr b="0" lang="ru-RU" sz="1400" spc="-1" strike="noStrike">
                <a:solidFill>
                  <a:srgbClr val="000000"/>
                </a:solidFill>
                <a:latin typeface="Courier New"/>
                <a:ea typeface="DejaVu Sans Mono"/>
              </a:rPr>
              <a:t>        </a:t>
            </a:r>
            <a:r>
              <a:rPr b="0" lang="ru-RU" sz="1400" spc="-1" strike="noStrike">
                <a:solidFill>
                  <a:srgbClr val="000000"/>
                </a:solidFill>
                <a:latin typeface="Courier New"/>
                <a:ea typeface="DejaVu Sans Mono"/>
              </a:rPr>
              <a:t>sys.exit()</a:t>
            </a:r>
            <a:endParaRPr b="0" lang="ru-RU" sz="1400" spc="-1" strike="noStrike">
              <a:latin typeface="Arial"/>
            </a:endParaRPr>
          </a:p>
          <a:p>
            <a:pPr>
              <a:lnSpc>
                <a:spcPct val="100000"/>
              </a:lnSpc>
            </a:pPr>
            <a:endParaRPr b="0" lang="ru-RU" sz="1400" spc="-1" strike="noStrike">
              <a:latin typeface="Arial"/>
            </a:endParaRPr>
          </a:p>
          <a:p>
            <a:pPr>
              <a:lnSpc>
                <a:spcPct val="100000"/>
              </a:lnSpc>
            </a:pPr>
            <a:endParaRPr b="0" lang="ru-RU" sz="1400" spc="-1" strike="noStrike">
              <a:latin typeface="Arial"/>
            </a:endParaRPr>
          </a:p>
        </p:txBody>
      </p:sp>
    </p:spTree>
  </p:cSld>
  <mc:AlternateContent>
    <mc:Choice Requires="p14">
      <p:transition spd="slow" p14:dur="2000"/>
    </mc:Choice>
    <mc:Fallback>
      <p:transition spd="slow"/>
    </mc:Fallback>
  </mc:AlternateContent>
</p:sld>
</file>

<file path=ppt/slides/slide8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6" name="CustomShape 1"/>
          <p:cNvSpPr/>
          <p:nvPr/>
        </p:nvSpPr>
        <p:spPr>
          <a:xfrm>
            <a:off x="292320" y="552240"/>
            <a:ext cx="7963200" cy="491472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ru-RU" sz="1400" spc="-1" strike="noStrike">
                <a:solidFill>
                  <a:srgbClr val="000000"/>
                </a:solidFill>
                <a:latin typeface="Courier New"/>
                <a:ea typeface="DejaVu Sans Mono"/>
              </a:rPr>
              <a:t>    </a:t>
            </a:r>
            <a:r>
              <a:rPr b="0" lang="ru-RU" sz="1400" spc="-1" strike="noStrike">
                <a:solidFill>
                  <a:srgbClr val="000000"/>
                </a:solidFill>
                <a:latin typeface="Courier New"/>
                <a:ea typeface="DejaVu Sans Mono"/>
              </a:rPr>
              <a:t># Define an initial bounding box</a:t>
            </a:r>
            <a:endParaRPr b="0" lang="ru-RU" sz="1400" spc="-1" strike="noStrike">
              <a:latin typeface="Arial"/>
            </a:endParaRPr>
          </a:p>
          <a:p>
            <a:pPr>
              <a:lnSpc>
                <a:spcPct val="100000"/>
              </a:lnSpc>
            </a:pPr>
            <a:r>
              <a:rPr b="0" lang="ru-RU" sz="1400" spc="-1" strike="noStrike">
                <a:solidFill>
                  <a:srgbClr val="000000"/>
                </a:solidFill>
                <a:latin typeface="Courier New"/>
                <a:ea typeface="DejaVu Sans Mono"/>
              </a:rPr>
              <a:t>    </a:t>
            </a:r>
            <a:r>
              <a:rPr b="0" lang="ru-RU" sz="1400" spc="-1" strike="noStrike">
                <a:solidFill>
                  <a:srgbClr val="000000"/>
                </a:solidFill>
                <a:latin typeface="Courier New"/>
                <a:ea typeface="DejaVu Sans Mono"/>
              </a:rPr>
              <a:t>bbox = (287, 23, 86, 320)</a:t>
            </a:r>
            <a:endParaRPr b="0" lang="ru-RU" sz="1400" spc="-1" strike="noStrike">
              <a:latin typeface="Arial"/>
            </a:endParaRPr>
          </a:p>
          <a:p>
            <a:pPr>
              <a:lnSpc>
                <a:spcPct val="100000"/>
              </a:lnSpc>
            </a:pPr>
            <a:r>
              <a:rPr b="0" lang="ru-RU" sz="1400" spc="-1" strike="noStrike">
                <a:solidFill>
                  <a:srgbClr val="000000"/>
                </a:solidFill>
                <a:latin typeface="Courier New"/>
                <a:ea typeface="DejaVu Sans Mono"/>
              </a:rPr>
              <a:t> </a:t>
            </a:r>
            <a:endParaRPr b="0" lang="ru-RU" sz="1400" spc="-1" strike="noStrike">
              <a:latin typeface="Arial"/>
            </a:endParaRPr>
          </a:p>
          <a:p>
            <a:pPr>
              <a:lnSpc>
                <a:spcPct val="100000"/>
              </a:lnSpc>
            </a:pPr>
            <a:r>
              <a:rPr b="0" lang="ru-RU" sz="1400" spc="-1" strike="noStrike">
                <a:solidFill>
                  <a:srgbClr val="000000"/>
                </a:solidFill>
                <a:latin typeface="Courier New"/>
                <a:ea typeface="DejaVu Sans Mono"/>
              </a:rPr>
              <a:t>    </a:t>
            </a:r>
            <a:r>
              <a:rPr b="0" lang="ru-RU" sz="1400" spc="-1" strike="noStrike">
                <a:solidFill>
                  <a:srgbClr val="000000"/>
                </a:solidFill>
                <a:latin typeface="Courier New"/>
                <a:ea typeface="DejaVu Sans Mono"/>
              </a:rPr>
              <a:t># Select a different bounding box with mouse, press ESC to continue</a:t>
            </a:r>
            <a:endParaRPr b="0" lang="ru-RU" sz="1400" spc="-1" strike="noStrike">
              <a:latin typeface="Arial"/>
            </a:endParaRPr>
          </a:p>
          <a:p>
            <a:pPr>
              <a:lnSpc>
                <a:spcPct val="100000"/>
              </a:lnSpc>
            </a:pPr>
            <a:r>
              <a:rPr b="0" lang="ru-RU" sz="1400" spc="-1" strike="noStrike">
                <a:solidFill>
                  <a:srgbClr val="000000"/>
                </a:solidFill>
                <a:latin typeface="Courier New"/>
                <a:ea typeface="DejaVu Sans Mono"/>
              </a:rPr>
              <a:t>    </a:t>
            </a:r>
            <a:r>
              <a:rPr b="0" lang="ru-RU" sz="1400" spc="-1" strike="noStrike">
                <a:solidFill>
                  <a:srgbClr val="000000"/>
                </a:solidFill>
                <a:latin typeface="Courier New"/>
                <a:ea typeface="DejaVu Sans Mono"/>
              </a:rPr>
              <a:t>bbox = cv2.selectROI(frame, False)</a:t>
            </a:r>
            <a:endParaRPr b="0" lang="ru-RU" sz="1400" spc="-1" strike="noStrike">
              <a:latin typeface="Arial"/>
            </a:endParaRPr>
          </a:p>
          <a:p>
            <a:pPr>
              <a:lnSpc>
                <a:spcPct val="100000"/>
              </a:lnSpc>
            </a:pPr>
            <a:r>
              <a:rPr b="0" lang="ru-RU" sz="1400" spc="-1" strike="noStrike">
                <a:solidFill>
                  <a:srgbClr val="000000"/>
                </a:solidFill>
                <a:latin typeface="Courier New"/>
                <a:ea typeface="DejaVu Sans Mono"/>
              </a:rPr>
              <a:t> </a:t>
            </a:r>
            <a:endParaRPr b="0" lang="ru-RU" sz="1400" spc="-1" strike="noStrike">
              <a:latin typeface="Arial"/>
            </a:endParaRPr>
          </a:p>
          <a:p>
            <a:pPr>
              <a:lnSpc>
                <a:spcPct val="100000"/>
              </a:lnSpc>
            </a:pPr>
            <a:r>
              <a:rPr b="0" lang="ru-RU" sz="1400" spc="-1" strike="noStrike">
                <a:solidFill>
                  <a:srgbClr val="000000"/>
                </a:solidFill>
                <a:latin typeface="Courier New"/>
                <a:ea typeface="DejaVu Sans Mono"/>
              </a:rPr>
              <a:t>    </a:t>
            </a:r>
            <a:r>
              <a:rPr b="0" lang="ru-RU" sz="1400" spc="-1" strike="noStrike">
                <a:solidFill>
                  <a:srgbClr val="000000"/>
                </a:solidFill>
                <a:latin typeface="Courier New"/>
                <a:ea typeface="DejaVu Sans Mono"/>
              </a:rPr>
              <a:t># Initialize tracker with first frame and bounding box</a:t>
            </a:r>
            <a:endParaRPr b="0" lang="ru-RU" sz="1400" spc="-1" strike="noStrike">
              <a:latin typeface="Arial"/>
            </a:endParaRPr>
          </a:p>
          <a:p>
            <a:pPr>
              <a:lnSpc>
                <a:spcPct val="100000"/>
              </a:lnSpc>
            </a:pPr>
            <a:r>
              <a:rPr b="0" lang="ru-RU" sz="1400" spc="-1" strike="noStrike">
                <a:solidFill>
                  <a:srgbClr val="000000"/>
                </a:solidFill>
                <a:latin typeface="Courier New"/>
                <a:ea typeface="DejaVu Sans Mono"/>
              </a:rPr>
              <a:t>    </a:t>
            </a:r>
            <a:r>
              <a:rPr b="0" lang="ru-RU" sz="1400" spc="-1" strike="noStrike">
                <a:solidFill>
                  <a:srgbClr val="000000"/>
                </a:solidFill>
                <a:latin typeface="Courier New"/>
                <a:ea typeface="DejaVu Sans Mono"/>
              </a:rPr>
              <a:t>ok = tracker.init(frame, bbox)</a:t>
            </a:r>
            <a:endParaRPr b="0" lang="ru-RU" sz="1400" spc="-1" strike="noStrike">
              <a:latin typeface="Arial"/>
            </a:endParaRPr>
          </a:p>
          <a:p>
            <a:pPr>
              <a:lnSpc>
                <a:spcPct val="100000"/>
              </a:lnSpc>
            </a:pPr>
            <a:endParaRPr b="0" lang="ru-RU" sz="1400" spc="-1" strike="noStrike">
              <a:latin typeface="Arial"/>
            </a:endParaRPr>
          </a:p>
        </p:txBody>
      </p:sp>
      <p:pic>
        <p:nvPicPr>
          <p:cNvPr id="487" name="" descr=""/>
          <p:cNvPicPr/>
          <p:nvPr/>
        </p:nvPicPr>
        <p:blipFill>
          <a:blip r:embed="rId1"/>
          <a:stretch/>
        </p:blipFill>
        <p:spPr>
          <a:xfrm>
            <a:off x="3955680" y="2664000"/>
            <a:ext cx="5111640" cy="4131720"/>
          </a:xfrm>
          <a:prstGeom prst="rect">
            <a:avLst/>
          </a:prstGeom>
          <a:ln>
            <a:noFill/>
          </a:ln>
        </p:spPr>
      </p:pic>
    </p:spTree>
  </p:cSld>
  <mc:AlternateContent>
    <mc:Choice Requires="p14">
      <p:transition spd="slow" p14:dur="2000"/>
    </mc:Choice>
    <mc:Fallback>
      <p:transition spd="slow"/>
    </mc:Fallback>
  </mc:AlternateContent>
</p:sld>
</file>

<file path=ppt/slides/slide8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8" name="CustomShape 1"/>
          <p:cNvSpPr/>
          <p:nvPr/>
        </p:nvSpPr>
        <p:spPr>
          <a:xfrm>
            <a:off x="292320" y="552240"/>
            <a:ext cx="7963200" cy="491472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ru-RU" sz="1400" spc="-1" strike="noStrike">
                <a:solidFill>
                  <a:srgbClr val="000000"/>
                </a:solidFill>
                <a:latin typeface="Courier New"/>
                <a:ea typeface="DejaVu Sans Mono"/>
              </a:rPr>
              <a:t>    </a:t>
            </a:r>
            <a:r>
              <a:rPr b="0" lang="ru-RU" sz="1400" spc="-1" strike="noStrike">
                <a:solidFill>
                  <a:srgbClr val="000000"/>
                </a:solidFill>
                <a:latin typeface="Courier New"/>
                <a:ea typeface="DejaVu Sans Mono"/>
              </a:rPr>
              <a:t>while True:</a:t>
            </a:r>
            <a:endParaRPr b="0" lang="ru-RU" sz="1400" spc="-1" strike="noStrike">
              <a:latin typeface="Arial"/>
            </a:endParaRPr>
          </a:p>
          <a:p>
            <a:pPr>
              <a:lnSpc>
                <a:spcPct val="100000"/>
              </a:lnSpc>
            </a:pPr>
            <a:r>
              <a:rPr b="0" lang="ru-RU" sz="1400" spc="-1" strike="noStrike">
                <a:solidFill>
                  <a:srgbClr val="000000"/>
                </a:solidFill>
                <a:latin typeface="Courier New"/>
                <a:ea typeface="DejaVu Sans Mono"/>
              </a:rPr>
              <a:t>        </a:t>
            </a:r>
            <a:r>
              <a:rPr b="0" lang="ru-RU" sz="1400" spc="-1" strike="noStrike">
                <a:solidFill>
                  <a:srgbClr val="000000"/>
                </a:solidFill>
                <a:latin typeface="Courier New"/>
                <a:ea typeface="DejaVu Sans Mono"/>
              </a:rPr>
              <a:t># Read a new frame</a:t>
            </a:r>
            <a:endParaRPr b="0" lang="ru-RU" sz="1400" spc="-1" strike="noStrike">
              <a:latin typeface="Arial"/>
            </a:endParaRPr>
          </a:p>
          <a:p>
            <a:pPr>
              <a:lnSpc>
                <a:spcPct val="100000"/>
              </a:lnSpc>
            </a:pPr>
            <a:r>
              <a:rPr b="0" lang="ru-RU" sz="1400" spc="-1" strike="noStrike">
                <a:solidFill>
                  <a:srgbClr val="000000"/>
                </a:solidFill>
                <a:latin typeface="Courier New"/>
                <a:ea typeface="DejaVu Sans Mono"/>
              </a:rPr>
              <a:t>        </a:t>
            </a:r>
            <a:r>
              <a:rPr b="0" lang="ru-RU" sz="1400" spc="-1" strike="noStrike">
                <a:solidFill>
                  <a:srgbClr val="000000"/>
                </a:solidFill>
                <a:latin typeface="Courier New"/>
                <a:ea typeface="DejaVu Sans Mono"/>
              </a:rPr>
              <a:t>ok, frame = video.read()</a:t>
            </a:r>
            <a:endParaRPr b="0" lang="ru-RU" sz="1400" spc="-1" strike="noStrike">
              <a:latin typeface="Arial"/>
            </a:endParaRPr>
          </a:p>
          <a:p>
            <a:pPr>
              <a:lnSpc>
                <a:spcPct val="100000"/>
              </a:lnSpc>
            </a:pPr>
            <a:r>
              <a:rPr b="0" lang="ru-RU" sz="1400" spc="-1" strike="noStrike">
                <a:solidFill>
                  <a:srgbClr val="000000"/>
                </a:solidFill>
                <a:latin typeface="Courier New"/>
                <a:ea typeface="DejaVu Sans Mono"/>
              </a:rPr>
              <a:t>        </a:t>
            </a:r>
            <a:r>
              <a:rPr b="0" lang="ru-RU" sz="1400" spc="-1" strike="noStrike">
                <a:solidFill>
                  <a:srgbClr val="000000"/>
                </a:solidFill>
                <a:latin typeface="Courier New"/>
                <a:ea typeface="DejaVu Sans Mono"/>
              </a:rPr>
              <a:t>if not ok:</a:t>
            </a:r>
            <a:endParaRPr b="0" lang="ru-RU" sz="1400" spc="-1" strike="noStrike">
              <a:latin typeface="Arial"/>
            </a:endParaRPr>
          </a:p>
          <a:p>
            <a:pPr>
              <a:lnSpc>
                <a:spcPct val="100000"/>
              </a:lnSpc>
            </a:pPr>
            <a:r>
              <a:rPr b="0" lang="ru-RU" sz="1400" spc="-1" strike="noStrike">
                <a:solidFill>
                  <a:srgbClr val="000000"/>
                </a:solidFill>
                <a:latin typeface="Courier New"/>
                <a:ea typeface="DejaVu Sans Mono"/>
              </a:rPr>
              <a:t>            </a:t>
            </a:r>
            <a:r>
              <a:rPr b="0" lang="ru-RU" sz="1400" spc="-1" strike="noStrike">
                <a:solidFill>
                  <a:srgbClr val="000000"/>
                </a:solidFill>
                <a:latin typeface="Courier New"/>
                <a:ea typeface="DejaVu Sans Mono"/>
              </a:rPr>
              <a:t>break</a:t>
            </a:r>
            <a:endParaRPr b="0" lang="ru-RU" sz="1400" spc="-1" strike="noStrike">
              <a:latin typeface="Arial"/>
            </a:endParaRPr>
          </a:p>
          <a:p>
            <a:pPr>
              <a:lnSpc>
                <a:spcPct val="100000"/>
              </a:lnSpc>
            </a:pPr>
            <a:r>
              <a:rPr b="0" lang="ru-RU" sz="1400" spc="-1" strike="noStrike">
                <a:solidFill>
                  <a:srgbClr val="000000"/>
                </a:solidFill>
                <a:latin typeface="Courier New"/>
                <a:ea typeface="DejaVu Sans Mono"/>
              </a:rPr>
              <a:t>         </a:t>
            </a:r>
            <a:endParaRPr b="0" lang="ru-RU" sz="1400" spc="-1" strike="noStrike">
              <a:latin typeface="Arial"/>
            </a:endParaRPr>
          </a:p>
          <a:p>
            <a:pPr>
              <a:lnSpc>
                <a:spcPct val="100000"/>
              </a:lnSpc>
            </a:pPr>
            <a:r>
              <a:rPr b="0" lang="ru-RU" sz="1400" spc="-1" strike="noStrike">
                <a:solidFill>
                  <a:srgbClr val="000000"/>
                </a:solidFill>
                <a:latin typeface="Courier New"/>
                <a:ea typeface="DejaVu Sans Mono"/>
              </a:rPr>
              <a:t>        </a:t>
            </a:r>
            <a:r>
              <a:rPr b="0" lang="ru-RU" sz="1400" spc="-1" strike="noStrike">
                <a:solidFill>
                  <a:srgbClr val="000000"/>
                </a:solidFill>
                <a:latin typeface="Courier New"/>
                <a:ea typeface="DejaVu Sans Mono"/>
              </a:rPr>
              <a:t># Start timer</a:t>
            </a:r>
            <a:endParaRPr b="0" lang="ru-RU" sz="1400" spc="-1" strike="noStrike">
              <a:latin typeface="Arial"/>
            </a:endParaRPr>
          </a:p>
          <a:p>
            <a:pPr>
              <a:lnSpc>
                <a:spcPct val="100000"/>
              </a:lnSpc>
            </a:pPr>
            <a:r>
              <a:rPr b="0" lang="ru-RU" sz="1400" spc="-1" strike="noStrike">
                <a:solidFill>
                  <a:srgbClr val="000000"/>
                </a:solidFill>
                <a:latin typeface="Courier New"/>
                <a:ea typeface="DejaVu Sans Mono"/>
              </a:rPr>
              <a:t>        </a:t>
            </a:r>
            <a:r>
              <a:rPr b="0" lang="ru-RU" sz="1400" spc="-1" strike="noStrike">
                <a:solidFill>
                  <a:srgbClr val="000000"/>
                </a:solidFill>
                <a:latin typeface="Courier New"/>
                <a:ea typeface="DejaVu Sans Mono"/>
              </a:rPr>
              <a:t>timer = cv2.getTickCount()</a:t>
            </a:r>
            <a:endParaRPr b="0" lang="ru-RU" sz="1400" spc="-1" strike="noStrike">
              <a:latin typeface="Arial"/>
            </a:endParaRPr>
          </a:p>
          <a:p>
            <a:pPr>
              <a:lnSpc>
                <a:spcPct val="100000"/>
              </a:lnSpc>
            </a:pPr>
            <a:r>
              <a:rPr b="0" lang="ru-RU" sz="1400" spc="-1" strike="noStrike">
                <a:solidFill>
                  <a:srgbClr val="000000"/>
                </a:solidFill>
                <a:latin typeface="Courier New"/>
                <a:ea typeface="DejaVu Sans Mono"/>
              </a:rPr>
              <a:t> </a:t>
            </a:r>
            <a:endParaRPr b="0" lang="ru-RU" sz="1400" spc="-1" strike="noStrike">
              <a:latin typeface="Arial"/>
            </a:endParaRPr>
          </a:p>
          <a:p>
            <a:pPr>
              <a:lnSpc>
                <a:spcPct val="100000"/>
              </a:lnSpc>
            </a:pPr>
            <a:r>
              <a:rPr b="0" lang="ru-RU" sz="1400" spc="-1" strike="noStrike">
                <a:solidFill>
                  <a:srgbClr val="000000"/>
                </a:solidFill>
                <a:latin typeface="Courier New"/>
                <a:ea typeface="DejaVu Sans Mono"/>
              </a:rPr>
              <a:t>        </a:t>
            </a:r>
            <a:r>
              <a:rPr b="0" lang="ru-RU" sz="1400" spc="-1" strike="noStrike">
                <a:solidFill>
                  <a:srgbClr val="000000"/>
                </a:solidFill>
                <a:latin typeface="Courier New"/>
                <a:ea typeface="DejaVu Sans Mono"/>
              </a:rPr>
              <a:t># Update tracker</a:t>
            </a:r>
            <a:endParaRPr b="0" lang="ru-RU" sz="1400" spc="-1" strike="noStrike">
              <a:latin typeface="Arial"/>
            </a:endParaRPr>
          </a:p>
          <a:p>
            <a:pPr>
              <a:lnSpc>
                <a:spcPct val="100000"/>
              </a:lnSpc>
            </a:pPr>
            <a:r>
              <a:rPr b="0" lang="ru-RU" sz="1400" spc="-1" strike="noStrike">
                <a:solidFill>
                  <a:srgbClr val="000000"/>
                </a:solidFill>
                <a:latin typeface="Courier New"/>
                <a:ea typeface="DejaVu Sans Mono"/>
              </a:rPr>
              <a:t>        </a:t>
            </a:r>
            <a:r>
              <a:rPr b="0" lang="ru-RU" sz="1400" spc="-1" strike="noStrike">
                <a:solidFill>
                  <a:srgbClr val="000000"/>
                </a:solidFill>
                <a:latin typeface="Courier New"/>
                <a:ea typeface="DejaVu Sans Mono"/>
              </a:rPr>
              <a:t>ok, bbox = tracker.update(frame)</a:t>
            </a:r>
            <a:endParaRPr b="0" lang="ru-RU" sz="1400" spc="-1" strike="noStrike">
              <a:latin typeface="Arial"/>
            </a:endParaRPr>
          </a:p>
          <a:p>
            <a:pPr>
              <a:lnSpc>
                <a:spcPct val="100000"/>
              </a:lnSpc>
            </a:pPr>
            <a:r>
              <a:rPr b="0" lang="ru-RU" sz="1400" spc="-1" strike="noStrike">
                <a:solidFill>
                  <a:srgbClr val="000000"/>
                </a:solidFill>
                <a:latin typeface="Courier New"/>
                <a:ea typeface="DejaVu Sans Mono"/>
              </a:rPr>
              <a:t> </a:t>
            </a:r>
            <a:endParaRPr b="0" lang="ru-RU" sz="1400" spc="-1" strike="noStrike">
              <a:latin typeface="Arial"/>
            </a:endParaRPr>
          </a:p>
          <a:p>
            <a:pPr>
              <a:lnSpc>
                <a:spcPct val="100000"/>
              </a:lnSpc>
            </a:pPr>
            <a:r>
              <a:rPr b="0" lang="ru-RU" sz="1400" spc="-1" strike="noStrike">
                <a:solidFill>
                  <a:srgbClr val="000000"/>
                </a:solidFill>
                <a:latin typeface="Courier New"/>
                <a:ea typeface="DejaVu Sans Mono"/>
              </a:rPr>
              <a:t>        </a:t>
            </a:r>
            <a:r>
              <a:rPr b="0" lang="ru-RU" sz="1400" spc="-1" strike="noStrike">
                <a:solidFill>
                  <a:srgbClr val="000000"/>
                </a:solidFill>
                <a:latin typeface="Courier New"/>
                <a:ea typeface="DejaVu Sans Mono"/>
              </a:rPr>
              <a:t># Calculate Frames per second (FPS)</a:t>
            </a:r>
            <a:endParaRPr b="0" lang="ru-RU" sz="1400" spc="-1" strike="noStrike">
              <a:latin typeface="Arial"/>
            </a:endParaRPr>
          </a:p>
          <a:p>
            <a:pPr>
              <a:lnSpc>
                <a:spcPct val="100000"/>
              </a:lnSpc>
            </a:pPr>
            <a:r>
              <a:rPr b="0" lang="ru-RU" sz="1400" spc="-1" strike="noStrike">
                <a:solidFill>
                  <a:srgbClr val="000000"/>
                </a:solidFill>
                <a:latin typeface="Courier New"/>
                <a:ea typeface="DejaVu Sans Mono"/>
              </a:rPr>
              <a:t>        </a:t>
            </a:r>
            <a:r>
              <a:rPr b="0" lang="ru-RU" sz="1400" spc="-1" strike="noStrike">
                <a:solidFill>
                  <a:srgbClr val="000000"/>
                </a:solidFill>
                <a:latin typeface="Courier New"/>
                <a:ea typeface="DejaVu Sans Mono"/>
              </a:rPr>
              <a:t>fps = cv2.getTickFrequency() / (cv2.getTickCount() - timer);</a:t>
            </a:r>
            <a:endParaRPr b="0" lang="ru-RU" sz="1400" spc="-1" strike="noStrike">
              <a:latin typeface="Arial"/>
            </a:endParaRPr>
          </a:p>
          <a:p>
            <a:pPr>
              <a:lnSpc>
                <a:spcPct val="100000"/>
              </a:lnSpc>
            </a:pPr>
            <a:endParaRPr b="0" lang="ru-RU" sz="1400" spc="-1" strike="noStrike">
              <a:latin typeface="Arial"/>
            </a:endParaRPr>
          </a:p>
          <a:p>
            <a:pPr>
              <a:lnSpc>
                <a:spcPct val="100000"/>
              </a:lnSpc>
            </a:pPr>
            <a:endParaRPr b="0" lang="ru-RU" sz="1400" spc="-1" strike="noStrike">
              <a:latin typeface="Arial"/>
            </a:endParaRPr>
          </a:p>
        </p:txBody>
      </p:sp>
    </p:spTree>
  </p:cSld>
  <mc:AlternateContent>
    <mc:Choice Requires="p14">
      <p:transition spd="slow" p14:dur="2000"/>
    </mc:Choice>
    <mc:Fallback>
      <p:transition spd="slow"/>
    </mc:Fallback>
  </mc:AlternateContent>
</p:sld>
</file>

<file path=ppt/slides/slide8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9" name="CustomShape 1"/>
          <p:cNvSpPr/>
          <p:nvPr/>
        </p:nvSpPr>
        <p:spPr>
          <a:xfrm>
            <a:off x="292320" y="552240"/>
            <a:ext cx="7963200" cy="491472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ru-RU" sz="1400" spc="-1" strike="noStrike">
                <a:solidFill>
                  <a:srgbClr val="000000"/>
                </a:solidFill>
                <a:latin typeface="Courier New"/>
                <a:ea typeface="DejaVu Sans Mono"/>
              </a:rPr>
              <a:t>        </a:t>
            </a:r>
            <a:r>
              <a:rPr b="0" lang="ru-RU" sz="1400" spc="-1" strike="noStrike">
                <a:solidFill>
                  <a:srgbClr val="000000"/>
                </a:solidFill>
                <a:latin typeface="Courier New"/>
                <a:ea typeface="DejaVu Sans Mono"/>
              </a:rPr>
              <a:t># Draw bounding box</a:t>
            </a:r>
            <a:endParaRPr b="0" lang="ru-RU" sz="1400" spc="-1" strike="noStrike">
              <a:latin typeface="Arial"/>
            </a:endParaRPr>
          </a:p>
          <a:p>
            <a:pPr>
              <a:lnSpc>
                <a:spcPct val="100000"/>
              </a:lnSpc>
            </a:pPr>
            <a:r>
              <a:rPr b="0" lang="ru-RU" sz="1400" spc="-1" strike="noStrike">
                <a:solidFill>
                  <a:srgbClr val="000000"/>
                </a:solidFill>
                <a:latin typeface="Courier New"/>
                <a:ea typeface="DejaVu Sans Mono"/>
              </a:rPr>
              <a:t>        </a:t>
            </a:r>
            <a:r>
              <a:rPr b="0" lang="ru-RU" sz="1400" spc="-1" strike="noStrike">
                <a:solidFill>
                  <a:srgbClr val="000000"/>
                </a:solidFill>
                <a:latin typeface="Courier New"/>
                <a:ea typeface="DejaVu Sans Mono"/>
              </a:rPr>
              <a:t>if ok:</a:t>
            </a:r>
            <a:endParaRPr b="0" lang="ru-RU" sz="1400" spc="-1" strike="noStrike">
              <a:latin typeface="Arial"/>
            </a:endParaRPr>
          </a:p>
          <a:p>
            <a:pPr>
              <a:lnSpc>
                <a:spcPct val="100000"/>
              </a:lnSpc>
            </a:pPr>
            <a:r>
              <a:rPr b="0" lang="ru-RU" sz="1400" spc="-1" strike="noStrike">
                <a:solidFill>
                  <a:srgbClr val="000000"/>
                </a:solidFill>
                <a:latin typeface="Courier New"/>
                <a:ea typeface="DejaVu Sans Mono"/>
              </a:rPr>
              <a:t>            </a:t>
            </a:r>
            <a:r>
              <a:rPr b="0" lang="ru-RU" sz="1400" spc="-1" strike="noStrike">
                <a:solidFill>
                  <a:srgbClr val="000000"/>
                </a:solidFill>
                <a:latin typeface="Courier New"/>
                <a:ea typeface="DejaVu Sans Mono"/>
              </a:rPr>
              <a:t># Tracking success</a:t>
            </a:r>
            <a:endParaRPr b="0" lang="ru-RU" sz="1400" spc="-1" strike="noStrike">
              <a:latin typeface="Arial"/>
            </a:endParaRPr>
          </a:p>
          <a:p>
            <a:pPr>
              <a:lnSpc>
                <a:spcPct val="100000"/>
              </a:lnSpc>
            </a:pPr>
            <a:r>
              <a:rPr b="0" lang="ru-RU" sz="1400" spc="-1" strike="noStrike">
                <a:solidFill>
                  <a:srgbClr val="000000"/>
                </a:solidFill>
                <a:latin typeface="Courier New"/>
                <a:ea typeface="DejaVu Sans Mono"/>
              </a:rPr>
              <a:t>            </a:t>
            </a:r>
            <a:r>
              <a:rPr b="0" lang="ru-RU" sz="1400" spc="-1" strike="noStrike">
                <a:solidFill>
                  <a:srgbClr val="000000"/>
                </a:solidFill>
                <a:latin typeface="Courier New"/>
                <a:ea typeface="DejaVu Sans Mono"/>
              </a:rPr>
              <a:t>p1 = (int(bbox[0]), int(bbox[1]))</a:t>
            </a:r>
            <a:endParaRPr b="0" lang="ru-RU" sz="1400" spc="-1" strike="noStrike">
              <a:latin typeface="Arial"/>
            </a:endParaRPr>
          </a:p>
          <a:p>
            <a:pPr>
              <a:lnSpc>
                <a:spcPct val="100000"/>
              </a:lnSpc>
            </a:pPr>
            <a:r>
              <a:rPr b="0" lang="ru-RU" sz="1400" spc="-1" strike="noStrike">
                <a:solidFill>
                  <a:srgbClr val="000000"/>
                </a:solidFill>
                <a:latin typeface="Courier New"/>
                <a:ea typeface="DejaVu Sans Mono"/>
              </a:rPr>
              <a:t>            </a:t>
            </a:r>
            <a:r>
              <a:rPr b="0" lang="ru-RU" sz="1400" spc="-1" strike="noStrike">
                <a:solidFill>
                  <a:srgbClr val="000000"/>
                </a:solidFill>
                <a:latin typeface="Courier New"/>
                <a:ea typeface="DejaVu Sans Mono"/>
              </a:rPr>
              <a:t>p2 = (int(bbox[0] + bbox[2]), int(bbox[1] + bbox[3]))</a:t>
            </a:r>
            <a:endParaRPr b="0" lang="ru-RU" sz="1400" spc="-1" strike="noStrike">
              <a:latin typeface="Arial"/>
            </a:endParaRPr>
          </a:p>
          <a:p>
            <a:pPr>
              <a:lnSpc>
                <a:spcPct val="100000"/>
              </a:lnSpc>
            </a:pPr>
            <a:r>
              <a:rPr b="0" lang="ru-RU" sz="1400" spc="-1" strike="noStrike">
                <a:solidFill>
                  <a:srgbClr val="000000"/>
                </a:solidFill>
                <a:latin typeface="Courier New"/>
                <a:ea typeface="DejaVu Sans Mono"/>
              </a:rPr>
              <a:t>            </a:t>
            </a:r>
            <a:r>
              <a:rPr b="0" lang="ru-RU" sz="1400" spc="-1" strike="noStrike">
                <a:solidFill>
                  <a:srgbClr val="000000"/>
                </a:solidFill>
                <a:latin typeface="Courier New"/>
                <a:ea typeface="DejaVu Sans Mono"/>
              </a:rPr>
              <a:t>cv2.rectangle(frame, p1, p2, (255,0,0), 2, 1)</a:t>
            </a:r>
            <a:endParaRPr b="0" lang="ru-RU" sz="1400" spc="-1" strike="noStrike">
              <a:latin typeface="Arial"/>
            </a:endParaRPr>
          </a:p>
          <a:p>
            <a:pPr>
              <a:lnSpc>
                <a:spcPct val="100000"/>
              </a:lnSpc>
            </a:pPr>
            <a:r>
              <a:rPr b="0" lang="ru-RU" sz="1400" spc="-1" strike="noStrike">
                <a:solidFill>
                  <a:srgbClr val="000000"/>
                </a:solidFill>
                <a:latin typeface="Courier New"/>
                <a:ea typeface="DejaVu Sans Mono"/>
              </a:rPr>
              <a:t>        </a:t>
            </a:r>
            <a:r>
              <a:rPr b="0" lang="ru-RU" sz="1400" spc="-1" strike="noStrike">
                <a:solidFill>
                  <a:srgbClr val="000000"/>
                </a:solidFill>
                <a:latin typeface="Courier New"/>
                <a:ea typeface="DejaVu Sans Mono"/>
              </a:rPr>
              <a:t>else :</a:t>
            </a:r>
            <a:endParaRPr b="0" lang="ru-RU" sz="1400" spc="-1" strike="noStrike">
              <a:latin typeface="Arial"/>
            </a:endParaRPr>
          </a:p>
          <a:p>
            <a:pPr>
              <a:lnSpc>
                <a:spcPct val="100000"/>
              </a:lnSpc>
            </a:pPr>
            <a:r>
              <a:rPr b="0" lang="ru-RU" sz="1400" spc="-1" strike="noStrike">
                <a:solidFill>
                  <a:srgbClr val="000000"/>
                </a:solidFill>
                <a:latin typeface="Courier New"/>
                <a:ea typeface="DejaVu Sans Mono"/>
              </a:rPr>
              <a:t>            </a:t>
            </a:r>
            <a:r>
              <a:rPr b="0" lang="ru-RU" sz="1400" spc="-1" strike="noStrike">
                <a:solidFill>
                  <a:srgbClr val="000000"/>
                </a:solidFill>
                <a:latin typeface="Courier New"/>
                <a:ea typeface="DejaVu Sans Mono"/>
              </a:rPr>
              <a:t># Tracking failure</a:t>
            </a:r>
            <a:endParaRPr b="0" lang="ru-RU" sz="1400" spc="-1" strike="noStrike">
              <a:latin typeface="Arial"/>
            </a:endParaRPr>
          </a:p>
          <a:p>
            <a:pPr>
              <a:lnSpc>
                <a:spcPct val="100000"/>
              </a:lnSpc>
            </a:pPr>
            <a:r>
              <a:rPr b="0" lang="ru-RU" sz="1400" spc="-1" strike="noStrike">
                <a:solidFill>
                  <a:srgbClr val="000000"/>
                </a:solidFill>
                <a:latin typeface="Courier New"/>
                <a:ea typeface="DejaVu Sans Mono"/>
              </a:rPr>
              <a:t>            </a:t>
            </a:r>
            <a:r>
              <a:rPr b="0" lang="ru-RU" sz="1400" spc="-1" strike="noStrike">
                <a:solidFill>
                  <a:srgbClr val="000000"/>
                </a:solidFill>
                <a:latin typeface="Courier New"/>
                <a:ea typeface="DejaVu Sans Mono"/>
              </a:rPr>
              <a:t>cv2.putText(frame, "Tracking failure detected", (100,80), cv2.FONT_HERSHEY_SIMPLEX, 0.75,(0,0,255),2)</a:t>
            </a:r>
            <a:endParaRPr b="0" lang="ru-RU" sz="1400" spc="-1" strike="noStrike">
              <a:latin typeface="Arial"/>
            </a:endParaRPr>
          </a:p>
          <a:p>
            <a:pPr>
              <a:lnSpc>
                <a:spcPct val="100000"/>
              </a:lnSpc>
            </a:pPr>
            <a:r>
              <a:rPr b="0" lang="ru-RU" sz="1400" spc="-1" strike="noStrike">
                <a:solidFill>
                  <a:srgbClr val="000000"/>
                </a:solidFill>
                <a:latin typeface="Courier New"/>
                <a:ea typeface="DejaVu Sans Mono"/>
              </a:rPr>
              <a:t> </a:t>
            </a:r>
            <a:endParaRPr b="0" lang="ru-RU" sz="1400" spc="-1" strike="noStrike">
              <a:latin typeface="Arial"/>
            </a:endParaRPr>
          </a:p>
          <a:p>
            <a:pPr>
              <a:lnSpc>
                <a:spcPct val="100000"/>
              </a:lnSpc>
            </a:pPr>
            <a:r>
              <a:rPr b="0" lang="ru-RU" sz="1400" spc="-1" strike="noStrike">
                <a:solidFill>
                  <a:srgbClr val="000000"/>
                </a:solidFill>
                <a:latin typeface="Courier New"/>
                <a:ea typeface="DejaVu Sans Mono"/>
              </a:rPr>
              <a:t>        </a:t>
            </a:r>
            <a:r>
              <a:rPr b="0" lang="ru-RU" sz="1400" spc="-1" strike="noStrike">
                <a:solidFill>
                  <a:srgbClr val="000000"/>
                </a:solidFill>
                <a:latin typeface="Courier New"/>
                <a:ea typeface="DejaVu Sans Mono"/>
              </a:rPr>
              <a:t># Display tracker type on frame</a:t>
            </a:r>
            <a:endParaRPr b="0" lang="ru-RU" sz="1400" spc="-1" strike="noStrike">
              <a:latin typeface="Arial"/>
            </a:endParaRPr>
          </a:p>
          <a:p>
            <a:pPr>
              <a:lnSpc>
                <a:spcPct val="100000"/>
              </a:lnSpc>
            </a:pPr>
            <a:r>
              <a:rPr b="0" lang="ru-RU" sz="1400" spc="-1" strike="noStrike">
                <a:solidFill>
                  <a:srgbClr val="000000"/>
                </a:solidFill>
                <a:latin typeface="Courier New"/>
                <a:ea typeface="DejaVu Sans Mono"/>
              </a:rPr>
              <a:t>        </a:t>
            </a:r>
            <a:r>
              <a:rPr b="0" lang="ru-RU" sz="1400" spc="-1" strike="noStrike">
                <a:solidFill>
                  <a:srgbClr val="000000"/>
                </a:solidFill>
                <a:latin typeface="Courier New"/>
                <a:ea typeface="DejaVu Sans Mono"/>
              </a:rPr>
              <a:t>cv2.putText(frame, tracker_type + " Tracker", (100,20), cv2.FONT_HERSHEY_SIMPLEX, 0.75, (50,170,50),2);</a:t>
            </a:r>
            <a:endParaRPr b="0" lang="ru-RU" sz="1400" spc="-1" strike="noStrike">
              <a:latin typeface="Arial"/>
            </a:endParaRPr>
          </a:p>
          <a:p>
            <a:pPr>
              <a:lnSpc>
                <a:spcPct val="100000"/>
              </a:lnSpc>
            </a:pPr>
            <a:r>
              <a:rPr b="0" lang="ru-RU" sz="1400" spc="-1" strike="noStrike">
                <a:solidFill>
                  <a:srgbClr val="000000"/>
                </a:solidFill>
                <a:latin typeface="Courier New"/>
                <a:ea typeface="DejaVu Sans Mono"/>
              </a:rPr>
              <a:t>     </a:t>
            </a:r>
            <a:endParaRPr b="0" lang="ru-RU" sz="1400" spc="-1" strike="noStrike">
              <a:latin typeface="Arial"/>
            </a:endParaRPr>
          </a:p>
          <a:p>
            <a:pPr>
              <a:lnSpc>
                <a:spcPct val="100000"/>
              </a:lnSpc>
            </a:pPr>
            <a:r>
              <a:rPr b="0" lang="ru-RU" sz="1400" spc="-1" strike="noStrike">
                <a:solidFill>
                  <a:srgbClr val="000000"/>
                </a:solidFill>
                <a:latin typeface="Courier New"/>
                <a:ea typeface="DejaVu Sans Mono"/>
              </a:rPr>
              <a:t>        </a:t>
            </a:r>
            <a:r>
              <a:rPr b="0" lang="ru-RU" sz="1400" spc="-1" strike="noStrike">
                <a:solidFill>
                  <a:srgbClr val="000000"/>
                </a:solidFill>
                <a:latin typeface="Courier New"/>
                <a:ea typeface="DejaVu Sans Mono"/>
              </a:rPr>
              <a:t># Display FPS on frame</a:t>
            </a:r>
            <a:endParaRPr b="0" lang="ru-RU" sz="1400" spc="-1" strike="noStrike">
              <a:latin typeface="Arial"/>
            </a:endParaRPr>
          </a:p>
          <a:p>
            <a:pPr>
              <a:lnSpc>
                <a:spcPct val="100000"/>
              </a:lnSpc>
            </a:pPr>
            <a:r>
              <a:rPr b="0" lang="ru-RU" sz="1400" spc="-1" strike="noStrike">
                <a:solidFill>
                  <a:srgbClr val="000000"/>
                </a:solidFill>
                <a:latin typeface="Courier New"/>
                <a:ea typeface="DejaVu Sans Mono"/>
              </a:rPr>
              <a:t>        </a:t>
            </a:r>
            <a:r>
              <a:rPr b="0" lang="ru-RU" sz="1400" spc="-1" strike="noStrike">
                <a:solidFill>
                  <a:srgbClr val="000000"/>
                </a:solidFill>
                <a:latin typeface="Courier New"/>
                <a:ea typeface="DejaVu Sans Mono"/>
              </a:rPr>
              <a:t>cv2.putText(frame, "FPS : " + str(int(fps)), (100,50), cv2.FONT_HERSHEY_SIMPLEX, 0.75, (50,170,50), 2);</a:t>
            </a:r>
            <a:endParaRPr b="0" lang="ru-RU" sz="1400" spc="-1" strike="noStrike">
              <a:latin typeface="Arial"/>
            </a:endParaRPr>
          </a:p>
          <a:p>
            <a:pPr>
              <a:lnSpc>
                <a:spcPct val="100000"/>
              </a:lnSpc>
            </a:pPr>
            <a:r>
              <a:rPr b="0" lang="ru-RU" sz="1400" spc="-1" strike="noStrike">
                <a:solidFill>
                  <a:srgbClr val="000000"/>
                </a:solidFill>
                <a:latin typeface="Courier New"/>
                <a:ea typeface="DejaVu Sans Mono"/>
              </a:rPr>
              <a:t> </a:t>
            </a:r>
            <a:endParaRPr b="0" lang="ru-RU" sz="1400" spc="-1" strike="noStrike">
              <a:latin typeface="Arial"/>
            </a:endParaRPr>
          </a:p>
          <a:p>
            <a:pPr>
              <a:lnSpc>
                <a:spcPct val="100000"/>
              </a:lnSpc>
            </a:pPr>
            <a:r>
              <a:rPr b="0" lang="ru-RU" sz="1400" spc="-1" strike="noStrike">
                <a:solidFill>
                  <a:srgbClr val="000000"/>
                </a:solidFill>
                <a:latin typeface="Courier New"/>
                <a:ea typeface="DejaVu Sans Mono"/>
              </a:rPr>
              <a:t>        </a:t>
            </a:r>
            <a:r>
              <a:rPr b="0" lang="ru-RU" sz="1400" spc="-1" strike="noStrike">
                <a:solidFill>
                  <a:srgbClr val="000000"/>
                </a:solidFill>
                <a:latin typeface="Courier New"/>
                <a:ea typeface="DejaVu Sans Mono"/>
              </a:rPr>
              <a:t># Display result</a:t>
            </a:r>
            <a:endParaRPr b="0" lang="ru-RU" sz="1400" spc="-1" strike="noStrike">
              <a:latin typeface="Arial"/>
            </a:endParaRPr>
          </a:p>
          <a:p>
            <a:pPr>
              <a:lnSpc>
                <a:spcPct val="100000"/>
              </a:lnSpc>
            </a:pPr>
            <a:r>
              <a:rPr b="0" lang="ru-RU" sz="1400" spc="-1" strike="noStrike">
                <a:solidFill>
                  <a:srgbClr val="000000"/>
                </a:solidFill>
                <a:latin typeface="Courier New"/>
                <a:ea typeface="DejaVu Sans Mono"/>
              </a:rPr>
              <a:t>        </a:t>
            </a:r>
            <a:r>
              <a:rPr b="0" lang="ru-RU" sz="1400" spc="-1" strike="noStrike">
                <a:solidFill>
                  <a:srgbClr val="000000"/>
                </a:solidFill>
                <a:latin typeface="Courier New"/>
                <a:ea typeface="DejaVu Sans Mono"/>
              </a:rPr>
              <a:t>cv2.imshow("Tracking", frame)</a:t>
            </a:r>
            <a:endParaRPr b="0" lang="ru-RU" sz="1400" spc="-1" strike="noStrike">
              <a:latin typeface="Arial"/>
            </a:endParaRPr>
          </a:p>
          <a:p>
            <a:pPr>
              <a:lnSpc>
                <a:spcPct val="100000"/>
              </a:lnSpc>
            </a:pPr>
            <a:r>
              <a:rPr b="0" lang="ru-RU" sz="1400" spc="-1" strike="noStrike">
                <a:solidFill>
                  <a:srgbClr val="000000"/>
                </a:solidFill>
                <a:latin typeface="Courier New"/>
                <a:ea typeface="DejaVu Sans Mono"/>
              </a:rPr>
              <a:t> </a:t>
            </a:r>
            <a:endParaRPr b="0" lang="ru-RU" sz="1400" spc="-1" strike="noStrike">
              <a:latin typeface="Arial"/>
            </a:endParaRPr>
          </a:p>
          <a:p>
            <a:pPr>
              <a:lnSpc>
                <a:spcPct val="100000"/>
              </a:lnSpc>
            </a:pPr>
            <a:r>
              <a:rPr b="0" lang="ru-RU" sz="1400" spc="-1" strike="noStrike">
                <a:solidFill>
                  <a:srgbClr val="000000"/>
                </a:solidFill>
                <a:latin typeface="Courier New"/>
                <a:ea typeface="DejaVu Sans Mono"/>
              </a:rPr>
              <a:t>        </a:t>
            </a:r>
            <a:r>
              <a:rPr b="0" lang="ru-RU" sz="1400" spc="-1" strike="noStrike">
                <a:solidFill>
                  <a:srgbClr val="000000"/>
                </a:solidFill>
                <a:latin typeface="Courier New"/>
                <a:ea typeface="DejaVu Sans Mono"/>
              </a:rPr>
              <a:t># Exit if ESC pressed</a:t>
            </a:r>
            <a:endParaRPr b="0" lang="ru-RU" sz="1400" spc="-1" strike="noStrike">
              <a:latin typeface="Arial"/>
            </a:endParaRPr>
          </a:p>
          <a:p>
            <a:pPr>
              <a:lnSpc>
                <a:spcPct val="100000"/>
              </a:lnSpc>
            </a:pPr>
            <a:r>
              <a:rPr b="0" lang="ru-RU" sz="1400" spc="-1" strike="noStrike">
                <a:solidFill>
                  <a:srgbClr val="000000"/>
                </a:solidFill>
                <a:latin typeface="Courier New"/>
                <a:ea typeface="DejaVu Sans Mono"/>
              </a:rPr>
              <a:t>        </a:t>
            </a:r>
            <a:r>
              <a:rPr b="0" lang="ru-RU" sz="1400" spc="-1" strike="noStrike">
                <a:solidFill>
                  <a:srgbClr val="000000"/>
                </a:solidFill>
                <a:latin typeface="Courier New"/>
                <a:ea typeface="DejaVu Sans Mono"/>
              </a:rPr>
              <a:t>k = cv2.waitKey(1) &amp; 0xff</a:t>
            </a:r>
            <a:endParaRPr b="0" lang="ru-RU" sz="1400" spc="-1" strike="noStrike">
              <a:latin typeface="Arial"/>
            </a:endParaRPr>
          </a:p>
          <a:p>
            <a:pPr>
              <a:lnSpc>
                <a:spcPct val="100000"/>
              </a:lnSpc>
            </a:pPr>
            <a:r>
              <a:rPr b="0" lang="ru-RU" sz="1400" spc="-1" strike="noStrike">
                <a:solidFill>
                  <a:srgbClr val="000000"/>
                </a:solidFill>
                <a:latin typeface="Courier New"/>
                <a:ea typeface="DejaVu Sans Mono"/>
              </a:rPr>
              <a:t>        </a:t>
            </a:r>
            <a:r>
              <a:rPr b="0" lang="ru-RU" sz="1400" spc="-1" strike="noStrike">
                <a:solidFill>
                  <a:srgbClr val="000000"/>
                </a:solidFill>
                <a:latin typeface="Courier New"/>
                <a:ea typeface="DejaVu Sans Mono"/>
              </a:rPr>
              <a:t>if k == 27 : break </a:t>
            </a:r>
            <a:endParaRPr b="0" lang="ru-RU" sz="1400" spc="-1" strike="noStrike">
              <a:latin typeface="Arial"/>
            </a:endParaRPr>
          </a:p>
          <a:p>
            <a:pPr>
              <a:lnSpc>
                <a:spcPct val="100000"/>
              </a:lnSpc>
            </a:pPr>
            <a:endParaRPr b="0" lang="ru-RU" sz="1400" spc="-1" strike="noStrike">
              <a:latin typeface="Arial"/>
            </a:endParaRPr>
          </a:p>
        </p:txBody>
      </p:sp>
    </p:spTree>
  </p:cSld>
  <mc:AlternateContent>
    <mc:Choice Requires="p14">
      <p:transition spd="slow" p14:dur="2000"/>
    </mc:Choice>
    <mc:Fallback>
      <p:transition spd="slow"/>
    </mc:Fallback>
  </mc:AlternateContent>
</p:sld>
</file>

<file path=ppt/slides/slide8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0" name="CustomShape 1"/>
          <p:cNvSpPr/>
          <p:nvPr/>
        </p:nvSpPr>
        <p:spPr>
          <a:xfrm>
            <a:off x="396000" y="6120000"/>
            <a:ext cx="8421840" cy="57384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ru-RU" sz="1200" spc="-1" strike="noStrike">
                <a:solidFill>
                  <a:srgbClr val="000000"/>
                </a:solidFill>
                <a:latin typeface="Arial"/>
                <a:ea typeface="DejaVu Sans"/>
              </a:rPr>
              <a:t>High-Speed Tracking with Kernelized Correlation Filters João F. Henriques, Rui Caseiro, Pedro Martins, and Jorge Batista</a:t>
            </a:r>
            <a:endParaRPr b="0" lang="ru-RU" sz="1200" spc="-1" strike="noStrike">
              <a:latin typeface="Arial"/>
            </a:endParaRPr>
          </a:p>
        </p:txBody>
      </p:sp>
      <p:sp>
        <p:nvSpPr>
          <p:cNvPr id="491" name="CustomShape 2"/>
          <p:cNvSpPr/>
          <p:nvPr/>
        </p:nvSpPr>
        <p:spPr>
          <a:xfrm>
            <a:off x="395640" y="404640"/>
            <a:ext cx="8223840" cy="1060920"/>
          </a:xfrm>
          <a:prstGeom prst="rect">
            <a:avLst/>
          </a:prstGeom>
          <a:noFill/>
          <a:ln>
            <a:noFill/>
          </a:ln>
        </p:spPr>
        <p:style>
          <a:lnRef idx="0"/>
          <a:fillRef idx="0"/>
          <a:effectRef idx="0"/>
          <a:fontRef idx="minor"/>
        </p:style>
        <p:txBody>
          <a:bodyPr lIns="90000" rIns="90000" tIns="45000" bIns="45000" anchor="ctr">
            <a:normAutofit/>
          </a:bodyPr>
          <a:p>
            <a:pPr>
              <a:lnSpc>
                <a:spcPct val="100000"/>
              </a:lnSpc>
            </a:pPr>
            <a:r>
              <a:rPr b="0" i="1" lang="ru-RU" sz="3600" spc="-1" strike="noStrike">
                <a:solidFill>
                  <a:srgbClr val="424456"/>
                </a:solidFill>
                <a:latin typeface="Trebuchet MS"/>
                <a:ea typeface="DejaVu Sans"/>
              </a:rPr>
              <a:t>Pattern Tracker, KCF algorithm</a:t>
            </a:r>
            <a:endParaRPr b="0" lang="ru-RU" sz="3600" spc="-1" strike="noStrike">
              <a:latin typeface="Arial"/>
            </a:endParaRPr>
          </a:p>
        </p:txBody>
      </p:sp>
      <p:sp>
        <p:nvSpPr>
          <p:cNvPr id="492" name="CustomShape 3"/>
          <p:cNvSpPr/>
          <p:nvPr/>
        </p:nvSpPr>
        <p:spPr>
          <a:xfrm>
            <a:off x="395640" y="1238400"/>
            <a:ext cx="8234280" cy="520740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ru-RU" sz="2200" spc="-1" strike="noStrike">
                <a:solidFill>
                  <a:srgbClr val="000000"/>
                </a:solidFill>
                <a:latin typeface="Arial"/>
                <a:ea typeface="DejaVu Sans"/>
              </a:rPr>
              <a:t>Initial image patch is given.</a:t>
            </a:r>
            <a:endParaRPr b="0" lang="ru-RU" sz="2200" spc="-1" strike="noStrike">
              <a:latin typeface="Arial"/>
            </a:endParaRPr>
          </a:p>
          <a:p>
            <a:pPr>
              <a:lnSpc>
                <a:spcPct val="100000"/>
              </a:lnSpc>
            </a:pPr>
            <a:r>
              <a:rPr b="0" lang="ru-RU" sz="2200" spc="-1" strike="noStrike">
                <a:solidFill>
                  <a:srgbClr val="000000"/>
                </a:solidFill>
                <a:latin typeface="Arial"/>
                <a:ea typeface="DejaVu Sans"/>
              </a:rPr>
              <a:t>The goal is to learn a classifier to discriminate between patch appeirance</a:t>
            </a:r>
            <a:br/>
            <a:r>
              <a:rPr b="0" lang="ru-RU" sz="2200" spc="-1" strike="noStrike">
                <a:solidFill>
                  <a:srgbClr val="000000"/>
                </a:solidFill>
                <a:latin typeface="Arial"/>
                <a:ea typeface="DejaVu Sans"/>
              </a:rPr>
              <a:t>and an environment in video stream.</a:t>
            </a:r>
            <a:endParaRPr b="0" lang="ru-RU" sz="2200" spc="-1" strike="noStrike">
              <a:latin typeface="Arial"/>
            </a:endParaRPr>
          </a:p>
          <a:p>
            <a:pPr>
              <a:lnSpc>
                <a:spcPct val="100000"/>
              </a:lnSpc>
            </a:pPr>
            <a:r>
              <a:rPr b="0" lang="ru-RU" sz="2200" spc="-1" strike="noStrike">
                <a:solidFill>
                  <a:srgbClr val="000000"/>
                </a:solidFill>
                <a:latin typeface="Arial"/>
                <a:ea typeface="DejaVu Sans"/>
              </a:rPr>
              <a:t>New detections provide new image patches to update the model.</a:t>
            </a:r>
            <a:endParaRPr b="0" lang="ru-RU" sz="2200" spc="-1" strike="noStrike">
              <a:latin typeface="Arial"/>
            </a:endParaRPr>
          </a:p>
          <a:p>
            <a:pPr>
              <a:lnSpc>
                <a:spcPct val="100000"/>
              </a:lnSpc>
            </a:pPr>
            <a:r>
              <a:rPr b="0" lang="ru-RU" sz="2200" spc="-1" strike="noStrike">
                <a:solidFill>
                  <a:srgbClr val="000000"/>
                </a:solidFill>
                <a:latin typeface="Arial"/>
                <a:ea typeface="DejaVu Sans"/>
              </a:rPr>
              <a:t>TBD - Tracking by detection.</a:t>
            </a:r>
            <a:endParaRPr b="0" lang="ru-RU" sz="2200" spc="-1" strike="noStrike">
              <a:latin typeface="Arial"/>
            </a:endParaRPr>
          </a:p>
          <a:p>
            <a:pPr>
              <a:lnSpc>
                <a:spcPct val="100000"/>
              </a:lnSpc>
            </a:pPr>
            <a:r>
              <a:rPr b="0" lang="ru-RU" sz="2200" spc="-1" strike="noStrike">
                <a:solidFill>
                  <a:srgbClr val="000000"/>
                </a:solidFill>
                <a:latin typeface="Arial"/>
                <a:ea typeface="DejaVu Sans"/>
              </a:rPr>
              <a:t>TLD — Track-Learn-Detect.</a:t>
            </a:r>
            <a:endParaRPr b="0" lang="ru-RU" sz="2200" spc="-1" strike="noStrike">
              <a:latin typeface="Arial"/>
            </a:endParaRPr>
          </a:p>
          <a:p>
            <a:pPr>
              <a:lnSpc>
                <a:spcPct val="100000"/>
              </a:lnSpc>
            </a:pPr>
            <a:r>
              <a:rPr b="0" lang="ru-RU" sz="2200" spc="-1" strike="noStrike">
                <a:solidFill>
                  <a:srgbClr val="000000"/>
                </a:solidFill>
                <a:latin typeface="Arial"/>
                <a:ea typeface="DejaVu Sans"/>
              </a:rPr>
              <a:t>Classifier is trained on positive samples.</a:t>
            </a:r>
            <a:endParaRPr b="0" lang="ru-RU" sz="2200" spc="-1" strike="noStrike">
              <a:latin typeface="Arial"/>
            </a:endParaRPr>
          </a:p>
          <a:p>
            <a:pPr>
              <a:lnSpc>
                <a:spcPct val="100000"/>
              </a:lnSpc>
            </a:pPr>
            <a:r>
              <a:rPr b="0" lang="ru-RU" sz="2200" spc="-1" strike="noStrike">
                <a:solidFill>
                  <a:srgbClr val="000000"/>
                </a:solidFill>
                <a:latin typeface="Arial"/>
                <a:ea typeface="DejaVu Sans"/>
              </a:rPr>
              <a:t>Discriminative methods respect negative samples of the environment from</a:t>
            </a:r>
            <a:br/>
            <a:r>
              <a:rPr b="0" lang="ru-RU" sz="2200" spc="-1" strike="noStrike">
                <a:solidFill>
                  <a:srgbClr val="000000"/>
                </a:solidFill>
                <a:latin typeface="Arial"/>
                <a:ea typeface="DejaVu Sans"/>
              </a:rPr>
              <a:t>different image parts with different scales.</a:t>
            </a:r>
            <a:endParaRPr b="0" lang="ru-RU" sz="2200" spc="-1" strike="noStrike">
              <a:latin typeface="Arial"/>
            </a:endParaRPr>
          </a:p>
          <a:p>
            <a:pPr>
              <a:lnSpc>
                <a:spcPct val="100000"/>
              </a:lnSpc>
            </a:pPr>
            <a:r>
              <a:rPr b="0" lang="ru-RU" sz="2200" spc="-1" strike="noStrike">
                <a:solidFill>
                  <a:srgbClr val="000000"/>
                </a:solidFill>
                <a:latin typeface="Arial"/>
                <a:ea typeface="DejaVu Sans"/>
              </a:rPr>
              <a:t>Unlimited negative samples. Random number of samples used.</a:t>
            </a:r>
            <a:endParaRPr b="0" lang="ru-RU" sz="2200" spc="-1" strike="noStrike">
              <a:latin typeface="Arial"/>
            </a:endParaRPr>
          </a:p>
          <a:p>
            <a:pPr>
              <a:lnSpc>
                <a:spcPct val="100000"/>
              </a:lnSpc>
            </a:pPr>
            <a:r>
              <a:rPr b="0" lang="ru-RU" sz="2200" spc="-1" strike="noStrike">
                <a:solidFill>
                  <a:srgbClr val="000000"/>
                </a:solidFill>
                <a:latin typeface="Arial"/>
                <a:ea typeface="DejaVu Sans"/>
              </a:rPr>
              <a:t>Many image parts need to be compared fast.</a:t>
            </a:r>
            <a:endParaRPr b="0" lang="ru-RU" sz="2200" spc="-1" strike="noStrike">
              <a:latin typeface="Arial"/>
            </a:endParaRPr>
          </a:p>
          <a:p>
            <a:pPr>
              <a:lnSpc>
                <a:spcPct val="100000"/>
              </a:lnSpc>
            </a:pPr>
            <a:endParaRPr b="0" lang="ru-RU" sz="2200" spc="-1" strike="noStrike">
              <a:latin typeface="Arial"/>
            </a:endParaRPr>
          </a:p>
          <a:p>
            <a:pPr>
              <a:lnSpc>
                <a:spcPct val="100000"/>
              </a:lnSpc>
            </a:pPr>
            <a:endParaRPr b="0" lang="ru-RU" sz="2200" spc="-1" strike="noStrike">
              <a:latin typeface="Arial"/>
            </a:endParaRPr>
          </a:p>
        </p:txBody>
      </p:sp>
    </p:spTree>
  </p:cSld>
  <mc:AlternateContent>
    <mc:Choice Requires="p14">
      <p:transition spd="slow" p14:dur="2000"/>
    </mc:Choice>
    <mc:Fallback>
      <p:transition spd="slow"/>
    </mc:Fallback>
  </mc:AlternateContent>
</p:sld>
</file>

<file path=ppt/slides/slide8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3" name="CustomShape 1"/>
          <p:cNvSpPr/>
          <p:nvPr/>
        </p:nvSpPr>
        <p:spPr>
          <a:xfrm>
            <a:off x="396000" y="6120000"/>
            <a:ext cx="8421840" cy="57384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ru-RU" sz="1200" spc="-1" strike="noStrike">
                <a:solidFill>
                  <a:srgbClr val="000000"/>
                </a:solidFill>
                <a:latin typeface="Arial"/>
                <a:ea typeface="DejaVu Sans"/>
              </a:rPr>
              <a:t>High-Speed Tracking with Kernelized Correlation Filters João F. Henriques, Rui Caseiro, Pedro Martins, and Jorge Batista</a:t>
            </a:r>
            <a:endParaRPr b="0" lang="ru-RU" sz="1200" spc="-1" strike="noStrike">
              <a:latin typeface="Arial"/>
            </a:endParaRPr>
          </a:p>
        </p:txBody>
      </p:sp>
      <p:sp>
        <p:nvSpPr>
          <p:cNvPr id="494" name="CustomShape 2"/>
          <p:cNvSpPr/>
          <p:nvPr/>
        </p:nvSpPr>
        <p:spPr>
          <a:xfrm>
            <a:off x="359640" y="440640"/>
            <a:ext cx="8223840" cy="1060920"/>
          </a:xfrm>
          <a:prstGeom prst="rect">
            <a:avLst/>
          </a:prstGeom>
          <a:noFill/>
          <a:ln>
            <a:noFill/>
          </a:ln>
        </p:spPr>
        <p:style>
          <a:lnRef idx="0"/>
          <a:fillRef idx="0"/>
          <a:effectRef idx="0"/>
          <a:fontRef idx="minor"/>
        </p:style>
        <p:txBody>
          <a:bodyPr lIns="90000" rIns="90000" tIns="45000" bIns="45000" anchor="ctr">
            <a:normAutofit fontScale="81000"/>
          </a:bodyPr>
          <a:p>
            <a:pPr>
              <a:lnSpc>
                <a:spcPct val="100000"/>
              </a:lnSpc>
            </a:pPr>
            <a:r>
              <a:rPr b="0" i="1" lang="ru-RU" sz="3200" spc="-1" strike="noStrike">
                <a:solidFill>
                  <a:srgbClr val="424456"/>
                </a:solidFill>
                <a:latin typeface="Trebuchet MS"/>
                <a:ea typeface="DejaVu Sans"/>
              </a:rPr>
              <a:t>Linear regression,</a:t>
            </a:r>
            <a:br/>
            <a:r>
              <a:rPr b="0" i="1" lang="ru-RU" sz="3200" spc="-1" strike="noStrike">
                <a:solidFill>
                  <a:srgbClr val="424456"/>
                </a:solidFill>
                <a:latin typeface="Trebuchet MS"/>
                <a:ea typeface="DejaVu Sans"/>
              </a:rPr>
              <a:t>Tikhonov regularization (ridge regression)</a:t>
            </a:r>
            <a:endParaRPr b="0" lang="ru-RU" sz="3200" spc="-1" strike="noStrike">
              <a:latin typeface="Arial"/>
            </a:endParaRPr>
          </a:p>
        </p:txBody>
      </p:sp>
      <p:sp>
        <p:nvSpPr>
          <p:cNvPr id="495" name="CustomShape 3"/>
          <p:cNvSpPr/>
          <p:nvPr/>
        </p:nvSpPr>
        <p:spPr>
          <a:xfrm>
            <a:off x="395640" y="1584000"/>
            <a:ext cx="8234280" cy="388620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ru-RU" sz="1800" spc="-1" strike="noStrike">
                <a:solidFill>
                  <a:srgbClr val="000000"/>
                </a:solidFill>
                <a:latin typeface="Arial"/>
                <a:ea typeface="DejaVu Sans"/>
              </a:rPr>
              <a:t>The goal of training to find a function f(z) = w</a:t>
            </a:r>
            <a:r>
              <a:rPr b="0" lang="ru-RU" sz="1800" spc="-1" strike="noStrike" baseline="101000">
                <a:solidFill>
                  <a:srgbClr val="000000"/>
                </a:solidFill>
                <a:latin typeface="Arial"/>
                <a:ea typeface="DejaVu Sans"/>
              </a:rPr>
              <a:t>T</a:t>
            </a:r>
            <a:r>
              <a:rPr b="0" lang="ru-RU" sz="1800" spc="-1" strike="noStrike">
                <a:solidFill>
                  <a:srgbClr val="000000"/>
                </a:solidFill>
                <a:latin typeface="Arial"/>
                <a:ea typeface="DejaVu Sans"/>
              </a:rPr>
              <a:t>z that minimizes the squared error over samples x</a:t>
            </a:r>
            <a:r>
              <a:rPr b="0" lang="ru-RU" sz="1800" spc="-1" strike="noStrike" baseline="-33000">
                <a:solidFill>
                  <a:srgbClr val="000000"/>
                </a:solidFill>
                <a:latin typeface="Arial"/>
                <a:ea typeface="DejaVu Sans"/>
              </a:rPr>
              <a:t>i</a:t>
            </a:r>
            <a:r>
              <a:rPr b="0" lang="ru-RU" sz="1800" spc="-1" strike="noStrike">
                <a:solidFill>
                  <a:srgbClr val="000000"/>
                </a:solidFill>
                <a:latin typeface="Arial"/>
                <a:ea typeface="DejaVu Sans"/>
              </a:rPr>
              <a:t> and their regression targets </a:t>
            </a:r>
            <a:r>
              <a:rPr b="0" i="1" lang="ru-RU" sz="1800" spc="-1" strike="noStrike">
                <a:solidFill>
                  <a:srgbClr val="000000"/>
                </a:solidFill>
                <a:latin typeface="Arial"/>
                <a:ea typeface="DejaVu Sans"/>
              </a:rPr>
              <a:t>y</a:t>
            </a:r>
            <a:r>
              <a:rPr b="0" i="1" lang="ru-RU" sz="1800" spc="-1" strike="noStrike" baseline="-33000">
                <a:solidFill>
                  <a:srgbClr val="000000"/>
                </a:solidFill>
                <a:latin typeface="Arial"/>
                <a:ea typeface="DejaVu Sans"/>
              </a:rPr>
              <a:t>i</a:t>
            </a:r>
            <a:endParaRPr b="0" lang="ru-RU" sz="1800" spc="-1" strike="noStrike">
              <a:latin typeface="Arial"/>
            </a:endParaRPr>
          </a:p>
        </p:txBody>
      </p:sp>
      <p:sp>
        <p:nvSpPr>
          <p:cNvPr id="496" name="CustomShape 4"/>
          <p:cNvSpPr/>
          <p:nvPr/>
        </p:nvSpPr>
        <p:spPr>
          <a:xfrm>
            <a:off x="648000" y="3240000"/>
            <a:ext cx="6130080" cy="111240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ru-RU" sz="1800" spc="-1" strike="noStrike">
                <a:solidFill>
                  <a:srgbClr val="000000"/>
                </a:solidFill>
                <a:latin typeface="Arial"/>
                <a:ea typeface="DejaVu Sans"/>
              </a:rPr>
              <a:t>The λ is a regularization parameter that controls overfitting.</a:t>
            </a:r>
            <a:endParaRPr b="0" lang="ru-RU" sz="1800" spc="-1" strike="noStrike">
              <a:latin typeface="Arial"/>
            </a:endParaRPr>
          </a:p>
          <a:p>
            <a:pPr>
              <a:lnSpc>
                <a:spcPct val="100000"/>
              </a:lnSpc>
            </a:pPr>
            <a:endParaRPr b="0" lang="ru-RU" sz="1800" spc="-1" strike="noStrike">
              <a:latin typeface="Arial"/>
            </a:endParaRPr>
          </a:p>
          <a:p>
            <a:pPr>
              <a:lnSpc>
                <a:spcPct val="100000"/>
              </a:lnSpc>
            </a:pPr>
            <a:r>
              <a:rPr b="0" lang="ru-RU" sz="1800" spc="-1" strike="noStrike">
                <a:solidFill>
                  <a:srgbClr val="000000"/>
                </a:solidFill>
                <a:latin typeface="Arial"/>
                <a:ea typeface="DejaVu Sans"/>
              </a:rPr>
              <a:t>The minimizer has a closed-form:</a:t>
            </a:r>
            <a:endParaRPr b="0" lang="ru-RU" sz="1800" spc="-1" strike="noStrike">
              <a:latin typeface="Arial"/>
            </a:endParaRPr>
          </a:p>
          <a:p>
            <a:pPr>
              <a:lnSpc>
                <a:spcPct val="100000"/>
              </a:lnSpc>
            </a:pPr>
            <a:endParaRPr b="0" lang="ru-RU" sz="1800" spc="-1" strike="noStrike">
              <a:latin typeface="Arial"/>
            </a:endParaRPr>
          </a:p>
        </p:txBody>
      </p:sp>
      <p:sp>
        <p:nvSpPr>
          <p:cNvPr id="497" name="CustomShape 5"/>
          <p:cNvSpPr/>
          <p:nvPr/>
        </p:nvSpPr>
        <p:spPr>
          <a:xfrm>
            <a:off x="720000" y="5040000"/>
            <a:ext cx="7990200" cy="316008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ru-RU" sz="1800" spc="-1" strike="noStrike">
                <a:solidFill>
                  <a:srgbClr val="000000"/>
                </a:solidFill>
                <a:latin typeface="Arial"/>
                <a:ea typeface="DejaVu Sans"/>
              </a:rPr>
              <a:t>The data matrix X has one sample per row x</a:t>
            </a:r>
            <a:r>
              <a:rPr b="0" lang="ru-RU" sz="1800" spc="-1" strike="noStrike" baseline="-33000">
                <a:solidFill>
                  <a:srgbClr val="000000"/>
                </a:solidFill>
                <a:latin typeface="Arial"/>
                <a:ea typeface="DejaVu Sans"/>
              </a:rPr>
              <a:t>i</a:t>
            </a:r>
            <a:r>
              <a:rPr b="0" lang="ru-RU" sz="1800" spc="-1" strike="noStrike">
                <a:solidFill>
                  <a:srgbClr val="000000"/>
                </a:solidFill>
                <a:latin typeface="Arial"/>
                <a:ea typeface="DejaVu Sans"/>
              </a:rPr>
              <a:t>,</a:t>
            </a:r>
            <a:endParaRPr b="0" lang="ru-RU" sz="1800" spc="-1" strike="noStrike">
              <a:latin typeface="Arial"/>
            </a:endParaRPr>
          </a:p>
          <a:p>
            <a:pPr>
              <a:lnSpc>
                <a:spcPct val="100000"/>
              </a:lnSpc>
            </a:pPr>
            <a:r>
              <a:rPr b="0" lang="ru-RU" sz="1800" spc="-1" strike="noStrike">
                <a:solidFill>
                  <a:srgbClr val="000000"/>
                </a:solidFill>
                <a:latin typeface="Arial"/>
                <a:ea typeface="DejaVu Sans"/>
              </a:rPr>
              <a:t>each element of y is a regression target y</a:t>
            </a:r>
            <a:r>
              <a:rPr b="0" lang="ru-RU" sz="1800" spc="-1" strike="noStrike" baseline="-33000">
                <a:solidFill>
                  <a:srgbClr val="000000"/>
                </a:solidFill>
                <a:latin typeface="Arial"/>
                <a:ea typeface="DejaVu Sans"/>
              </a:rPr>
              <a:t>i</a:t>
            </a:r>
            <a:r>
              <a:rPr b="0" lang="ru-RU" sz="1800" spc="-1" strike="noStrike">
                <a:solidFill>
                  <a:srgbClr val="000000"/>
                </a:solidFill>
                <a:latin typeface="Arial"/>
                <a:ea typeface="DejaVu Sans"/>
              </a:rPr>
              <a:t>.</a:t>
            </a:r>
            <a:endParaRPr b="0" lang="ru-RU" sz="1800" spc="-1" strike="noStrike">
              <a:latin typeface="Arial"/>
            </a:endParaRPr>
          </a:p>
          <a:p>
            <a:pPr>
              <a:lnSpc>
                <a:spcPct val="100000"/>
              </a:lnSpc>
            </a:pPr>
            <a:r>
              <a:rPr b="0" lang="ru-RU" sz="1800" spc="-1" strike="noStrike">
                <a:solidFill>
                  <a:srgbClr val="000000"/>
                </a:solidFill>
                <a:latin typeface="Arial"/>
                <a:ea typeface="DejaVu Sans"/>
              </a:rPr>
              <a:t>I is an identity matrix.</a:t>
            </a:r>
            <a:endParaRPr b="0" lang="ru-RU" sz="1800" spc="-1" strike="noStrike">
              <a:latin typeface="Arial"/>
            </a:endParaRPr>
          </a:p>
          <a:p>
            <a:pPr>
              <a:lnSpc>
                <a:spcPct val="100000"/>
              </a:lnSpc>
            </a:pPr>
            <a:endParaRPr b="0" lang="ru-RU" sz="1800" spc="-1" strike="noStrike">
              <a:latin typeface="Arial"/>
            </a:endParaRPr>
          </a:p>
        </p:txBody>
      </p:sp>
      <p:pic>
        <p:nvPicPr>
          <p:cNvPr id="498" name="" descr=""/>
          <p:cNvPicPr/>
          <p:nvPr/>
        </p:nvPicPr>
        <p:blipFill>
          <a:blip r:embed="rId1"/>
          <a:stretch/>
        </p:blipFill>
        <p:spPr>
          <a:xfrm>
            <a:off x="1871280" y="2359080"/>
            <a:ext cx="5254920" cy="807120"/>
          </a:xfrm>
          <a:prstGeom prst="rect">
            <a:avLst/>
          </a:prstGeom>
          <a:ln>
            <a:noFill/>
          </a:ln>
        </p:spPr>
      </p:pic>
      <p:pic>
        <p:nvPicPr>
          <p:cNvPr id="499" name="" descr=""/>
          <p:cNvPicPr/>
          <p:nvPr/>
        </p:nvPicPr>
        <p:blipFill>
          <a:blip r:embed="rId2"/>
          <a:stretch/>
        </p:blipFill>
        <p:spPr>
          <a:xfrm>
            <a:off x="2329560" y="4277520"/>
            <a:ext cx="4940640" cy="616680"/>
          </a:xfrm>
          <a:prstGeom prst="rect">
            <a:avLst/>
          </a:prstGeom>
          <a:ln>
            <a:noFill/>
          </a:ln>
        </p:spPr>
      </p:pic>
    </p:spTree>
  </p:cSld>
  <mc:AlternateContent>
    <mc:Choice Requires="p14">
      <p:transition spd="slow" p14:dur="2000"/>
    </mc:Choice>
    <mc:Fallback>
      <p:transition spd="slow"/>
    </mc:Fallback>
  </mc:AlternateContent>
</p:sld>
</file>

<file path=ppt/slides/slide8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0" name="CustomShape 1"/>
          <p:cNvSpPr/>
          <p:nvPr/>
        </p:nvSpPr>
        <p:spPr>
          <a:xfrm>
            <a:off x="396000" y="6120000"/>
            <a:ext cx="8421840" cy="57384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ru-RU" sz="1200" spc="-1" strike="noStrike">
                <a:solidFill>
                  <a:srgbClr val="000000"/>
                </a:solidFill>
                <a:latin typeface="Arial"/>
                <a:ea typeface="DejaVu Sans"/>
              </a:rPr>
              <a:t>High-Speed Tracking with Kernelized Correlation Filters João F. Henriques, Rui Caseiro, Pedro Martins, and Jorge Batista</a:t>
            </a:r>
            <a:endParaRPr b="0" lang="ru-RU" sz="1200" spc="-1" strike="noStrike">
              <a:latin typeface="Arial"/>
            </a:endParaRPr>
          </a:p>
        </p:txBody>
      </p:sp>
      <p:sp>
        <p:nvSpPr>
          <p:cNvPr id="501" name="CustomShape 2"/>
          <p:cNvSpPr/>
          <p:nvPr/>
        </p:nvSpPr>
        <p:spPr>
          <a:xfrm>
            <a:off x="359640" y="440640"/>
            <a:ext cx="8223840" cy="1060920"/>
          </a:xfrm>
          <a:prstGeom prst="rect">
            <a:avLst/>
          </a:prstGeom>
          <a:noFill/>
          <a:ln>
            <a:noFill/>
          </a:ln>
        </p:spPr>
        <p:style>
          <a:lnRef idx="0"/>
          <a:fillRef idx="0"/>
          <a:effectRef idx="0"/>
          <a:fontRef idx="minor"/>
        </p:style>
        <p:txBody>
          <a:bodyPr lIns="90000" rIns="90000" tIns="45000" bIns="45000" anchor="ctr">
            <a:normAutofit/>
          </a:bodyPr>
          <a:p>
            <a:pPr>
              <a:lnSpc>
                <a:spcPct val="100000"/>
              </a:lnSpc>
            </a:pPr>
            <a:r>
              <a:rPr b="0" i="1" lang="ru-RU" sz="3200" spc="-1" strike="noStrike">
                <a:solidFill>
                  <a:srgbClr val="424456"/>
                </a:solidFill>
                <a:latin typeface="Trebuchet MS"/>
                <a:ea typeface="DejaVu Sans"/>
              </a:rPr>
              <a:t>Kernelized corellation filter</a:t>
            </a:r>
            <a:endParaRPr b="0" lang="ru-RU" sz="3200" spc="-1" strike="noStrike">
              <a:latin typeface="Arial"/>
            </a:endParaRPr>
          </a:p>
        </p:txBody>
      </p:sp>
      <p:sp>
        <p:nvSpPr>
          <p:cNvPr id="502" name="CustomShape 3"/>
          <p:cNvSpPr/>
          <p:nvPr/>
        </p:nvSpPr>
        <p:spPr>
          <a:xfrm>
            <a:off x="395640" y="1584000"/>
            <a:ext cx="8234280" cy="388620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ru-RU" sz="1600" spc="-1" strike="noStrike">
                <a:solidFill>
                  <a:srgbClr val="000000"/>
                </a:solidFill>
                <a:latin typeface="Arial"/>
                <a:ea typeface="DejaVu Sans"/>
              </a:rPr>
              <a:t>Correlation filters use the fact that convolution of two patches (their dot-product</a:t>
            </a:r>
            <a:br/>
            <a:r>
              <a:rPr b="0" lang="ru-RU" sz="1600" spc="-1" strike="noStrike">
                <a:solidFill>
                  <a:srgbClr val="000000"/>
                </a:solidFill>
                <a:latin typeface="Arial"/>
                <a:ea typeface="DejaVu Sans"/>
              </a:rPr>
              <a:t>at different relative translations) is equivalent to an element-wise product in their</a:t>
            </a:r>
            <a:br/>
            <a:r>
              <a:rPr b="0" lang="ru-RU" sz="1600" spc="-1" strike="noStrike">
                <a:solidFill>
                  <a:srgbClr val="000000"/>
                </a:solidFill>
                <a:latin typeface="Arial"/>
                <a:ea typeface="DejaVu Sans"/>
              </a:rPr>
              <a:t>Fourier domain.</a:t>
            </a:r>
            <a:br/>
            <a:r>
              <a:rPr b="0" lang="ru-RU" sz="1600" spc="-1" strike="noStrike">
                <a:solidFill>
                  <a:srgbClr val="000000"/>
                </a:solidFill>
                <a:latin typeface="Arial"/>
                <a:ea typeface="DejaVu Sans"/>
              </a:rPr>
              <a:t>By formulating desired results in Fourier domain they can formulating their</a:t>
            </a:r>
            <a:br/>
            <a:r>
              <a:rPr b="0" lang="ru-RU" sz="1600" spc="-1" strike="noStrike">
                <a:solidFill>
                  <a:srgbClr val="000000"/>
                </a:solidFill>
                <a:latin typeface="Arial"/>
                <a:ea typeface="DejaVu Sans"/>
              </a:rPr>
              <a:t>objective in the  specify the desired output of a Fourier domain,</a:t>
            </a:r>
            <a:br/>
            <a:r>
              <a:rPr b="0" lang="ru-RU" sz="1600" spc="-1" strike="noStrike">
                <a:solidFill>
                  <a:srgbClr val="000000"/>
                </a:solidFill>
                <a:latin typeface="Arial"/>
                <a:ea typeface="DejaVu Sans"/>
              </a:rPr>
              <a:t>they can specify the desired output of a linear classifier for several translations,</a:t>
            </a:r>
            <a:endParaRPr b="0" lang="ru-RU" sz="1600" spc="-1" strike="noStrike">
              <a:latin typeface="Arial"/>
            </a:endParaRPr>
          </a:p>
          <a:p>
            <a:pPr>
              <a:lnSpc>
                <a:spcPct val="100000"/>
              </a:lnSpc>
            </a:pPr>
            <a:r>
              <a:rPr b="0" lang="ru-RU" sz="1600" spc="-1" strike="noStrike">
                <a:solidFill>
                  <a:srgbClr val="000000"/>
                </a:solidFill>
                <a:latin typeface="Arial"/>
                <a:ea typeface="DejaVu Sans"/>
              </a:rPr>
              <a:t>or image shifts, at once.</a:t>
            </a:r>
            <a:endParaRPr b="0" lang="ru-RU" sz="1600" spc="-1" strike="noStrike">
              <a:latin typeface="Arial"/>
            </a:endParaRPr>
          </a:p>
        </p:txBody>
      </p:sp>
      <p:pic>
        <p:nvPicPr>
          <p:cNvPr id="503" name="" descr=""/>
          <p:cNvPicPr/>
          <p:nvPr/>
        </p:nvPicPr>
        <p:blipFill>
          <a:blip r:embed="rId1"/>
          <a:stretch/>
        </p:blipFill>
        <p:spPr>
          <a:xfrm>
            <a:off x="3384000" y="3312000"/>
            <a:ext cx="5016600" cy="2711880"/>
          </a:xfrm>
          <a:prstGeom prst="rect">
            <a:avLst/>
          </a:prstGeom>
          <a:ln>
            <a:noFill/>
          </a:ln>
        </p:spPr>
      </p:pic>
    </p:spTree>
  </p:cSld>
  <mc:AlternateContent>
    <mc:Choice Requires="p14">
      <p:transition spd="slow" p14:dur="2000"/>
    </mc:Choice>
    <mc:Fallback>
      <p:transition spd="slow"/>
    </mc:Fallback>
  </mc:AlternateContent>
</p:sld>
</file>

<file path=ppt/slides/slide8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4" name="CustomShape 1"/>
          <p:cNvSpPr/>
          <p:nvPr/>
        </p:nvSpPr>
        <p:spPr>
          <a:xfrm>
            <a:off x="396000" y="6120000"/>
            <a:ext cx="8421840" cy="57384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ru-RU" sz="1200" spc="-1" strike="noStrike">
                <a:solidFill>
                  <a:srgbClr val="000000"/>
                </a:solidFill>
                <a:latin typeface="Arial"/>
                <a:ea typeface="DejaVu Sans"/>
              </a:rPr>
              <a:t>High-Speed Tracking with Kernelized Correlation Filters João F. Henriques, Rui Caseiro, Pedro Martins, and Jorge Batista</a:t>
            </a:r>
            <a:endParaRPr b="0" lang="ru-RU" sz="1200" spc="-1" strike="noStrike">
              <a:latin typeface="Arial"/>
            </a:endParaRPr>
          </a:p>
        </p:txBody>
      </p:sp>
      <p:sp>
        <p:nvSpPr>
          <p:cNvPr id="505" name="CustomShape 2"/>
          <p:cNvSpPr/>
          <p:nvPr/>
        </p:nvSpPr>
        <p:spPr>
          <a:xfrm>
            <a:off x="359640" y="440640"/>
            <a:ext cx="8223840" cy="1060920"/>
          </a:xfrm>
          <a:prstGeom prst="rect">
            <a:avLst/>
          </a:prstGeom>
          <a:noFill/>
          <a:ln>
            <a:noFill/>
          </a:ln>
        </p:spPr>
        <p:style>
          <a:lnRef idx="0"/>
          <a:fillRef idx="0"/>
          <a:effectRef idx="0"/>
          <a:fontRef idx="minor"/>
        </p:style>
        <p:txBody>
          <a:bodyPr lIns="90000" rIns="90000" tIns="45000" bIns="45000" anchor="ctr">
            <a:normAutofit/>
          </a:bodyPr>
          <a:p>
            <a:pPr>
              <a:lnSpc>
                <a:spcPct val="100000"/>
              </a:lnSpc>
            </a:pPr>
            <a:r>
              <a:rPr b="0" i="1" lang="ru-RU" sz="2000" spc="-1" strike="noStrike">
                <a:solidFill>
                  <a:srgbClr val="424456"/>
                </a:solidFill>
                <a:latin typeface="Trebuchet MS"/>
                <a:ea typeface="DejaVu Sans"/>
              </a:rPr>
              <a:t>Cyclic shifts simplify linear regression</a:t>
            </a:r>
            <a:endParaRPr b="0" lang="ru-RU" sz="2000" spc="-1" strike="noStrike">
              <a:latin typeface="Arial"/>
            </a:endParaRPr>
          </a:p>
        </p:txBody>
      </p:sp>
      <p:pic>
        <p:nvPicPr>
          <p:cNvPr id="506" name="" descr=""/>
          <p:cNvPicPr/>
          <p:nvPr/>
        </p:nvPicPr>
        <p:blipFill>
          <a:blip r:embed="rId1"/>
          <a:stretch/>
        </p:blipFill>
        <p:spPr>
          <a:xfrm>
            <a:off x="487440" y="1368000"/>
            <a:ext cx="4083120" cy="2806200"/>
          </a:xfrm>
          <a:prstGeom prst="rect">
            <a:avLst/>
          </a:prstGeom>
          <a:ln>
            <a:noFill/>
          </a:ln>
        </p:spPr>
      </p:pic>
      <p:pic>
        <p:nvPicPr>
          <p:cNvPr id="507" name="" descr=""/>
          <p:cNvPicPr/>
          <p:nvPr/>
        </p:nvPicPr>
        <p:blipFill>
          <a:blip r:embed="rId2"/>
          <a:stretch/>
        </p:blipFill>
        <p:spPr>
          <a:xfrm>
            <a:off x="223920" y="4840200"/>
            <a:ext cx="4238280" cy="1121040"/>
          </a:xfrm>
          <a:prstGeom prst="rect">
            <a:avLst/>
          </a:prstGeom>
          <a:ln>
            <a:noFill/>
          </a:ln>
        </p:spPr>
      </p:pic>
      <p:pic>
        <p:nvPicPr>
          <p:cNvPr id="508" name="" descr=""/>
          <p:cNvPicPr/>
          <p:nvPr/>
        </p:nvPicPr>
        <p:blipFill>
          <a:blip r:embed="rId3"/>
          <a:stretch/>
        </p:blipFill>
        <p:spPr>
          <a:xfrm>
            <a:off x="4608000" y="1392840"/>
            <a:ext cx="4102200" cy="4767840"/>
          </a:xfrm>
          <a:prstGeom prst="rect">
            <a:avLst/>
          </a:prstGeom>
          <a:ln>
            <a:noFill/>
          </a:ln>
        </p:spPr>
      </p:pic>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5" name="CustomShape 1"/>
          <p:cNvSpPr/>
          <p:nvPr/>
        </p:nvSpPr>
        <p:spPr>
          <a:xfrm>
            <a:off x="395640" y="404640"/>
            <a:ext cx="8223840" cy="1060920"/>
          </a:xfrm>
          <a:prstGeom prst="rect">
            <a:avLst/>
          </a:prstGeom>
          <a:noFill/>
          <a:ln>
            <a:noFill/>
          </a:ln>
        </p:spPr>
        <p:style>
          <a:lnRef idx="0"/>
          <a:fillRef idx="0"/>
          <a:effectRef idx="0"/>
          <a:fontRef idx="minor"/>
        </p:style>
        <p:txBody>
          <a:bodyPr lIns="90000" rIns="90000" tIns="45000" bIns="45000" anchor="ctr">
            <a:normAutofit/>
          </a:bodyPr>
          <a:p>
            <a:pPr>
              <a:lnSpc>
                <a:spcPct val="100000"/>
              </a:lnSpc>
            </a:pPr>
            <a:r>
              <a:rPr b="0" i="1" lang="ru-RU" sz="3600" spc="-1" strike="noStrike">
                <a:solidFill>
                  <a:srgbClr val="424456"/>
                </a:solidFill>
                <a:latin typeface="Trebuchet MS"/>
                <a:ea typeface="DejaVu Sans"/>
              </a:rPr>
              <a:t>Recording Video from IP Camera</a:t>
            </a:r>
            <a:endParaRPr b="0" lang="ru-RU" sz="3600" spc="-1" strike="noStrike">
              <a:latin typeface="Arial"/>
            </a:endParaRPr>
          </a:p>
        </p:txBody>
      </p:sp>
      <p:sp>
        <p:nvSpPr>
          <p:cNvPr id="236" name="CustomShape 2"/>
          <p:cNvSpPr/>
          <p:nvPr/>
        </p:nvSpPr>
        <p:spPr>
          <a:xfrm>
            <a:off x="292320" y="1296000"/>
            <a:ext cx="7963200" cy="491472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ru-RU" sz="1400" spc="-1" strike="noStrike">
                <a:solidFill>
                  <a:srgbClr val="000000"/>
                </a:solidFill>
                <a:latin typeface="Courier New"/>
                <a:ea typeface="DejaVu Sans"/>
              </a:rPr>
              <a:t>import numpy as np</a:t>
            </a:r>
            <a:endParaRPr b="0" lang="ru-RU" sz="1400" spc="-1" strike="noStrike">
              <a:latin typeface="Arial"/>
            </a:endParaRPr>
          </a:p>
          <a:p>
            <a:pPr>
              <a:lnSpc>
                <a:spcPct val="100000"/>
              </a:lnSpc>
            </a:pPr>
            <a:r>
              <a:rPr b="0" lang="ru-RU" sz="1400" spc="-1" strike="noStrike">
                <a:solidFill>
                  <a:srgbClr val="000000"/>
                </a:solidFill>
                <a:latin typeface="Courier New"/>
                <a:ea typeface="DejaVu Sans"/>
              </a:rPr>
              <a:t>import cv2</a:t>
            </a:r>
            <a:endParaRPr b="0" lang="ru-RU" sz="1400" spc="-1" strike="noStrike">
              <a:latin typeface="Arial"/>
            </a:endParaRPr>
          </a:p>
          <a:p>
            <a:pPr>
              <a:lnSpc>
                <a:spcPct val="100000"/>
              </a:lnSpc>
            </a:pPr>
            <a:endParaRPr b="0" lang="ru-RU" sz="1400" spc="-1" strike="noStrike">
              <a:latin typeface="Arial"/>
            </a:endParaRPr>
          </a:p>
          <a:p>
            <a:pPr>
              <a:lnSpc>
                <a:spcPct val="100000"/>
              </a:lnSpc>
            </a:pPr>
            <a:r>
              <a:rPr b="0" lang="ru-RU" sz="1400" spc="-1" strike="noStrike">
                <a:solidFill>
                  <a:srgbClr val="000000"/>
                </a:solidFill>
                <a:latin typeface="Courier New"/>
                <a:ea typeface="DejaVu Sans"/>
              </a:rPr>
              <a:t>video = cv2.VideoCapture("rtsp://192.168.1.217/stream1")</a:t>
            </a:r>
            <a:endParaRPr b="0" lang="ru-RU" sz="1400" spc="-1" strike="noStrike">
              <a:latin typeface="Arial"/>
            </a:endParaRPr>
          </a:p>
          <a:p>
            <a:pPr>
              <a:lnSpc>
                <a:spcPct val="100000"/>
              </a:lnSpc>
            </a:pPr>
            <a:r>
              <a:rPr b="0" lang="ru-RU" sz="1400" spc="-1" strike="noStrike">
                <a:solidFill>
                  <a:srgbClr val="000000"/>
                </a:solidFill>
                <a:latin typeface="Courier New"/>
                <a:ea typeface="DejaVu Sans"/>
              </a:rPr>
              <a:t>ok, img = video.read()</a:t>
            </a:r>
            <a:endParaRPr b="0" lang="ru-RU" sz="1400" spc="-1" strike="noStrike">
              <a:latin typeface="Arial"/>
            </a:endParaRPr>
          </a:p>
          <a:p>
            <a:pPr>
              <a:lnSpc>
                <a:spcPct val="100000"/>
              </a:lnSpc>
            </a:pPr>
            <a:r>
              <a:rPr b="0" lang="ru-RU" sz="1400" spc="-1" strike="noStrike">
                <a:solidFill>
                  <a:srgbClr val="000000"/>
                </a:solidFill>
                <a:latin typeface="Courier New"/>
                <a:ea typeface="DejaVu Sans"/>
              </a:rPr>
              <a:t>gray = cv2.cvtColor(img, cv2.COLOR_BGR2GRAY)</a:t>
            </a:r>
            <a:endParaRPr b="0" lang="ru-RU" sz="1400" spc="-1" strike="noStrike">
              <a:latin typeface="Arial"/>
            </a:endParaRPr>
          </a:p>
          <a:p>
            <a:pPr>
              <a:lnSpc>
                <a:spcPct val="100000"/>
              </a:lnSpc>
            </a:pPr>
            <a:r>
              <a:rPr b="0" lang="ru-RU" sz="1400" spc="-1" strike="noStrike">
                <a:solidFill>
                  <a:srgbClr val="000000"/>
                </a:solidFill>
                <a:latin typeface="Courier New"/>
                <a:ea typeface="DejaVu Sans"/>
              </a:rPr>
              <a:t>w = int(video.get(cv2.CAP_PROP_FRAME_WIDTH ))</a:t>
            </a:r>
            <a:endParaRPr b="0" lang="ru-RU" sz="1400" spc="-1" strike="noStrike">
              <a:latin typeface="Arial"/>
            </a:endParaRPr>
          </a:p>
          <a:p>
            <a:pPr>
              <a:lnSpc>
                <a:spcPct val="100000"/>
              </a:lnSpc>
            </a:pPr>
            <a:r>
              <a:rPr b="0" lang="ru-RU" sz="1400" spc="-1" strike="noStrike">
                <a:solidFill>
                  <a:srgbClr val="000000"/>
                </a:solidFill>
                <a:latin typeface="Courier New"/>
                <a:ea typeface="DejaVu Sans"/>
              </a:rPr>
              <a:t>h = int(video.get(cv2.CAP_PROP_FRAME_HEIGHT ))</a:t>
            </a:r>
            <a:endParaRPr b="0" lang="ru-RU" sz="1400" spc="-1" strike="noStrike">
              <a:latin typeface="Arial"/>
            </a:endParaRPr>
          </a:p>
          <a:p>
            <a:pPr>
              <a:lnSpc>
                <a:spcPct val="100000"/>
              </a:lnSpc>
            </a:pPr>
            <a:r>
              <a:rPr b="0" lang="ru-RU" sz="1400" spc="-1" strike="noStrike">
                <a:solidFill>
                  <a:srgbClr val="000000"/>
                </a:solidFill>
                <a:latin typeface="Courier New"/>
                <a:ea typeface="DejaVu Sans"/>
              </a:rPr>
              <a:t>fourcc = cv2.VideoWriter_fourcc(*'XVID')</a:t>
            </a:r>
            <a:endParaRPr b="0" lang="ru-RU" sz="1400" spc="-1" strike="noStrike">
              <a:latin typeface="Arial"/>
            </a:endParaRPr>
          </a:p>
          <a:p>
            <a:pPr>
              <a:lnSpc>
                <a:spcPct val="100000"/>
              </a:lnSpc>
            </a:pPr>
            <a:r>
              <a:rPr b="0" lang="ru-RU" sz="1400" spc="-1" strike="noStrike">
                <a:solidFill>
                  <a:srgbClr val="000000"/>
                </a:solidFill>
                <a:latin typeface="Courier New"/>
                <a:ea typeface="DejaVu Sans"/>
              </a:rPr>
              <a:t>video_writer = cv2.VideoWriter("output.mov", fourcc, 25, (w, h))</a:t>
            </a:r>
            <a:endParaRPr b="0" lang="ru-RU" sz="1400" spc="-1" strike="noStrike">
              <a:latin typeface="Arial"/>
            </a:endParaRPr>
          </a:p>
          <a:p>
            <a:pPr>
              <a:lnSpc>
                <a:spcPct val="100000"/>
              </a:lnSpc>
            </a:pPr>
            <a:endParaRPr b="0" lang="ru-RU" sz="1400" spc="-1" strike="noStrike">
              <a:latin typeface="Arial"/>
            </a:endParaRPr>
          </a:p>
          <a:p>
            <a:pPr>
              <a:lnSpc>
                <a:spcPct val="100000"/>
              </a:lnSpc>
            </a:pPr>
            <a:r>
              <a:rPr b="0" lang="ru-RU" sz="1400" spc="-1" strike="noStrike">
                <a:solidFill>
                  <a:srgbClr val="000000"/>
                </a:solidFill>
                <a:latin typeface="Courier New"/>
                <a:ea typeface="DejaVu Sans"/>
              </a:rPr>
              <a:t>while (True):</a:t>
            </a:r>
            <a:endParaRPr b="0" lang="ru-RU" sz="1400" spc="-1" strike="noStrike">
              <a:latin typeface="Arial"/>
            </a:endParaRPr>
          </a:p>
          <a:p>
            <a:pPr>
              <a:lnSpc>
                <a:spcPct val="100000"/>
              </a:lnSpc>
            </a:pPr>
            <a:r>
              <a:rPr b="0" lang="ru-RU" sz="1400" spc="-1" strike="noStrike">
                <a:solidFill>
                  <a:srgbClr val="000000"/>
                </a:solidFill>
                <a:latin typeface="Courier New"/>
                <a:ea typeface="DejaVu Sans"/>
              </a:rPr>
              <a:t>    </a:t>
            </a:r>
            <a:r>
              <a:rPr b="0" lang="ru-RU" sz="1400" spc="-1" strike="noStrike">
                <a:solidFill>
                  <a:srgbClr val="000000"/>
                </a:solidFill>
                <a:latin typeface="Courier New"/>
                <a:ea typeface="DejaVu Sans"/>
              </a:rPr>
              <a:t>ok, img = video.read()</a:t>
            </a:r>
            <a:endParaRPr b="0" lang="ru-RU" sz="1400" spc="-1" strike="noStrike">
              <a:latin typeface="Arial"/>
            </a:endParaRPr>
          </a:p>
          <a:p>
            <a:pPr>
              <a:lnSpc>
                <a:spcPct val="100000"/>
              </a:lnSpc>
            </a:pPr>
            <a:r>
              <a:rPr b="0" lang="ru-RU" sz="1400" spc="-1" strike="noStrike">
                <a:solidFill>
                  <a:srgbClr val="000000"/>
                </a:solidFill>
                <a:latin typeface="Courier New"/>
                <a:ea typeface="DejaVu Sans"/>
              </a:rPr>
              <a:t>    </a:t>
            </a:r>
            <a:r>
              <a:rPr b="0" lang="ru-RU" sz="1400" spc="-1" strike="noStrike">
                <a:solidFill>
                  <a:srgbClr val="000000"/>
                </a:solidFill>
                <a:latin typeface="Courier New"/>
                <a:ea typeface="DejaVu Sans"/>
              </a:rPr>
              <a:t>cv2.imshow('img',img)</a:t>
            </a:r>
            <a:endParaRPr b="0" lang="ru-RU" sz="1400" spc="-1" strike="noStrike">
              <a:latin typeface="Arial"/>
            </a:endParaRPr>
          </a:p>
          <a:p>
            <a:pPr>
              <a:lnSpc>
                <a:spcPct val="100000"/>
              </a:lnSpc>
            </a:pPr>
            <a:r>
              <a:rPr b="0" lang="ru-RU" sz="1400" spc="-1" strike="noStrike">
                <a:solidFill>
                  <a:srgbClr val="000000"/>
                </a:solidFill>
                <a:latin typeface="Courier New"/>
                <a:ea typeface="DejaVu Sans"/>
              </a:rPr>
              <a:t>    </a:t>
            </a:r>
            <a:r>
              <a:rPr b="0" lang="ru-RU" sz="1400" spc="-1" strike="noStrike">
                <a:solidFill>
                  <a:srgbClr val="000000"/>
                </a:solidFill>
                <a:latin typeface="Courier New"/>
                <a:ea typeface="DejaVu Sans"/>
              </a:rPr>
              <a:t>prev_gray = gray</a:t>
            </a:r>
            <a:endParaRPr b="0" lang="ru-RU" sz="1400" spc="-1" strike="noStrike">
              <a:latin typeface="Arial"/>
            </a:endParaRPr>
          </a:p>
          <a:p>
            <a:pPr>
              <a:lnSpc>
                <a:spcPct val="100000"/>
              </a:lnSpc>
            </a:pPr>
            <a:r>
              <a:rPr b="0" lang="ru-RU" sz="1400" spc="-1" strike="noStrike">
                <a:solidFill>
                  <a:srgbClr val="000000"/>
                </a:solidFill>
                <a:latin typeface="Courier New"/>
                <a:ea typeface="DejaVu Sans"/>
              </a:rPr>
              <a:t>    </a:t>
            </a:r>
            <a:r>
              <a:rPr b="0" lang="ru-RU" sz="1400" spc="-1" strike="noStrike">
                <a:solidFill>
                  <a:srgbClr val="000000"/>
                </a:solidFill>
                <a:latin typeface="Courier New"/>
                <a:ea typeface="DejaVu Sans"/>
              </a:rPr>
              <a:t>gray = cv2.cvtColor(img, cv2.COLOR_BGR2GRAY)</a:t>
            </a:r>
            <a:endParaRPr b="0" lang="ru-RU" sz="1400" spc="-1" strike="noStrike">
              <a:latin typeface="Arial"/>
            </a:endParaRPr>
          </a:p>
          <a:p>
            <a:pPr>
              <a:lnSpc>
                <a:spcPct val="100000"/>
              </a:lnSpc>
            </a:pPr>
            <a:r>
              <a:rPr b="0" lang="ru-RU" sz="1400" spc="-1" strike="noStrike">
                <a:solidFill>
                  <a:srgbClr val="000000"/>
                </a:solidFill>
                <a:latin typeface="Courier New"/>
                <a:ea typeface="DejaVu Sans"/>
              </a:rPr>
              <a:t>    </a:t>
            </a:r>
            <a:r>
              <a:rPr b="0" lang="ru-RU" sz="1400" spc="-1" strike="noStrike">
                <a:solidFill>
                  <a:srgbClr val="000000"/>
                </a:solidFill>
                <a:latin typeface="Courier New"/>
                <a:ea typeface="DejaVu Sans"/>
              </a:rPr>
              <a:t>img_diff = cv2.absdiff(gray, prev_gray)</a:t>
            </a:r>
            <a:endParaRPr b="0" lang="ru-RU" sz="1400" spc="-1" strike="noStrike">
              <a:latin typeface="Arial"/>
            </a:endParaRPr>
          </a:p>
          <a:p>
            <a:pPr>
              <a:lnSpc>
                <a:spcPct val="100000"/>
              </a:lnSpc>
            </a:pPr>
            <a:r>
              <a:rPr b="0" lang="ru-RU" sz="1400" spc="-1" strike="noStrike">
                <a:solidFill>
                  <a:srgbClr val="000000"/>
                </a:solidFill>
                <a:latin typeface="Courier New"/>
                <a:ea typeface="DejaVu Sans"/>
              </a:rPr>
              <a:t>    </a:t>
            </a:r>
            <a:r>
              <a:rPr b="0" lang="ru-RU" sz="1400" spc="-1" strike="noStrike">
                <a:solidFill>
                  <a:srgbClr val="000000"/>
                </a:solidFill>
                <a:latin typeface="Courier New"/>
                <a:ea typeface="DejaVu Sans"/>
              </a:rPr>
              <a:t>ret, thresh = cv2.threshold(img_diff, 50, 255, cv2.THRESH_BINARY)</a:t>
            </a:r>
            <a:endParaRPr b="0" lang="ru-RU" sz="1400" spc="-1" strike="noStrike">
              <a:latin typeface="Arial"/>
            </a:endParaRPr>
          </a:p>
          <a:p>
            <a:pPr>
              <a:lnSpc>
                <a:spcPct val="100000"/>
              </a:lnSpc>
            </a:pPr>
            <a:r>
              <a:rPr b="0" lang="ru-RU" sz="1400" spc="-1" strike="noStrike">
                <a:solidFill>
                  <a:srgbClr val="000000"/>
                </a:solidFill>
                <a:latin typeface="Courier New"/>
                <a:ea typeface="DejaVu Sans"/>
              </a:rPr>
              <a:t>    </a:t>
            </a:r>
            <a:r>
              <a:rPr b="0" lang="ru-RU" sz="1400" spc="-1" strike="noStrike">
                <a:solidFill>
                  <a:srgbClr val="000000"/>
                </a:solidFill>
                <a:latin typeface="Courier New"/>
                <a:ea typeface="DejaVu Sans"/>
              </a:rPr>
              <a:t>cv2.imshow('img_diff', thresh)</a:t>
            </a:r>
            <a:endParaRPr b="0" lang="ru-RU" sz="1400" spc="-1" strike="noStrike">
              <a:latin typeface="Arial"/>
            </a:endParaRPr>
          </a:p>
          <a:p>
            <a:pPr>
              <a:lnSpc>
                <a:spcPct val="100000"/>
              </a:lnSpc>
            </a:pPr>
            <a:r>
              <a:rPr b="0" lang="ru-RU" sz="1400" spc="-1" strike="noStrike">
                <a:solidFill>
                  <a:srgbClr val="000000"/>
                </a:solidFill>
                <a:latin typeface="Courier New"/>
                <a:ea typeface="DejaVu Sans"/>
              </a:rPr>
              <a:t>    </a:t>
            </a:r>
            <a:r>
              <a:rPr b="0" lang="ru-RU" sz="1400" spc="-1" strike="noStrike">
                <a:solidFill>
                  <a:srgbClr val="000000"/>
                </a:solidFill>
                <a:latin typeface="Courier New"/>
                <a:ea typeface="DejaVu Sans"/>
              </a:rPr>
              <a:t>video_writer.write(img)</a:t>
            </a:r>
            <a:endParaRPr b="0" lang="ru-RU" sz="1400" spc="-1" strike="noStrike">
              <a:latin typeface="Arial"/>
            </a:endParaRPr>
          </a:p>
          <a:p>
            <a:pPr>
              <a:lnSpc>
                <a:spcPct val="100000"/>
              </a:lnSpc>
            </a:pPr>
            <a:r>
              <a:rPr b="0" lang="ru-RU" sz="1400" spc="-1" strike="noStrike">
                <a:solidFill>
                  <a:srgbClr val="000000"/>
                </a:solidFill>
                <a:latin typeface="Courier New"/>
                <a:ea typeface="DejaVu Sans"/>
              </a:rPr>
              <a:t>    </a:t>
            </a:r>
            <a:r>
              <a:rPr b="0" lang="ru-RU" sz="1400" spc="-1" strike="noStrike">
                <a:solidFill>
                  <a:srgbClr val="000000"/>
                </a:solidFill>
                <a:latin typeface="Courier New"/>
                <a:ea typeface="DejaVu Sans"/>
              </a:rPr>
              <a:t>if cv2.waitKey(1) &amp; 0xFF == ord('q'):</a:t>
            </a:r>
            <a:endParaRPr b="0" lang="ru-RU" sz="1400" spc="-1" strike="noStrike">
              <a:latin typeface="Arial"/>
            </a:endParaRPr>
          </a:p>
          <a:p>
            <a:pPr>
              <a:lnSpc>
                <a:spcPct val="100000"/>
              </a:lnSpc>
            </a:pPr>
            <a:r>
              <a:rPr b="0" lang="ru-RU" sz="1400" spc="-1" strike="noStrike">
                <a:solidFill>
                  <a:srgbClr val="000000"/>
                </a:solidFill>
                <a:latin typeface="Courier New"/>
                <a:ea typeface="DejaVu Sans"/>
              </a:rPr>
              <a:t>        </a:t>
            </a:r>
            <a:r>
              <a:rPr b="0" lang="ru-RU" sz="1400" spc="-1" strike="noStrike">
                <a:solidFill>
                  <a:srgbClr val="000000"/>
                </a:solidFill>
                <a:latin typeface="Courier New"/>
                <a:ea typeface="DejaVu Sans"/>
              </a:rPr>
              <a:t>break</a:t>
            </a:r>
            <a:endParaRPr b="0" lang="ru-RU" sz="1400" spc="-1" strike="noStrike">
              <a:latin typeface="Arial"/>
            </a:endParaRPr>
          </a:p>
          <a:p>
            <a:pPr>
              <a:lnSpc>
                <a:spcPct val="100000"/>
              </a:lnSpc>
            </a:pPr>
            <a:endParaRPr b="0" lang="ru-RU" sz="1400" spc="-1" strike="noStrike">
              <a:latin typeface="Arial"/>
            </a:endParaRPr>
          </a:p>
          <a:p>
            <a:pPr>
              <a:lnSpc>
                <a:spcPct val="100000"/>
              </a:lnSpc>
            </a:pPr>
            <a:r>
              <a:rPr b="0" lang="ru-RU" sz="1400" spc="-1" strike="noStrike">
                <a:solidFill>
                  <a:srgbClr val="000000"/>
                </a:solidFill>
                <a:latin typeface="Courier New"/>
                <a:ea typeface="DejaVu Sans"/>
              </a:rPr>
              <a:t>video.release()    </a:t>
            </a:r>
            <a:endParaRPr b="0" lang="ru-RU" sz="1400" spc="-1" strike="noStrike">
              <a:latin typeface="Arial"/>
            </a:endParaRPr>
          </a:p>
          <a:p>
            <a:pPr>
              <a:lnSpc>
                <a:spcPct val="100000"/>
              </a:lnSpc>
            </a:pPr>
            <a:r>
              <a:rPr b="0" lang="ru-RU" sz="1400" spc="-1" strike="noStrike">
                <a:solidFill>
                  <a:srgbClr val="000000"/>
                </a:solidFill>
                <a:latin typeface="Courier New"/>
                <a:ea typeface="DejaVu Sans"/>
              </a:rPr>
              <a:t>cv2.destroyAllWindows()</a:t>
            </a:r>
            <a:endParaRPr b="0" lang="ru-RU" sz="1400" spc="-1" strike="noStrike">
              <a:latin typeface="Arial"/>
            </a:endParaRPr>
          </a:p>
          <a:p>
            <a:pPr>
              <a:lnSpc>
                <a:spcPct val="100000"/>
              </a:lnSpc>
            </a:pPr>
            <a:endParaRPr b="0" lang="ru-RU" sz="1400" spc="-1" strike="noStrike">
              <a:latin typeface="Arial"/>
            </a:endParaRPr>
          </a:p>
        </p:txBody>
      </p:sp>
    </p:spTree>
  </p:cSld>
  <mc:AlternateContent>
    <mc:Choice Requires="p14">
      <p:transition spd="slow" p14:dur="2000"/>
    </mc:Choice>
    <mc:Fallback>
      <p:transition spd="slow"/>
    </mc:Fallback>
  </mc:AlternateContent>
</p:sld>
</file>

<file path=ppt/slides/slide9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9" name="CustomShape 1"/>
          <p:cNvSpPr/>
          <p:nvPr/>
        </p:nvSpPr>
        <p:spPr>
          <a:xfrm>
            <a:off x="396000" y="6120000"/>
            <a:ext cx="8421840" cy="57384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ru-RU" sz="1200" spc="-1" strike="noStrike">
                <a:solidFill>
                  <a:srgbClr val="000000"/>
                </a:solidFill>
                <a:latin typeface="Arial"/>
                <a:ea typeface="DejaVu Sans"/>
              </a:rPr>
              <a:t>High-Speed Tracking with Kernelized Correlation Filters João F. Henriques, Rui Caseiro, Pedro Martins, and Jorge Batista</a:t>
            </a:r>
            <a:endParaRPr b="0" lang="ru-RU" sz="1200" spc="-1" strike="noStrike">
              <a:latin typeface="Arial"/>
            </a:endParaRPr>
          </a:p>
        </p:txBody>
      </p:sp>
      <p:sp>
        <p:nvSpPr>
          <p:cNvPr id="510" name="CustomShape 2"/>
          <p:cNvSpPr/>
          <p:nvPr/>
        </p:nvSpPr>
        <p:spPr>
          <a:xfrm>
            <a:off x="359640" y="440640"/>
            <a:ext cx="8223840" cy="1060920"/>
          </a:xfrm>
          <a:prstGeom prst="rect">
            <a:avLst/>
          </a:prstGeom>
          <a:noFill/>
          <a:ln>
            <a:noFill/>
          </a:ln>
        </p:spPr>
        <p:style>
          <a:lnRef idx="0"/>
          <a:fillRef idx="0"/>
          <a:effectRef idx="0"/>
          <a:fontRef idx="minor"/>
        </p:style>
        <p:txBody>
          <a:bodyPr lIns="90000" rIns="90000" tIns="45000" bIns="45000" anchor="ctr">
            <a:normAutofit/>
          </a:bodyPr>
          <a:p>
            <a:pPr>
              <a:lnSpc>
                <a:spcPct val="100000"/>
              </a:lnSpc>
            </a:pPr>
            <a:r>
              <a:rPr b="0" i="1" lang="ru-RU" sz="3200" spc="-1" strike="noStrike">
                <a:solidFill>
                  <a:srgbClr val="424456"/>
                </a:solidFill>
                <a:latin typeface="Trebuchet MS"/>
                <a:ea typeface="DejaVu Sans"/>
              </a:rPr>
              <a:t>Discrete Fourier Transform</a:t>
            </a:r>
            <a:endParaRPr b="0" lang="ru-RU" sz="3200" spc="-1" strike="noStrike">
              <a:latin typeface="Arial"/>
            </a:endParaRPr>
          </a:p>
        </p:txBody>
      </p:sp>
      <p:pic>
        <p:nvPicPr>
          <p:cNvPr id="511" name="" descr=""/>
          <p:cNvPicPr/>
          <p:nvPr/>
        </p:nvPicPr>
        <p:blipFill>
          <a:blip r:embed="rId1"/>
          <a:stretch/>
        </p:blipFill>
        <p:spPr>
          <a:xfrm>
            <a:off x="434520" y="1503360"/>
            <a:ext cx="5035680" cy="1730880"/>
          </a:xfrm>
          <a:prstGeom prst="rect">
            <a:avLst/>
          </a:prstGeom>
          <a:ln>
            <a:noFill/>
          </a:ln>
        </p:spPr>
      </p:pic>
      <p:pic>
        <p:nvPicPr>
          <p:cNvPr id="512" name="" descr=""/>
          <p:cNvPicPr/>
          <p:nvPr/>
        </p:nvPicPr>
        <p:blipFill>
          <a:blip r:embed="rId2"/>
          <a:stretch/>
        </p:blipFill>
        <p:spPr>
          <a:xfrm>
            <a:off x="387000" y="3465360"/>
            <a:ext cx="5083200" cy="2292840"/>
          </a:xfrm>
          <a:prstGeom prst="rect">
            <a:avLst/>
          </a:prstGeom>
          <a:ln>
            <a:noFill/>
          </a:ln>
        </p:spPr>
      </p:pic>
      <p:sp>
        <p:nvSpPr>
          <p:cNvPr id="513" name="CustomShape 3"/>
          <p:cNvSpPr/>
          <p:nvPr/>
        </p:nvSpPr>
        <p:spPr>
          <a:xfrm>
            <a:off x="2448000" y="5616000"/>
            <a:ext cx="4030200" cy="85644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ru-RU" sz="1400" spc="-1" strike="noStrike">
                <a:solidFill>
                  <a:srgbClr val="000000"/>
                </a:solidFill>
                <a:latin typeface="Arial"/>
                <a:ea typeface="DejaVu Sans"/>
              </a:rPr>
              <a:t>Эрмитово-сопряженная матрица, комплексное сопряжение (a - ib)</a:t>
            </a:r>
            <a:endParaRPr b="0" lang="ru-RU" sz="1400" spc="-1" strike="noStrike">
              <a:latin typeface="Arial"/>
            </a:endParaRPr>
          </a:p>
        </p:txBody>
      </p:sp>
      <p:sp>
        <p:nvSpPr>
          <p:cNvPr id="514" name="CustomShape 4"/>
          <p:cNvSpPr/>
          <p:nvPr/>
        </p:nvSpPr>
        <p:spPr>
          <a:xfrm>
            <a:off x="5616000" y="1503360"/>
            <a:ext cx="3382200" cy="85644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ru-RU" sz="1800" spc="-1" strike="noStrike">
                <a:solidFill>
                  <a:srgbClr val="000000"/>
                </a:solidFill>
                <a:latin typeface="Arial"/>
                <a:ea typeface="DejaVu Sans"/>
              </a:rPr>
              <a:t>The Fourier Transform will decompose an image into its sinus and cosines components.</a:t>
            </a:r>
            <a:endParaRPr b="0" lang="ru-RU" sz="1800" spc="-1" strike="noStrike">
              <a:latin typeface="Arial"/>
            </a:endParaRPr>
          </a:p>
        </p:txBody>
      </p:sp>
      <p:pic>
        <p:nvPicPr>
          <p:cNvPr id="515" name="" descr=""/>
          <p:cNvPicPr/>
          <p:nvPr/>
        </p:nvPicPr>
        <p:blipFill>
          <a:blip r:embed="rId3"/>
          <a:stretch/>
        </p:blipFill>
        <p:spPr>
          <a:xfrm>
            <a:off x="5472000" y="2448000"/>
            <a:ext cx="3623400" cy="1294200"/>
          </a:xfrm>
          <a:prstGeom prst="rect">
            <a:avLst/>
          </a:prstGeom>
          <a:ln>
            <a:noFill/>
          </a:ln>
        </p:spPr>
      </p:pic>
      <p:sp>
        <p:nvSpPr>
          <p:cNvPr id="516" name="CustomShape 5"/>
          <p:cNvSpPr/>
          <p:nvPr/>
        </p:nvSpPr>
        <p:spPr>
          <a:xfrm>
            <a:off x="5472000" y="3744000"/>
            <a:ext cx="3526200" cy="227052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ru-RU" sz="1400" spc="-1" strike="noStrike">
                <a:solidFill>
                  <a:srgbClr val="000000"/>
                </a:solidFill>
                <a:latin typeface="Arial"/>
                <a:ea typeface="DejaVu Sans"/>
              </a:rPr>
              <a:t>f is the image value in its spatial domain and F in its frequency domain. The result of the transformation is complex numbers. Displaying this is possible either via a real image and a complex image or via a magnitude and a phase image. However, throughout the image processing algorithms only the magnitude image is interesting as this contains all the information we need about the images geometric structure.</a:t>
            </a:r>
            <a:endParaRPr b="0" lang="ru-RU" sz="1400" spc="-1" strike="noStrike">
              <a:latin typeface="Arial"/>
            </a:endParaRPr>
          </a:p>
        </p:txBody>
      </p:sp>
    </p:spTree>
  </p:cSld>
  <mc:AlternateContent>
    <mc:Choice Requires="p14">
      <p:transition spd="slow" p14:dur="2000"/>
    </mc:Choice>
    <mc:Fallback>
      <p:transition spd="slow"/>
    </mc:Fallback>
  </mc:AlternateContent>
</p:sld>
</file>

<file path=ppt/slides/slide9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7" name="CustomShape 1"/>
          <p:cNvSpPr/>
          <p:nvPr/>
        </p:nvSpPr>
        <p:spPr>
          <a:xfrm>
            <a:off x="396000" y="6120000"/>
            <a:ext cx="8421840" cy="57384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ru-RU" sz="1200" spc="-1" strike="noStrike">
                <a:solidFill>
                  <a:srgbClr val="000000"/>
                </a:solidFill>
                <a:latin typeface="Arial"/>
                <a:ea typeface="DejaVu Sans"/>
              </a:rPr>
              <a:t>You can see that the most influential components of the frequency domain (brightest dots on the magnitude image) follow the geometric rotation of objects on the image. From this we may calculate the offset and perform an image rotation to correct eventual miss alignments.     https://docs.opencv.org/3.4/d8/d01/tutorial_discrete_fourier_transform.html</a:t>
            </a:r>
            <a:endParaRPr b="0" lang="ru-RU" sz="1200" spc="-1" strike="noStrike">
              <a:latin typeface="Arial"/>
            </a:endParaRPr>
          </a:p>
        </p:txBody>
      </p:sp>
      <p:sp>
        <p:nvSpPr>
          <p:cNvPr id="518" name="CustomShape 2"/>
          <p:cNvSpPr/>
          <p:nvPr/>
        </p:nvSpPr>
        <p:spPr>
          <a:xfrm>
            <a:off x="359640" y="440640"/>
            <a:ext cx="8223840" cy="1060920"/>
          </a:xfrm>
          <a:prstGeom prst="rect">
            <a:avLst/>
          </a:prstGeom>
          <a:noFill/>
          <a:ln>
            <a:noFill/>
          </a:ln>
        </p:spPr>
        <p:style>
          <a:lnRef idx="0"/>
          <a:fillRef idx="0"/>
          <a:effectRef idx="0"/>
          <a:fontRef idx="minor"/>
        </p:style>
        <p:txBody>
          <a:bodyPr lIns="90000" rIns="90000" tIns="45000" bIns="45000" anchor="ctr">
            <a:normAutofit/>
          </a:bodyPr>
          <a:p>
            <a:pPr>
              <a:lnSpc>
                <a:spcPct val="100000"/>
              </a:lnSpc>
            </a:pPr>
            <a:r>
              <a:rPr b="0" i="1" lang="ru-RU" sz="3200" spc="-1" strike="noStrike">
                <a:solidFill>
                  <a:srgbClr val="424456"/>
                </a:solidFill>
                <a:latin typeface="Trebuchet MS"/>
                <a:ea typeface="DejaVu Sans"/>
              </a:rPr>
              <a:t>Discrete Fourier Transform</a:t>
            </a:r>
            <a:endParaRPr b="0" lang="ru-RU" sz="3200" spc="-1" strike="noStrike">
              <a:latin typeface="Arial"/>
            </a:endParaRPr>
          </a:p>
        </p:txBody>
      </p:sp>
      <p:pic>
        <p:nvPicPr>
          <p:cNvPr id="519" name="" descr=""/>
          <p:cNvPicPr/>
          <p:nvPr/>
        </p:nvPicPr>
        <p:blipFill>
          <a:blip r:embed="rId1"/>
          <a:stretch/>
        </p:blipFill>
        <p:spPr>
          <a:xfrm>
            <a:off x="359640" y="1296000"/>
            <a:ext cx="5293800" cy="2445840"/>
          </a:xfrm>
          <a:prstGeom prst="rect">
            <a:avLst/>
          </a:prstGeom>
          <a:ln>
            <a:noFill/>
          </a:ln>
        </p:spPr>
      </p:pic>
      <p:pic>
        <p:nvPicPr>
          <p:cNvPr id="520" name="" descr=""/>
          <p:cNvPicPr/>
          <p:nvPr/>
        </p:nvPicPr>
        <p:blipFill>
          <a:blip r:embed="rId2"/>
          <a:stretch/>
        </p:blipFill>
        <p:spPr>
          <a:xfrm>
            <a:off x="5544000" y="1720080"/>
            <a:ext cx="3385440" cy="1590120"/>
          </a:xfrm>
          <a:prstGeom prst="rect">
            <a:avLst/>
          </a:prstGeom>
          <a:ln>
            <a:noFill/>
          </a:ln>
        </p:spPr>
      </p:pic>
      <p:pic>
        <p:nvPicPr>
          <p:cNvPr id="521" name="" descr=""/>
          <p:cNvPicPr/>
          <p:nvPr/>
        </p:nvPicPr>
        <p:blipFill>
          <a:blip r:embed="rId3"/>
          <a:stretch/>
        </p:blipFill>
        <p:spPr>
          <a:xfrm>
            <a:off x="5566680" y="4150800"/>
            <a:ext cx="3359520" cy="1891080"/>
          </a:xfrm>
          <a:prstGeom prst="rect">
            <a:avLst/>
          </a:prstGeom>
          <a:ln>
            <a:noFill/>
          </a:ln>
        </p:spPr>
      </p:pic>
      <p:pic>
        <p:nvPicPr>
          <p:cNvPr id="522" name="" descr=""/>
          <p:cNvPicPr/>
          <p:nvPr/>
        </p:nvPicPr>
        <p:blipFill>
          <a:blip r:embed="rId4"/>
          <a:stretch/>
        </p:blipFill>
        <p:spPr>
          <a:xfrm>
            <a:off x="432000" y="3987000"/>
            <a:ext cx="3670200" cy="2131200"/>
          </a:xfrm>
          <a:prstGeom prst="rect">
            <a:avLst/>
          </a:prstGeom>
          <a:ln>
            <a:noFill/>
          </a:ln>
        </p:spPr>
      </p:pic>
    </p:spTree>
  </p:cSld>
  <mc:AlternateContent>
    <mc:Choice Requires="p14">
      <p:transition spd="slow" p14:dur="2000"/>
    </mc:Choice>
    <mc:Fallback>
      <p:transition spd="slow"/>
    </mc:Fallback>
  </mc:AlternateContent>
</p:sld>
</file>

<file path=ppt/slides/slide9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3" name="CustomShape 1"/>
          <p:cNvSpPr/>
          <p:nvPr/>
        </p:nvSpPr>
        <p:spPr>
          <a:xfrm>
            <a:off x="396000" y="6120000"/>
            <a:ext cx="8421840" cy="57384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ru-RU" sz="1200" spc="-1" strike="noStrike">
                <a:solidFill>
                  <a:srgbClr val="000000"/>
                </a:solidFill>
                <a:latin typeface="Arial"/>
                <a:ea typeface="DejaVu Sans"/>
              </a:rPr>
              <a:t>High-Speed Tracking with Kernelized Correlation Filters João F. Henriques, Rui Caseiro, Pedro Martins, and Jorge Batista</a:t>
            </a:r>
            <a:endParaRPr b="0" lang="ru-RU" sz="1200" spc="-1" strike="noStrike">
              <a:latin typeface="Arial"/>
            </a:endParaRPr>
          </a:p>
        </p:txBody>
      </p:sp>
      <p:sp>
        <p:nvSpPr>
          <p:cNvPr id="524" name="CustomShape 2"/>
          <p:cNvSpPr/>
          <p:nvPr/>
        </p:nvSpPr>
        <p:spPr>
          <a:xfrm>
            <a:off x="359640" y="440640"/>
            <a:ext cx="8223840" cy="1060920"/>
          </a:xfrm>
          <a:prstGeom prst="rect">
            <a:avLst/>
          </a:prstGeom>
          <a:noFill/>
          <a:ln>
            <a:noFill/>
          </a:ln>
        </p:spPr>
        <p:style>
          <a:lnRef idx="0"/>
          <a:fillRef idx="0"/>
          <a:effectRef idx="0"/>
          <a:fontRef idx="minor"/>
        </p:style>
        <p:txBody>
          <a:bodyPr lIns="90000" rIns="90000" tIns="45000" bIns="45000" anchor="ctr">
            <a:normAutofit/>
          </a:bodyPr>
          <a:p>
            <a:pPr>
              <a:lnSpc>
                <a:spcPct val="100000"/>
              </a:lnSpc>
            </a:pPr>
            <a:r>
              <a:rPr b="0" i="1" lang="ru-RU" sz="3200" spc="-1" strike="noStrike">
                <a:solidFill>
                  <a:srgbClr val="424456"/>
                </a:solidFill>
                <a:latin typeface="Trebuchet MS"/>
                <a:ea typeface="DejaVu Sans"/>
              </a:rPr>
              <a:t>Nonlinear Regression – kernel trick</a:t>
            </a:r>
            <a:endParaRPr b="0" lang="ru-RU" sz="3200" spc="-1" strike="noStrike">
              <a:latin typeface="Arial"/>
            </a:endParaRPr>
          </a:p>
        </p:txBody>
      </p:sp>
      <p:pic>
        <p:nvPicPr>
          <p:cNvPr id="525" name="" descr=""/>
          <p:cNvPicPr/>
          <p:nvPr/>
        </p:nvPicPr>
        <p:blipFill>
          <a:blip r:embed="rId1"/>
          <a:stretch/>
        </p:blipFill>
        <p:spPr>
          <a:xfrm>
            <a:off x="359640" y="1420560"/>
            <a:ext cx="6512040" cy="521640"/>
          </a:xfrm>
          <a:prstGeom prst="rect">
            <a:avLst/>
          </a:prstGeom>
          <a:ln>
            <a:noFill/>
          </a:ln>
        </p:spPr>
      </p:pic>
      <p:pic>
        <p:nvPicPr>
          <p:cNvPr id="526" name="" descr=""/>
          <p:cNvPicPr/>
          <p:nvPr/>
        </p:nvPicPr>
        <p:blipFill>
          <a:blip r:embed="rId2"/>
          <a:stretch/>
        </p:blipFill>
        <p:spPr>
          <a:xfrm>
            <a:off x="444600" y="2124000"/>
            <a:ext cx="4069800" cy="3166200"/>
          </a:xfrm>
          <a:prstGeom prst="rect">
            <a:avLst/>
          </a:prstGeom>
          <a:ln>
            <a:noFill/>
          </a:ln>
        </p:spPr>
      </p:pic>
      <p:pic>
        <p:nvPicPr>
          <p:cNvPr id="527" name="" descr=""/>
          <p:cNvPicPr/>
          <p:nvPr/>
        </p:nvPicPr>
        <p:blipFill>
          <a:blip r:embed="rId3"/>
          <a:stretch/>
        </p:blipFill>
        <p:spPr>
          <a:xfrm>
            <a:off x="4782240" y="1872000"/>
            <a:ext cx="4215960" cy="2416680"/>
          </a:xfrm>
          <a:prstGeom prst="rect">
            <a:avLst/>
          </a:prstGeom>
          <a:ln>
            <a:noFill/>
          </a:ln>
        </p:spPr>
      </p:pic>
    </p:spTree>
  </p:cSld>
  <mc:AlternateContent>
    <mc:Choice Requires="p14">
      <p:transition spd="slow" p14:dur="2000"/>
    </mc:Choice>
    <mc:Fallback>
      <p:transition spd="slow"/>
    </mc:Fallback>
  </mc:AlternateContent>
</p:sld>
</file>

<file path=ppt/slides/slide9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8" name="CustomShape 1"/>
          <p:cNvSpPr/>
          <p:nvPr/>
        </p:nvSpPr>
        <p:spPr>
          <a:xfrm>
            <a:off x="396000" y="6120000"/>
            <a:ext cx="8421840" cy="57384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ru-RU" sz="1200" spc="-1" strike="noStrike">
                <a:solidFill>
                  <a:srgbClr val="000000"/>
                </a:solidFill>
                <a:latin typeface="Arial"/>
                <a:ea typeface="DejaVu Sans"/>
              </a:rPr>
              <a:t>High-Speed Tracking with Kernelized Correlation Filters João F. Henriques, Rui Caseiro, Pedro Martins, and Jorge Batista</a:t>
            </a:r>
            <a:endParaRPr b="0" lang="ru-RU" sz="1200" spc="-1" strike="noStrike">
              <a:latin typeface="Arial"/>
            </a:endParaRPr>
          </a:p>
        </p:txBody>
      </p:sp>
      <p:sp>
        <p:nvSpPr>
          <p:cNvPr id="529" name="CustomShape 2"/>
          <p:cNvSpPr/>
          <p:nvPr/>
        </p:nvSpPr>
        <p:spPr>
          <a:xfrm>
            <a:off x="359640" y="440640"/>
            <a:ext cx="8223840" cy="1060920"/>
          </a:xfrm>
          <a:prstGeom prst="rect">
            <a:avLst/>
          </a:prstGeom>
          <a:noFill/>
          <a:ln>
            <a:noFill/>
          </a:ln>
        </p:spPr>
        <p:style>
          <a:lnRef idx="0"/>
          <a:fillRef idx="0"/>
          <a:effectRef idx="0"/>
          <a:fontRef idx="minor"/>
        </p:style>
        <p:txBody>
          <a:bodyPr lIns="90000" rIns="90000" tIns="45000" bIns="45000" anchor="ctr">
            <a:normAutofit/>
          </a:bodyPr>
          <a:p>
            <a:pPr>
              <a:lnSpc>
                <a:spcPct val="100000"/>
              </a:lnSpc>
            </a:pPr>
            <a:r>
              <a:rPr b="0" i="1" lang="ru-RU" sz="3200" spc="-1" strike="noStrike">
                <a:solidFill>
                  <a:srgbClr val="424456"/>
                </a:solidFill>
                <a:latin typeface="Trebuchet MS"/>
                <a:ea typeface="DejaVu Sans"/>
              </a:rPr>
              <a:t>Nonlinear Regression – kernel trick</a:t>
            </a:r>
            <a:endParaRPr b="0" lang="ru-RU" sz="3200" spc="-1" strike="noStrike">
              <a:latin typeface="Arial"/>
            </a:endParaRPr>
          </a:p>
        </p:txBody>
      </p:sp>
      <p:pic>
        <p:nvPicPr>
          <p:cNvPr id="530" name="" descr=""/>
          <p:cNvPicPr/>
          <p:nvPr/>
        </p:nvPicPr>
        <p:blipFill>
          <a:blip r:embed="rId1"/>
          <a:stretch/>
        </p:blipFill>
        <p:spPr>
          <a:xfrm>
            <a:off x="792000" y="4608000"/>
            <a:ext cx="7198200" cy="1286280"/>
          </a:xfrm>
          <a:prstGeom prst="rect">
            <a:avLst/>
          </a:prstGeom>
          <a:ln>
            <a:noFill/>
          </a:ln>
        </p:spPr>
      </p:pic>
      <p:pic>
        <p:nvPicPr>
          <p:cNvPr id="531" name="" descr=""/>
          <p:cNvPicPr/>
          <p:nvPr/>
        </p:nvPicPr>
        <p:blipFill>
          <a:blip r:embed="rId2"/>
          <a:stretch/>
        </p:blipFill>
        <p:spPr>
          <a:xfrm>
            <a:off x="4359960" y="1548000"/>
            <a:ext cx="4710240" cy="1154880"/>
          </a:xfrm>
          <a:prstGeom prst="rect">
            <a:avLst/>
          </a:prstGeom>
          <a:ln>
            <a:noFill/>
          </a:ln>
        </p:spPr>
      </p:pic>
      <p:pic>
        <p:nvPicPr>
          <p:cNvPr id="532" name="" descr=""/>
          <p:cNvPicPr/>
          <p:nvPr/>
        </p:nvPicPr>
        <p:blipFill>
          <a:blip r:embed="rId3"/>
          <a:stretch/>
        </p:blipFill>
        <p:spPr>
          <a:xfrm>
            <a:off x="338040" y="1265400"/>
            <a:ext cx="4412160" cy="2980800"/>
          </a:xfrm>
          <a:prstGeom prst="rect">
            <a:avLst/>
          </a:prstGeom>
          <a:ln>
            <a:noFill/>
          </a:ln>
        </p:spPr>
      </p:pic>
    </p:spTree>
  </p:cSld>
  <mc:AlternateContent>
    <mc:Choice Requires="p14">
      <p:transition spd="slow" p14:dur="2000"/>
    </mc:Choice>
    <mc:Fallback>
      <p:transition spd="slow"/>
    </mc:Fallback>
  </mc:AlternateContent>
</p:sld>
</file>

<file path=ppt/slides/slide9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3" name="CustomShape 1"/>
          <p:cNvSpPr/>
          <p:nvPr/>
        </p:nvSpPr>
        <p:spPr>
          <a:xfrm>
            <a:off x="396000" y="6120000"/>
            <a:ext cx="8421840" cy="57384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ru-RU" sz="1200" spc="-1" strike="noStrike">
                <a:solidFill>
                  <a:srgbClr val="000000"/>
                </a:solidFill>
                <a:latin typeface="Arial"/>
                <a:ea typeface="DejaVu Sans"/>
              </a:rPr>
              <a:t>High-Speed Tracking with Kernelized Correlation Filters João F. Henriques, Rui Caseiro, Pedro Martins, and Jorge Batista</a:t>
            </a:r>
            <a:endParaRPr b="0" lang="ru-RU" sz="1200" spc="-1" strike="noStrike">
              <a:latin typeface="Arial"/>
            </a:endParaRPr>
          </a:p>
        </p:txBody>
      </p:sp>
      <p:sp>
        <p:nvSpPr>
          <p:cNvPr id="534" name="CustomShape 2"/>
          <p:cNvSpPr/>
          <p:nvPr/>
        </p:nvSpPr>
        <p:spPr>
          <a:xfrm>
            <a:off x="359640" y="440640"/>
            <a:ext cx="8223840" cy="1060920"/>
          </a:xfrm>
          <a:prstGeom prst="rect">
            <a:avLst/>
          </a:prstGeom>
          <a:noFill/>
          <a:ln>
            <a:noFill/>
          </a:ln>
        </p:spPr>
        <p:style>
          <a:lnRef idx="0"/>
          <a:fillRef idx="0"/>
          <a:effectRef idx="0"/>
          <a:fontRef idx="minor"/>
        </p:style>
        <p:txBody>
          <a:bodyPr lIns="90000" rIns="90000" tIns="45000" bIns="45000" anchor="ctr">
            <a:normAutofit/>
          </a:bodyPr>
          <a:p>
            <a:pPr>
              <a:lnSpc>
                <a:spcPct val="100000"/>
              </a:lnSpc>
            </a:pPr>
            <a:r>
              <a:rPr b="0" i="1" lang="ru-RU" sz="3200" spc="-1" strike="noStrike">
                <a:solidFill>
                  <a:srgbClr val="424456"/>
                </a:solidFill>
                <a:latin typeface="Trebuchet MS"/>
                <a:ea typeface="DejaVu Sans"/>
              </a:rPr>
              <a:t>Nonlinear Regression – kernel trick</a:t>
            </a:r>
            <a:endParaRPr b="0" lang="ru-RU" sz="3200" spc="-1" strike="noStrike">
              <a:latin typeface="Arial"/>
            </a:endParaRPr>
          </a:p>
        </p:txBody>
      </p:sp>
      <p:pic>
        <p:nvPicPr>
          <p:cNvPr id="535" name="" descr=""/>
          <p:cNvPicPr/>
          <p:nvPr/>
        </p:nvPicPr>
        <p:blipFill>
          <a:blip r:embed="rId1"/>
          <a:stretch/>
        </p:blipFill>
        <p:spPr>
          <a:xfrm>
            <a:off x="360000" y="1368000"/>
            <a:ext cx="5398200" cy="1831320"/>
          </a:xfrm>
          <a:prstGeom prst="rect">
            <a:avLst/>
          </a:prstGeom>
          <a:ln>
            <a:noFill/>
          </a:ln>
        </p:spPr>
      </p:pic>
      <p:sp>
        <p:nvSpPr>
          <p:cNvPr id="536" name="CustomShape 3"/>
          <p:cNvSpPr/>
          <p:nvPr/>
        </p:nvSpPr>
        <p:spPr>
          <a:xfrm>
            <a:off x="504000" y="4176000"/>
            <a:ext cx="3094200" cy="60048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ru-RU" sz="1800" spc="-1" strike="noStrike">
                <a:solidFill>
                  <a:srgbClr val="000000"/>
                </a:solidFill>
                <a:latin typeface="Arial"/>
                <a:ea typeface="DejaVu Sans"/>
              </a:rPr>
              <a:t>^ = DFT of a vector</a:t>
            </a:r>
            <a:endParaRPr b="0" lang="ru-RU" sz="1800" spc="-1" strike="noStrike">
              <a:latin typeface="Arial"/>
            </a:endParaRPr>
          </a:p>
        </p:txBody>
      </p:sp>
      <p:pic>
        <p:nvPicPr>
          <p:cNvPr id="537" name="" descr=""/>
          <p:cNvPicPr/>
          <p:nvPr/>
        </p:nvPicPr>
        <p:blipFill>
          <a:blip r:embed="rId2"/>
          <a:stretch/>
        </p:blipFill>
        <p:spPr>
          <a:xfrm>
            <a:off x="3047400" y="3456000"/>
            <a:ext cx="4989240" cy="2599200"/>
          </a:xfrm>
          <a:prstGeom prst="rect">
            <a:avLst/>
          </a:prstGeom>
          <a:ln>
            <a:noFill/>
          </a:ln>
        </p:spPr>
      </p:pic>
    </p:spTree>
  </p:cSld>
  <mc:AlternateContent>
    <mc:Choice Requires="p14">
      <p:transition spd="slow" p14:dur="2000"/>
    </mc:Choice>
    <mc:Fallback>
      <p:transition spd="slow"/>
    </mc:Fallback>
  </mc:AlternateContent>
</p:sld>
</file>

<file path=ppt/slides/slide9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8" name="CustomShape 1"/>
          <p:cNvSpPr/>
          <p:nvPr/>
        </p:nvSpPr>
        <p:spPr>
          <a:xfrm>
            <a:off x="396000" y="6120000"/>
            <a:ext cx="8421840" cy="57384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ru-RU" sz="1200" spc="-1" strike="noStrike">
                <a:solidFill>
                  <a:srgbClr val="000000"/>
                </a:solidFill>
                <a:latin typeface="Arial"/>
                <a:ea typeface="DejaVu Sans"/>
              </a:rPr>
              <a:t>High-Speed Tracking with Kernelized Correlation Filters João F. Henriques, Rui Caseiro, Pedro Martins, and Jorge Batista</a:t>
            </a:r>
            <a:endParaRPr b="0" lang="ru-RU" sz="1200" spc="-1" strike="noStrike">
              <a:latin typeface="Arial"/>
            </a:endParaRPr>
          </a:p>
        </p:txBody>
      </p:sp>
      <p:sp>
        <p:nvSpPr>
          <p:cNvPr id="539" name="CustomShape 2"/>
          <p:cNvSpPr/>
          <p:nvPr/>
        </p:nvSpPr>
        <p:spPr>
          <a:xfrm>
            <a:off x="359640" y="440640"/>
            <a:ext cx="8223840" cy="1060920"/>
          </a:xfrm>
          <a:prstGeom prst="rect">
            <a:avLst/>
          </a:prstGeom>
          <a:noFill/>
          <a:ln>
            <a:noFill/>
          </a:ln>
        </p:spPr>
        <p:style>
          <a:lnRef idx="0"/>
          <a:fillRef idx="0"/>
          <a:effectRef idx="0"/>
          <a:fontRef idx="minor"/>
        </p:style>
        <p:txBody>
          <a:bodyPr lIns="90000" rIns="90000" tIns="45000" bIns="45000" anchor="ctr">
            <a:normAutofit/>
          </a:bodyPr>
          <a:p>
            <a:pPr>
              <a:lnSpc>
                <a:spcPct val="100000"/>
              </a:lnSpc>
            </a:pPr>
            <a:r>
              <a:rPr b="0" i="1" lang="ru-RU" sz="3200" spc="-1" strike="noStrike">
                <a:solidFill>
                  <a:srgbClr val="424456"/>
                </a:solidFill>
                <a:latin typeface="Trebuchet MS"/>
                <a:ea typeface="DejaVu Sans"/>
              </a:rPr>
              <a:t>Nonlinear Regression – kernel trick</a:t>
            </a:r>
            <a:endParaRPr b="0" lang="ru-RU" sz="3200" spc="-1" strike="noStrike">
              <a:latin typeface="Arial"/>
            </a:endParaRPr>
          </a:p>
        </p:txBody>
      </p:sp>
      <p:pic>
        <p:nvPicPr>
          <p:cNvPr id="540" name="" descr=""/>
          <p:cNvPicPr/>
          <p:nvPr/>
        </p:nvPicPr>
        <p:blipFill>
          <a:blip r:embed="rId1"/>
          <a:stretch/>
        </p:blipFill>
        <p:spPr>
          <a:xfrm>
            <a:off x="432000" y="1243080"/>
            <a:ext cx="5830200" cy="3939120"/>
          </a:xfrm>
          <a:prstGeom prst="rect">
            <a:avLst/>
          </a:prstGeom>
          <a:ln>
            <a:noFill/>
          </a:ln>
        </p:spPr>
      </p:pic>
    </p:spTree>
  </p:cSld>
  <mc:AlternateContent>
    <mc:Choice Requires="p14">
      <p:transition spd="slow" p14:dur="2000"/>
    </mc:Choice>
    <mc:Fallback>
      <p:transition spd="slow"/>
    </mc:Fallback>
  </mc:AlternateContent>
</p:sld>
</file>

<file path=ppt/slides/slide9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1" name="CustomShape 1"/>
          <p:cNvSpPr/>
          <p:nvPr/>
        </p:nvSpPr>
        <p:spPr>
          <a:xfrm>
            <a:off x="396000" y="6120000"/>
            <a:ext cx="8421840" cy="57384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ru-RU" sz="1200" spc="-1" strike="noStrike">
                <a:solidFill>
                  <a:srgbClr val="000000"/>
                </a:solidFill>
                <a:latin typeface="Arial"/>
                <a:ea typeface="DejaVu Sans"/>
              </a:rPr>
              <a:t>High-Speed Tracking with Kernelized Correlation Filters João F. Henriques, Rui Caseiro, Pedro Martins, and Jorge Batista</a:t>
            </a:r>
            <a:endParaRPr b="0" lang="ru-RU" sz="1200" spc="-1" strike="noStrike">
              <a:latin typeface="Arial"/>
            </a:endParaRPr>
          </a:p>
        </p:txBody>
      </p:sp>
      <p:sp>
        <p:nvSpPr>
          <p:cNvPr id="542" name="CustomShape 2"/>
          <p:cNvSpPr/>
          <p:nvPr/>
        </p:nvSpPr>
        <p:spPr>
          <a:xfrm>
            <a:off x="359640" y="440640"/>
            <a:ext cx="8223840" cy="1060920"/>
          </a:xfrm>
          <a:prstGeom prst="rect">
            <a:avLst/>
          </a:prstGeom>
          <a:noFill/>
          <a:ln>
            <a:noFill/>
          </a:ln>
        </p:spPr>
        <p:style>
          <a:lnRef idx="0"/>
          <a:fillRef idx="0"/>
          <a:effectRef idx="0"/>
          <a:fontRef idx="minor"/>
        </p:style>
        <p:txBody>
          <a:bodyPr lIns="90000" rIns="90000" tIns="45000" bIns="45000" anchor="ctr">
            <a:normAutofit/>
          </a:bodyPr>
          <a:p>
            <a:pPr>
              <a:lnSpc>
                <a:spcPct val="100000"/>
              </a:lnSpc>
            </a:pPr>
            <a:r>
              <a:rPr b="0" i="1" lang="ru-RU" sz="3200" spc="-1" strike="noStrike">
                <a:solidFill>
                  <a:srgbClr val="424456"/>
                </a:solidFill>
                <a:latin typeface="Trebuchet MS"/>
                <a:ea typeface="DejaVu Sans"/>
              </a:rPr>
              <a:t>Nonlinear Regression – Fast Detection</a:t>
            </a:r>
            <a:endParaRPr b="0" lang="ru-RU" sz="3200" spc="-1" strike="noStrike">
              <a:latin typeface="Arial"/>
            </a:endParaRPr>
          </a:p>
        </p:txBody>
      </p:sp>
      <p:pic>
        <p:nvPicPr>
          <p:cNvPr id="543" name="" descr=""/>
          <p:cNvPicPr/>
          <p:nvPr/>
        </p:nvPicPr>
        <p:blipFill>
          <a:blip r:embed="rId1"/>
          <a:stretch/>
        </p:blipFill>
        <p:spPr>
          <a:xfrm>
            <a:off x="408960" y="1368000"/>
            <a:ext cx="6645240" cy="3312000"/>
          </a:xfrm>
          <a:prstGeom prst="rect">
            <a:avLst/>
          </a:prstGeom>
          <a:ln>
            <a:noFill/>
          </a:ln>
        </p:spPr>
      </p:pic>
    </p:spTree>
  </p:cSld>
  <mc:AlternateContent>
    <mc:Choice Requires="p14">
      <p:transition spd="slow" p14:dur="2000"/>
    </mc:Choice>
    <mc:Fallback>
      <p:transition spd="slow"/>
    </mc:Fallback>
  </mc:AlternateContent>
</p:sld>
</file>

<file path=ppt/slides/slide9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4" name="CustomShape 1"/>
          <p:cNvSpPr/>
          <p:nvPr/>
        </p:nvSpPr>
        <p:spPr>
          <a:xfrm>
            <a:off x="396000" y="6120000"/>
            <a:ext cx="8421840" cy="57384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ru-RU" sz="1200" spc="-1" strike="noStrike">
                <a:solidFill>
                  <a:srgbClr val="000000"/>
                </a:solidFill>
                <a:latin typeface="Arial"/>
                <a:ea typeface="DejaVu Sans"/>
              </a:rPr>
              <a:t>High-Speed Tracking with Kernelized Correlation Filters João F. Henriques, Rui Caseiro, Pedro Martins, and Jorge Batista</a:t>
            </a:r>
            <a:endParaRPr b="0" lang="ru-RU" sz="1200" spc="-1" strike="noStrike">
              <a:latin typeface="Arial"/>
            </a:endParaRPr>
          </a:p>
          <a:p>
            <a:pPr>
              <a:lnSpc>
                <a:spcPct val="100000"/>
              </a:lnSpc>
            </a:pPr>
            <a:r>
              <a:rPr b="0" lang="ru-RU" sz="1200" spc="-1" strike="noStrike">
                <a:solidFill>
                  <a:srgbClr val="000000"/>
                </a:solidFill>
                <a:latin typeface="Arial"/>
                <a:ea typeface="DejaVu Sans"/>
              </a:rPr>
              <a:t>https://www.math.wisc.edu/~shamgar/YACHA673.pdf</a:t>
            </a:r>
            <a:endParaRPr b="0" lang="ru-RU" sz="1200" spc="-1" strike="noStrike">
              <a:latin typeface="Arial"/>
            </a:endParaRPr>
          </a:p>
        </p:txBody>
      </p:sp>
      <p:sp>
        <p:nvSpPr>
          <p:cNvPr id="545" name="CustomShape 2"/>
          <p:cNvSpPr/>
          <p:nvPr/>
        </p:nvSpPr>
        <p:spPr>
          <a:xfrm>
            <a:off x="359640" y="440640"/>
            <a:ext cx="8223840" cy="1060920"/>
          </a:xfrm>
          <a:prstGeom prst="rect">
            <a:avLst/>
          </a:prstGeom>
          <a:noFill/>
          <a:ln>
            <a:noFill/>
          </a:ln>
        </p:spPr>
        <p:style>
          <a:lnRef idx="0"/>
          <a:fillRef idx="0"/>
          <a:effectRef idx="0"/>
          <a:fontRef idx="minor"/>
        </p:style>
        <p:txBody>
          <a:bodyPr lIns="90000" rIns="90000" tIns="45000" bIns="45000" anchor="ctr">
            <a:normAutofit/>
          </a:bodyPr>
          <a:p>
            <a:pPr>
              <a:lnSpc>
                <a:spcPct val="100000"/>
              </a:lnSpc>
            </a:pPr>
            <a:r>
              <a:rPr b="0" i="1" lang="ru-RU" sz="3200" spc="-1" strike="noStrike">
                <a:solidFill>
                  <a:srgbClr val="424456"/>
                </a:solidFill>
                <a:latin typeface="Trebuchet MS"/>
                <a:ea typeface="DejaVu Sans"/>
              </a:rPr>
              <a:t>Nonlinear Regression – Fast Detection</a:t>
            </a:r>
            <a:endParaRPr b="0" lang="ru-RU" sz="3200" spc="-1" strike="noStrike">
              <a:latin typeface="Arial"/>
            </a:endParaRPr>
          </a:p>
        </p:txBody>
      </p:sp>
      <p:pic>
        <p:nvPicPr>
          <p:cNvPr id="546" name="" descr=""/>
          <p:cNvPicPr/>
          <p:nvPr/>
        </p:nvPicPr>
        <p:blipFill>
          <a:blip r:embed="rId1"/>
          <a:stretch/>
        </p:blipFill>
        <p:spPr>
          <a:xfrm>
            <a:off x="504000" y="1487160"/>
            <a:ext cx="6778440" cy="3407040"/>
          </a:xfrm>
          <a:prstGeom prst="rect">
            <a:avLst/>
          </a:prstGeom>
          <a:ln>
            <a:noFill/>
          </a:ln>
        </p:spPr>
      </p:pic>
    </p:spTree>
  </p:cSld>
  <mc:AlternateContent>
    <mc:Choice Requires="p14">
      <p:transition spd="slow" p14:dur="2000"/>
    </mc:Choice>
    <mc:Fallback>
      <p:transition spd="slow"/>
    </mc:Fallback>
  </mc:AlternateContent>
</p:sld>
</file>

<file path=ppt/slides/slide9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7" name="CustomShape 1"/>
          <p:cNvSpPr/>
          <p:nvPr/>
        </p:nvSpPr>
        <p:spPr>
          <a:xfrm>
            <a:off x="396000" y="6120000"/>
            <a:ext cx="8421840" cy="57384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ru-RU" sz="1200" spc="-1" strike="noStrike">
                <a:solidFill>
                  <a:srgbClr val="000000"/>
                </a:solidFill>
                <a:latin typeface="Arial"/>
                <a:ea typeface="DejaVu Sans"/>
              </a:rPr>
              <a:t>High-Speed Tracking with Kernelized Correlation Filters João F. Henriques, Rui Caseiro, Pedro Martins, and Jorge Batista</a:t>
            </a:r>
            <a:endParaRPr b="0" lang="ru-RU" sz="1200" spc="-1" strike="noStrike">
              <a:latin typeface="Arial"/>
            </a:endParaRPr>
          </a:p>
          <a:p>
            <a:pPr>
              <a:lnSpc>
                <a:spcPct val="100000"/>
              </a:lnSpc>
            </a:pPr>
            <a:r>
              <a:rPr b="0" lang="ru-RU" sz="1200" spc="-1" strike="noStrike">
                <a:solidFill>
                  <a:srgbClr val="000000"/>
                </a:solidFill>
                <a:latin typeface="Arial"/>
                <a:ea typeface="DejaVu Sans"/>
              </a:rPr>
              <a:t>https://www.math.wisc.edu/~shamgar/YACHA673.pdf</a:t>
            </a:r>
            <a:endParaRPr b="0" lang="ru-RU" sz="1200" spc="-1" strike="noStrike">
              <a:latin typeface="Arial"/>
            </a:endParaRPr>
          </a:p>
        </p:txBody>
      </p:sp>
      <p:sp>
        <p:nvSpPr>
          <p:cNvPr id="548" name="CustomShape 2"/>
          <p:cNvSpPr/>
          <p:nvPr/>
        </p:nvSpPr>
        <p:spPr>
          <a:xfrm>
            <a:off x="359640" y="440640"/>
            <a:ext cx="8223840" cy="1060920"/>
          </a:xfrm>
          <a:prstGeom prst="rect">
            <a:avLst/>
          </a:prstGeom>
          <a:noFill/>
          <a:ln>
            <a:noFill/>
          </a:ln>
        </p:spPr>
        <p:style>
          <a:lnRef idx="0"/>
          <a:fillRef idx="0"/>
          <a:effectRef idx="0"/>
          <a:fontRef idx="minor"/>
        </p:style>
        <p:txBody>
          <a:bodyPr lIns="90000" rIns="90000" tIns="45000" bIns="45000" anchor="ctr">
            <a:normAutofit fontScale="81000"/>
          </a:bodyPr>
          <a:p>
            <a:pPr>
              <a:lnSpc>
                <a:spcPct val="100000"/>
              </a:lnSpc>
            </a:pPr>
            <a:r>
              <a:rPr b="0" i="1" lang="ru-RU" sz="3200" spc="-1" strike="noStrike">
                <a:solidFill>
                  <a:srgbClr val="424456"/>
                </a:solidFill>
                <a:latin typeface="Trebuchet MS"/>
                <a:ea typeface="DejaVu Sans"/>
              </a:rPr>
              <a:t>Nonlinear Regression – Fast Kernel Correlation</a:t>
            </a:r>
            <a:endParaRPr b="0" lang="ru-RU" sz="3200" spc="-1" strike="noStrike">
              <a:latin typeface="Arial"/>
            </a:endParaRPr>
          </a:p>
        </p:txBody>
      </p:sp>
      <p:pic>
        <p:nvPicPr>
          <p:cNvPr id="549" name="" descr=""/>
          <p:cNvPicPr/>
          <p:nvPr/>
        </p:nvPicPr>
        <p:blipFill>
          <a:blip r:embed="rId1"/>
          <a:stretch/>
        </p:blipFill>
        <p:spPr>
          <a:xfrm>
            <a:off x="414360" y="1596600"/>
            <a:ext cx="6711840" cy="2721600"/>
          </a:xfrm>
          <a:prstGeom prst="rect">
            <a:avLst/>
          </a:prstGeom>
          <a:ln>
            <a:noFill/>
          </a:ln>
        </p:spPr>
      </p:pic>
    </p:spTree>
  </p:cSld>
  <mc:AlternateContent>
    <mc:Choice Requires="p14">
      <p:transition spd="slow" p14:dur="2000"/>
    </mc:Choice>
    <mc:Fallback>
      <p:transition spd="slow"/>
    </mc:Fallback>
  </mc:AlternateContent>
</p:sld>
</file>

<file path=ppt/slides/slide9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0" name="CustomShape 1"/>
          <p:cNvSpPr/>
          <p:nvPr/>
        </p:nvSpPr>
        <p:spPr>
          <a:xfrm>
            <a:off x="396000" y="6120000"/>
            <a:ext cx="8421840" cy="57384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ru-RU" sz="1200" spc="-1" strike="noStrike">
                <a:solidFill>
                  <a:srgbClr val="000000"/>
                </a:solidFill>
                <a:latin typeface="Arial"/>
                <a:ea typeface="DejaVu Sans"/>
              </a:rPr>
              <a:t>High-Speed Tracking with Kernelized Correlation Filters João F. Henriques, Rui Caseiro, Pedro Martins, and Jorge Batista</a:t>
            </a:r>
            <a:endParaRPr b="0" lang="ru-RU" sz="1200" spc="-1" strike="noStrike">
              <a:latin typeface="Arial"/>
            </a:endParaRPr>
          </a:p>
          <a:p>
            <a:pPr>
              <a:lnSpc>
                <a:spcPct val="100000"/>
              </a:lnSpc>
            </a:pPr>
            <a:r>
              <a:rPr b="0" lang="ru-RU" sz="1200" spc="-1" strike="noStrike">
                <a:solidFill>
                  <a:srgbClr val="000000"/>
                </a:solidFill>
                <a:latin typeface="Arial"/>
                <a:ea typeface="DejaVu Sans"/>
              </a:rPr>
              <a:t>https://www.math.wisc.edu/~shamgar/YACHA673.pdf</a:t>
            </a:r>
            <a:endParaRPr b="0" lang="ru-RU" sz="1200" spc="-1" strike="noStrike">
              <a:latin typeface="Arial"/>
            </a:endParaRPr>
          </a:p>
        </p:txBody>
      </p:sp>
      <p:sp>
        <p:nvSpPr>
          <p:cNvPr id="551" name="CustomShape 2"/>
          <p:cNvSpPr/>
          <p:nvPr/>
        </p:nvSpPr>
        <p:spPr>
          <a:xfrm>
            <a:off x="359640" y="440640"/>
            <a:ext cx="8223840" cy="1060920"/>
          </a:xfrm>
          <a:prstGeom prst="rect">
            <a:avLst/>
          </a:prstGeom>
          <a:noFill/>
          <a:ln>
            <a:noFill/>
          </a:ln>
        </p:spPr>
        <p:style>
          <a:lnRef idx="0"/>
          <a:fillRef idx="0"/>
          <a:effectRef idx="0"/>
          <a:fontRef idx="minor"/>
        </p:style>
        <p:txBody>
          <a:bodyPr lIns="90000" rIns="90000" tIns="45000" bIns="45000" anchor="ctr">
            <a:normAutofit fontScale="81000"/>
          </a:bodyPr>
          <a:p>
            <a:pPr>
              <a:lnSpc>
                <a:spcPct val="100000"/>
              </a:lnSpc>
            </a:pPr>
            <a:r>
              <a:rPr b="0" i="1" lang="ru-RU" sz="3200" spc="-1" strike="noStrike">
                <a:solidFill>
                  <a:srgbClr val="424456"/>
                </a:solidFill>
                <a:latin typeface="Trebuchet MS"/>
                <a:ea typeface="DejaVu Sans"/>
              </a:rPr>
              <a:t>Nonlinear Regression – Fast Kernel Correlation: dot product or polinomial</a:t>
            </a:r>
            <a:endParaRPr b="0" lang="ru-RU" sz="3200" spc="-1" strike="noStrike">
              <a:latin typeface="Arial"/>
            </a:endParaRPr>
          </a:p>
        </p:txBody>
      </p:sp>
      <p:pic>
        <p:nvPicPr>
          <p:cNvPr id="552" name="" descr=""/>
          <p:cNvPicPr/>
          <p:nvPr/>
        </p:nvPicPr>
        <p:blipFill>
          <a:blip r:embed="rId1"/>
          <a:stretch/>
        </p:blipFill>
        <p:spPr>
          <a:xfrm>
            <a:off x="3312000" y="1609200"/>
            <a:ext cx="4894200" cy="4427640"/>
          </a:xfrm>
          <a:prstGeom prst="rect">
            <a:avLst/>
          </a:prstGeom>
          <a:ln>
            <a:noFill/>
          </a:ln>
        </p:spPr>
      </p:pic>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Urban</Template>
  <TotalTime>9464</TotalTime>
  <Application>LibreOffice/6.4.4.2$Linux_X86_64 LibreOffice_project/40$Build-2</Applicat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2017-06-26T12:54:22Z</dcterms:created>
  <dc:creator>Вик-вик</dc:creator>
  <dc:description/>
  <dc:language>ru-RU</dc:language>
  <cp:lastModifiedBy/>
  <dcterms:modified xsi:type="dcterms:W3CDTF">2020-09-18T17:42:34Z</dcterms:modified>
  <cp:revision>127</cp:revision>
  <dc:subject/>
  <dc:title>Final presentation (part 1)  Modern Methods of Algorithmization and Programming </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14.0000</vt:lpwstr>
  </property>
  <property fmtid="{D5CDD505-2E9C-101B-9397-08002B2CF9AE}" pid="3" name="HiddenSlides">
    <vt:i4>0</vt:i4>
  </property>
  <property fmtid="{D5CDD505-2E9C-101B-9397-08002B2CF9AE}" pid="4" name="HyperlinksChanged">
    <vt:bool>0</vt:bool>
  </property>
  <property fmtid="{D5CDD505-2E9C-101B-9397-08002B2CF9AE}" pid="5" name="LinksUpToDate">
    <vt:bool>0</vt:bool>
  </property>
  <property fmtid="{D5CDD505-2E9C-101B-9397-08002B2CF9AE}" pid="6" name="MMClips">
    <vt:i4>0</vt:i4>
  </property>
  <property fmtid="{D5CDD505-2E9C-101B-9397-08002B2CF9AE}" pid="7" name="Notes">
    <vt:i4>0</vt:i4>
  </property>
  <property fmtid="{D5CDD505-2E9C-101B-9397-08002B2CF9AE}" pid="8" name="PresentationFormat">
    <vt:lpwstr>Экран (4:3)</vt:lpwstr>
  </property>
  <property fmtid="{D5CDD505-2E9C-101B-9397-08002B2CF9AE}" pid="9" name="ScaleCrop">
    <vt:bool>0</vt:bool>
  </property>
  <property fmtid="{D5CDD505-2E9C-101B-9397-08002B2CF9AE}" pid="10" name="ShareDoc">
    <vt:bool>0</vt:bool>
  </property>
  <property fmtid="{D5CDD505-2E9C-101B-9397-08002B2CF9AE}" pid="11" name="Slides">
    <vt:i4>16</vt:i4>
  </property>
</Properties>
</file>